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45"/>
  </p:notesMasterIdLst>
  <p:sldIdLst>
    <p:sldId id="425" r:id="rId2"/>
    <p:sldId id="293" r:id="rId3"/>
    <p:sldId id="430" r:id="rId4"/>
    <p:sldId id="334" r:id="rId5"/>
    <p:sldId id="347" r:id="rId6"/>
    <p:sldId id="299" r:id="rId7"/>
    <p:sldId id="350" r:id="rId8"/>
    <p:sldId id="351" r:id="rId9"/>
    <p:sldId id="401" r:id="rId10"/>
    <p:sldId id="427" r:id="rId11"/>
    <p:sldId id="402" r:id="rId12"/>
    <p:sldId id="403" r:id="rId13"/>
    <p:sldId id="352" r:id="rId14"/>
    <p:sldId id="353" r:id="rId15"/>
    <p:sldId id="404" r:id="rId16"/>
    <p:sldId id="405" r:id="rId17"/>
    <p:sldId id="357" r:id="rId18"/>
    <p:sldId id="358" r:id="rId19"/>
    <p:sldId id="406" r:id="rId20"/>
    <p:sldId id="407" r:id="rId21"/>
    <p:sldId id="408" r:id="rId22"/>
    <p:sldId id="409" r:id="rId23"/>
    <p:sldId id="411" r:id="rId24"/>
    <p:sldId id="410" r:id="rId25"/>
    <p:sldId id="412" r:id="rId26"/>
    <p:sldId id="414" r:id="rId27"/>
    <p:sldId id="415" r:id="rId28"/>
    <p:sldId id="417" r:id="rId29"/>
    <p:sldId id="428" r:id="rId30"/>
    <p:sldId id="418" r:id="rId31"/>
    <p:sldId id="429" r:id="rId32"/>
    <p:sldId id="413" r:id="rId33"/>
    <p:sldId id="360" r:id="rId34"/>
    <p:sldId id="419" r:id="rId35"/>
    <p:sldId id="420" r:id="rId36"/>
    <p:sldId id="366" r:id="rId37"/>
    <p:sldId id="367" r:id="rId38"/>
    <p:sldId id="421" r:id="rId39"/>
    <p:sldId id="422" r:id="rId40"/>
    <p:sldId id="423" r:id="rId41"/>
    <p:sldId id="424" r:id="rId42"/>
    <p:sldId id="346" r:id="rId43"/>
    <p:sldId id="302"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51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p:scale>
          <a:sx n="90" d="100"/>
          <a:sy n="90" d="100"/>
        </p:scale>
        <p:origin x="-2244" y="-10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471D7A-AA69-43F8-B15E-4E8A35C0A04F}" type="datetimeFigureOut">
              <a:rPr lang="en-US" smtClean="0"/>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3D9AF8-F18E-4990-94B5-5F22BCD01661}" type="slidenum">
              <a:rPr lang="en-US" smtClean="0"/>
              <a:t>‹#›</a:t>
            </a:fld>
            <a:endParaRPr lang="en-US"/>
          </a:p>
        </p:txBody>
      </p:sp>
    </p:spTree>
    <p:extLst>
      <p:ext uri="{BB962C8B-B14F-4D97-AF65-F5344CB8AC3E}">
        <p14:creationId xmlns:p14="http://schemas.microsoft.com/office/powerpoint/2010/main" val="3635058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46049" y="6391276"/>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p:cNvSpPr>
            <a:spLocks noChangeShapeType="1"/>
          </p:cNvSpPr>
          <p:nvPr/>
        </p:nvSpPr>
        <p:spPr bwMode="auto">
          <a:xfrm>
            <a:off x="155575" y="2419350"/>
            <a:ext cx="8832851"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1"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635BC610-4C26-4AC4-8307-CE927563A00E}" type="datetime1">
              <a:rPr lang="en-IN" smtClean="0"/>
              <a:t>07-06-2016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9"/>
            <a:ext cx="457200" cy="441325"/>
          </a:xfrm>
        </p:spPr>
        <p:txBody>
          <a:bodyPr/>
          <a:lstStyle>
            <a:lvl1pPr>
              <a:defRPr>
                <a:solidFill>
                  <a:schemeClr val="accent3">
                    <a:shade val="75000"/>
                  </a:schemeClr>
                </a:solidFill>
              </a:defRPr>
            </a:lvl1pPr>
          </a:lstStyle>
          <a:p>
            <a:pPr>
              <a:defRPr/>
            </a:pPr>
            <a:fld id="{7DBF92D3-47D9-48FD-A32F-46E674A80223}" type="slidenum">
              <a:rPr lang="en-IN"/>
              <a:pPr>
                <a:defRPr/>
              </a:pPr>
              <a:t>‹#›</a:t>
            </a:fld>
            <a:endParaRPr lang="en-IN"/>
          </a:p>
        </p:txBody>
      </p:sp>
    </p:spTree>
    <p:extLst>
      <p:ext uri="{BB962C8B-B14F-4D97-AF65-F5344CB8AC3E}">
        <p14:creationId xmlns:p14="http://schemas.microsoft.com/office/powerpoint/2010/main" val="105551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A649BD6-C5FC-47D0-8290-A4B7F34C86F4}" type="datetime1">
              <a:rPr lang="en-IN" smtClean="0"/>
              <a:t>07-06-2016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406A91CE-8A07-4D43-B3CD-E157FAEAE162}" type="slidenum">
              <a:rPr lang="en-IN"/>
              <a:pPr>
                <a:defRPr/>
              </a:pPr>
              <a:t>‹#›</a:t>
            </a:fld>
            <a:endParaRPr lang="en-IN"/>
          </a:p>
        </p:txBody>
      </p:sp>
    </p:spTree>
    <p:extLst>
      <p:ext uri="{BB962C8B-B14F-4D97-AF65-F5344CB8AC3E}">
        <p14:creationId xmlns:p14="http://schemas.microsoft.com/office/powerpoint/2010/main" val="4102606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1"/>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7"/>
          <p:cNvSpPr>
            <a:spLocks noChangeArrowheads="1"/>
          </p:cNvSpPr>
          <p:nvPr/>
        </p:nvSpPr>
        <p:spPr bwMode="auto">
          <a:xfrm>
            <a:off x="146049" y="6391276"/>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6"/>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rot="5400000">
            <a:off x="4021138"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p:cNvSpPr/>
          <p:nvPr/>
        </p:nvSpPr>
        <p:spPr>
          <a:xfrm>
            <a:off x="6838951"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2"/>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1" y="3009901"/>
            <a:ext cx="457200" cy="441325"/>
          </a:xfrm>
        </p:spPr>
        <p:txBody>
          <a:bodyPr/>
          <a:lstStyle>
            <a:lvl1pPr>
              <a:defRPr/>
            </a:lvl1pPr>
          </a:lstStyle>
          <a:p>
            <a:pPr>
              <a:defRPr/>
            </a:pPr>
            <a:fld id="{4562B8AA-245C-47A6-8444-B150599741D4}" type="slidenum">
              <a:rPr lang="en-IN"/>
              <a:pPr>
                <a:defRPr/>
              </a:pPr>
              <a:t>‹#›</a:t>
            </a:fld>
            <a:endParaRPr lang="en-IN"/>
          </a:p>
        </p:txBody>
      </p:sp>
      <p:sp>
        <p:nvSpPr>
          <p:cNvPr id="14" name="Date Placeholder 3"/>
          <p:cNvSpPr>
            <a:spLocks noGrp="1"/>
          </p:cNvSpPr>
          <p:nvPr>
            <p:ph type="dt" sz="half" idx="11"/>
          </p:nvPr>
        </p:nvSpPr>
        <p:spPr/>
        <p:txBody>
          <a:bodyPr/>
          <a:lstStyle>
            <a:lvl1pPr>
              <a:defRPr/>
            </a:lvl1pPr>
          </a:lstStyle>
          <a:p>
            <a:pPr>
              <a:defRPr/>
            </a:pPr>
            <a:fld id="{0A495221-F432-4EC8-BC4E-AF181B45B482}" type="datetime1">
              <a:rPr lang="en-IN" smtClean="0"/>
              <a:t>07-06-2016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1117651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FBB589-04D1-4025-B3DC-CC51513CD29E}" type="datetime1">
              <a:rPr lang="en-IN" smtClean="0"/>
              <a:t>07-06-2016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1" y="1027114"/>
            <a:ext cx="457200" cy="441325"/>
          </a:xfrm>
        </p:spPr>
        <p:txBody>
          <a:bodyPr/>
          <a:lstStyle>
            <a:lvl1pPr>
              <a:defRPr/>
            </a:lvl1pPr>
          </a:lstStyle>
          <a:p>
            <a:pPr>
              <a:defRPr/>
            </a:pPr>
            <a:fld id="{80D504C4-6025-4F80-A9E2-97AD466532CC}" type="slidenum">
              <a:rPr lang="en-IN"/>
              <a:pPr>
                <a:defRPr/>
              </a:pPr>
              <a:t>‹#›</a:t>
            </a:fld>
            <a:endParaRPr lang="en-IN"/>
          </a:p>
        </p:txBody>
      </p:sp>
    </p:spTree>
    <p:extLst>
      <p:ext uri="{BB962C8B-B14F-4D97-AF65-F5344CB8AC3E}">
        <p14:creationId xmlns:p14="http://schemas.microsoft.com/office/powerpoint/2010/main" val="467580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4"/>
          <p:cNvSpPr>
            <a:spLocks noChangeArrowheads="1"/>
          </p:cNvSpPr>
          <p:nvPr/>
        </p:nvSpPr>
        <p:spPr bwMode="white">
          <a:xfrm>
            <a:off x="152400" y="2286000"/>
            <a:ext cx="8832851"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5"/>
          <p:cNvSpPr>
            <a:spLocks noChangeArrowheads="1"/>
          </p:cNvSpPr>
          <p:nvPr/>
        </p:nvSpPr>
        <p:spPr bwMode="auto">
          <a:xfrm>
            <a:off x="155575" y="142876"/>
            <a:ext cx="8832851"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46049" y="6391276"/>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2438400"/>
            <a:ext cx="8832851"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1"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1"/>
            <a:ext cx="6480175"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5881CF25-C36C-4BCE-A3A9-25A19F2489C7}" type="datetime1">
              <a:rPr lang="en-IN" smtClean="0"/>
              <a:t>07-06-2016</a:t>
            </a:fld>
            <a:endParaRPr lang="en-IN"/>
          </a:p>
        </p:txBody>
      </p:sp>
      <p:sp>
        <p:nvSpPr>
          <p:cNvPr id="17" name="Slide Number Placeholder 5"/>
          <p:cNvSpPr>
            <a:spLocks noGrp="1"/>
          </p:cNvSpPr>
          <p:nvPr>
            <p:ph type="sldNum" sz="quarter" idx="12"/>
          </p:nvPr>
        </p:nvSpPr>
        <p:spPr>
          <a:xfrm>
            <a:off x="4343400" y="2198689"/>
            <a:ext cx="457200" cy="441325"/>
          </a:xfrm>
        </p:spPr>
        <p:txBody>
          <a:bodyPr/>
          <a:lstStyle>
            <a:lvl1pPr>
              <a:defRPr>
                <a:solidFill>
                  <a:schemeClr val="accent3">
                    <a:shade val="75000"/>
                  </a:schemeClr>
                </a:solidFill>
              </a:defRPr>
            </a:lvl1pPr>
          </a:lstStyle>
          <a:p>
            <a:pPr>
              <a:defRPr/>
            </a:pPr>
            <a:fld id="{6333F0D9-CE45-4F74-B6CB-AAF140CC0B7C}" type="slidenum">
              <a:rPr lang="en-IN"/>
              <a:pPr>
                <a:defRPr/>
              </a:pPr>
              <a:t>‹#›</a:t>
            </a:fld>
            <a:endParaRPr lang="en-IN"/>
          </a:p>
        </p:txBody>
      </p:sp>
    </p:spTree>
    <p:extLst>
      <p:ext uri="{BB962C8B-B14F-4D97-AF65-F5344CB8AC3E}">
        <p14:creationId xmlns:p14="http://schemas.microsoft.com/office/powerpoint/2010/main" val="2612310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6" y="1576389"/>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1" y="6410326"/>
            <a:ext cx="3044825" cy="365125"/>
          </a:xfrm>
        </p:spPr>
        <p:txBody>
          <a:bodyPr/>
          <a:lstStyle>
            <a:lvl1pPr>
              <a:defRPr/>
            </a:lvl1pPr>
          </a:lstStyle>
          <a:p>
            <a:pPr>
              <a:defRPr/>
            </a:pPr>
            <a:fld id="{FD13CDFA-C76D-4EA1-B182-5BD041B9946F}" type="datetime1">
              <a:rPr lang="en-IN" smtClean="0"/>
              <a:t>07-06-2016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E1E6BBD8-3F4A-4E84-8F86-4B8DAF6F8F98}" type="slidenum">
              <a:rPr lang="en-IN"/>
              <a:pPr>
                <a:defRPr/>
              </a:pPr>
              <a:t>‹#›</a:t>
            </a:fld>
            <a:endParaRPr lang="en-IN"/>
          </a:p>
        </p:txBody>
      </p:sp>
    </p:spTree>
    <p:extLst>
      <p:ext uri="{BB962C8B-B14F-4D97-AF65-F5344CB8AC3E}">
        <p14:creationId xmlns:p14="http://schemas.microsoft.com/office/powerpoint/2010/main" val="2746615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6"/>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2" name="Rectangle 11"/>
          <p:cNvSpPr/>
          <p:nvPr/>
        </p:nvSpPr>
        <p:spPr>
          <a:xfrm>
            <a:off x="152400" y="1371600"/>
            <a:ext cx="8832851"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49" y="6391276"/>
            <a:ext cx="8832851"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p:cNvSpPr>
            <a:spLocks noChangeShapeType="1"/>
          </p:cNvSpPr>
          <p:nvPr/>
        </p:nvSpPr>
        <p:spPr bwMode="auto">
          <a:xfrm>
            <a:off x="152400" y="1279525"/>
            <a:ext cx="8832851"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6"/>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16"/>
          <p:cNvSpPr/>
          <p:nvPr/>
        </p:nvSpPr>
        <p:spPr>
          <a:xfrm>
            <a:off x="4362451" y="1050926"/>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4"/>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45487CC1-EB0C-46E1-B3FD-0738A51F7995}" type="datetime1">
              <a:rPr lang="en-IN" smtClean="0"/>
              <a:t>07-06-2016</a:t>
            </a:fld>
            <a:endParaRPr lang="en-IN"/>
          </a:p>
        </p:txBody>
      </p:sp>
      <p:sp>
        <p:nvSpPr>
          <p:cNvPr id="19" name="Footer Placeholder 7"/>
          <p:cNvSpPr>
            <a:spLocks noGrp="1"/>
          </p:cNvSpPr>
          <p:nvPr>
            <p:ph type="ftr" sz="quarter" idx="11"/>
          </p:nvPr>
        </p:nvSpPr>
        <p:spPr>
          <a:xfrm>
            <a:off x="304800" y="6410326"/>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9"/>
            <a:ext cx="457200" cy="441325"/>
          </a:xfrm>
        </p:spPr>
        <p:txBody>
          <a:bodyPr/>
          <a:lstStyle>
            <a:lvl1pPr algn="ctr">
              <a:defRPr/>
            </a:lvl1pPr>
          </a:lstStyle>
          <a:p>
            <a:pPr>
              <a:defRPr/>
            </a:pPr>
            <a:fld id="{A5EDDB19-232C-41F0-AD96-2F29686E0E75}" type="slidenum">
              <a:rPr lang="en-IN"/>
              <a:pPr>
                <a:defRPr/>
              </a:pPr>
              <a:t>‹#›</a:t>
            </a:fld>
            <a:endParaRPr lang="en-IN"/>
          </a:p>
        </p:txBody>
      </p:sp>
    </p:spTree>
    <p:extLst>
      <p:ext uri="{BB962C8B-B14F-4D97-AF65-F5344CB8AC3E}">
        <p14:creationId xmlns:p14="http://schemas.microsoft.com/office/powerpoint/2010/main" val="3249830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7415BFF0-F54C-4386-A6B1-795BDA6A62EE}" type="datetime1">
              <a:rPr lang="en-IN" smtClean="0"/>
              <a:t>07-06-2016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9"/>
            <a:ext cx="457200" cy="441325"/>
          </a:xfrm>
        </p:spPr>
        <p:txBody>
          <a:bodyPr/>
          <a:lstStyle>
            <a:lvl1pPr>
              <a:defRPr/>
            </a:lvl1pPr>
          </a:lstStyle>
          <a:p>
            <a:pPr>
              <a:defRPr/>
            </a:pPr>
            <a:fld id="{EA3BE0B4-4001-4585-ABD4-7DD17FC2B841}" type="slidenum">
              <a:rPr lang="en-IN"/>
              <a:pPr>
                <a:defRPr/>
              </a:pPr>
              <a:t>‹#›</a:t>
            </a:fld>
            <a:endParaRPr lang="en-IN"/>
          </a:p>
        </p:txBody>
      </p:sp>
    </p:spTree>
    <p:extLst>
      <p:ext uri="{BB962C8B-B14F-4D97-AF65-F5344CB8AC3E}">
        <p14:creationId xmlns:p14="http://schemas.microsoft.com/office/powerpoint/2010/main" val="24962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 name="Rectangle 20"/>
          <p:cNvSpPr>
            <a:spLocks noChangeArrowheads="1"/>
          </p:cNvSpPr>
          <p:nvPr/>
        </p:nvSpPr>
        <p:spPr bwMode="white">
          <a:xfrm>
            <a:off x="0" y="1"/>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5"/>
          <p:cNvSpPr>
            <a:spLocks noChangeArrowheads="1"/>
          </p:cNvSpPr>
          <p:nvPr/>
        </p:nvSpPr>
        <p:spPr bwMode="auto">
          <a:xfrm>
            <a:off x="146049" y="6391276"/>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1"/>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844B23E7-DEB4-4195-8B5B-2E9A21E47B2E}" type="datetime1">
              <a:rPr lang="en-IN" smtClean="0"/>
              <a:t>07-06-2016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1"/>
            <a:ext cx="609600" cy="441325"/>
          </a:xfrm>
        </p:spPr>
        <p:txBody>
          <a:bodyPr/>
          <a:lstStyle>
            <a:lvl1pPr>
              <a:defRPr>
                <a:solidFill>
                  <a:srgbClr val="FFFFFF"/>
                </a:solidFill>
              </a:defRPr>
            </a:lvl1pPr>
          </a:lstStyle>
          <a:p>
            <a:pPr>
              <a:defRPr/>
            </a:pPr>
            <a:fld id="{5ED04AE5-79DE-491C-8343-DE2168F6F918}" type="slidenum">
              <a:rPr lang="en-IN"/>
              <a:pPr>
                <a:defRPr/>
              </a:pPr>
              <a:t>‹#›</a:t>
            </a:fld>
            <a:endParaRPr lang="en-IN"/>
          </a:p>
        </p:txBody>
      </p:sp>
    </p:spTree>
    <p:extLst>
      <p:ext uri="{BB962C8B-B14F-4D97-AF65-F5344CB8AC3E}">
        <p14:creationId xmlns:p14="http://schemas.microsoft.com/office/powerpoint/2010/main" val="33627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1"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3"/>
          <p:cNvSpPr>
            <a:spLocks noChangeArrowheads="1"/>
          </p:cNvSpPr>
          <p:nvPr/>
        </p:nvSpPr>
        <p:spPr bwMode="white">
          <a:xfrm>
            <a:off x="0" y="1"/>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533400"/>
            <a:ext cx="8832851"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1"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1"/>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9"/>
            <a:ext cx="457200" cy="441325"/>
          </a:xfrm>
        </p:spPr>
        <p:txBody>
          <a:bodyPr/>
          <a:lstStyle>
            <a:lvl1pPr>
              <a:defRPr>
                <a:solidFill>
                  <a:schemeClr val="accent3">
                    <a:shade val="75000"/>
                  </a:schemeClr>
                </a:solidFill>
              </a:defRPr>
            </a:lvl1pPr>
          </a:lstStyle>
          <a:p>
            <a:pPr>
              <a:defRPr/>
            </a:pPr>
            <a:fld id="{7DD1C9D9-2294-4850-BE7C-7D5B16C31244}" type="slidenum">
              <a:rPr lang="en-IN"/>
              <a:pPr>
                <a:defRPr/>
              </a:pPr>
              <a:t>‹#›</a:t>
            </a:fld>
            <a:endParaRPr lang="en-IN"/>
          </a:p>
        </p:txBody>
      </p:sp>
      <p:sp>
        <p:nvSpPr>
          <p:cNvPr id="17" name="Date Placeholder 4"/>
          <p:cNvSpPr>
            <a:spLocks noGrp="1"/>
          </p:cNvSpPr>
          <p:nvPr>
            <p:ph type="dt" sz="half" idx="11"/>
          </p:nvPr>
        </p:nvSpPr>
        <p:spPr/>
        <p:txBody>
          <a:bodyPr/>
          <a:lstStyle>
            <a:lvl1pPr>
              <a:defRPr/>
            </a:lvl1pPr>
          </a:lstStyle>
          <a:p>
            <a:pPr>
              <a:defRPr/>
            </a:pPr>
            <a:fld id="{A850ABE2-DDF1-464C-9924-2BA747914B15}" type="datetime1">
              <a:rPr lang="en-IN" smtClean="0"/>
              <a:t>07-06-2016</a:t>
            </a:fld>
            <a:endParaRPr lang="en-IN"/>
          </a:p>
        </p:txBody>
      </p:sp>
      <p:sp>
        <p:nvSpPr>
          <p:cNvPr id="18" name="Footer Placeholder 5"/>
          <p:cNvSpPr>
            <a:spLocks noGrp="1"/>
          </p:cNvSpPr>
          <p:nvPr>
            <p:ph type="ftr" sz="quarter" idx="12"/>
          </p:nvPr>
        </p:nvSpPr>
        <p:spPr>
          <a:xfrm>
            <a:off x="301625" y="6410326"/>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2165538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1"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52400" y="152401"/>
            <a:ext cx="8832851"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6"/>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1"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1"/>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9"/>
            <a:ext cx="457200" cy="441325"/>
          </a:xfrm>
        </p:spPr>
        <p:txBody>
          <a:bodyPr/>
          <a:lstStyle>
            <a:lvl1pPr>
              <a:defRPr/>
            </a:lvl1pPr>
          </a:lstStyle>
          <a:p>
            <a:pPr>
              <a:defRPr/>
            </a:pPr>
            <a:fld id="{1CDEA32A-2ACC-4564-8BD0-6C0BCB319BFF}" type="slidenum">
              <a:rPr lang="en-IN"/>
              <a:pPr>
                <a:defRPr/>
              </a:pPr>
              <a:t>‹#›</a:t>
            </a:fld>
            <a:endParaRPr lang="en-IN"/>
          </a:p>
        </p:txBody>
      </p:sp>
      <p:sp>
        <p:nvSpPr>
          <p:cNvPr id="17" name="Date Placeholder 4"/>
          <p:cNvSpPr>
            <a:spLocks noGrp="1"/>
          </p:cNvSpPr>
          <p:nvPr>
            <p:ph type="dt" sz="half" idx="11"/>
          </p:nvPr>
        </p:nvSpPr>
        <p:spPr>
          <a:xfrm>
            <a:off x="5788026" y="6405564"/>
            <a:ext cx="3044825" cy="365125"/>
          </a:xfrm>
        </p:spPr>
        <p:txBody>
          <a:bodyPr/>
          <a:lstStyle>
            <a:lvl1pPr>
              <a:defRPr/>
            </a:lvl1pPr>
          </a:lstStyle>
          <a:p>
            <a:pPr>
              <a:defRPr/>
            </a:pPr>
            <a:fld id="{719669EF-9A74-45B4-9276-2459204C035E}" type="datetime1">
              <a:rPr lang="en-IN" smtClean="0"/>
              <a:t>07-06-2016</a:t>
            </a:fld>
            <a:endParaRPr lang="en-IN"/>
          </a:p>
        </p:txBody>
      </p:sp>
      <p:sp>
        <p:nvSpPr>
          <p:cNvPr id="18" name="Footer Placeholder 5"/>
          <p:cNvSpPr>
            <a:spLocks noGrp="1"/>
          </p:cNvSpPr>
          <p:nvPr>
            <p:ph type="ftr" sz="quarter" idx="12"/>
          </p:nvPr>
        </p:nvSpPr>
        <p:spPr>
          <a:xfrm>
            <a:off x="301626" y="6410326"/>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1866178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7" name="Rectangle 15"/>
          <p:cNvSpPr>
            <a:spLocks noChangeArrowheads="1"/>
          </p:cNvSpPr>
          <p:nvPr/>
        </p:nvSpPr>
        <p:spPr bwMode="white">
          <a:xfrm>
            <a:off x="0" y="1"/>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8"/>
          <p:cNvSpPr>
            <a:spLocks noChangeArrowheads="1"/>
          </p:cNvSpPr>
          <p:nvPr/>
        </p:nvSpPr>
        <p:spPr bwMode="auto">
          <a:xfrm>
            <a:off x="149225" y="6388101"/>
            <a:ext cx="8832851"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1" y="6405564"/>
            <a:ext cx="3044825" cy="365125"/>
          </a:xfrm>
          <a:prstGeom prst="rect">
            <a:avLst/>
          </a:prstGeom>
        </p:spPr>
        <p:txBody>
          <a:bodyPr vert="horz"/>
          <a:lstStyle>
            <a:lvl1pPr algn="r" eaLnBrk="1" latinLnBrk="0" hangingPunct="1">
              <a:defRPr kumimoji="0" sz="1400">
                <a:solidFill>
                  <a:srgbClr val="FFFFFF"/>
                </a:solidFill>
              </a:defRPr>
            </a:lvl1pPr>
          </a:lstStyle>
          <a:p>
            <a:pPr>
              <a:defRPr/>
            </a:pPr>
            <a:fld id="{5F12BC9C-AD56-4AC4-93F0-90632BE97A43}" type="datetime1">
              <a:rPr lang="en-IN" smtClean="0"/>
              <a:t>07-06-2016</a:t>
            </a:fld>
            <a:endParaRPr lang="en-IN"/>
          </a:p>
        </p:txBody>
      </p:sp>
      <p:sp>
        <p:nvSpPr>
          <p:cNvPr id="3" name="Footer Placeholder 2"/>
          <p:cNvSpPr>
            <a:spLocks noGrp="1"/>
          </p:cNvSpPr>
          <p:nvPr>
            <p:ph type="ftr" sz="quarter" idx="3"/>
          </p:nvPr>
        </p:nvSpPr>
        <p:spPr>
          <a:xfrm>
            <a:off x="304800" y="6410326"/>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6"/>
            <a:ext cx="8832851"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1"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1" y="1050926"/>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293344F-E87F-4EA5-9AE7-F62ED669923F}" type="slidenum">
              <a:rPr lang="en-IN"/>
              <a:pPr>
                <a:defRPr/>
              </a:pPr>
              <a:t>‹#›</a:t>
            </a:fld>
            <a:endParaRPr lang="en-IN"/>
          </a:p>
        </p:txBody>
      </p:sp>
      <p:sp>
        <p:nvSpPr>
          <p:cNvPr id="1038" name="Title Placeholder 21"/>
          <p:cNvSpPr>
            <a:spLocks noGrp="1"/>
          </p:cNvSpPr>
          <p:nvPr>
            <p:ph type="title"/>
          </p:nvPr>
        </p:nvSpPr>
        <p:spPr bwMode="auto">
          <a:xfrm>
            <a:off x="301625" y="228601"/>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47" r:id="rId10"/>
    <p:sldLayoutId id="2147483957"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8</a:t>
            </a:r>
          </a:p>
          <a:p>
            <a:r>
              <a:rPr lang="en-US" sz="3200" cap="small" dirty="0" smtClean="0">
                <a:solidFill>
                  <a:srgbClr val="0070C0"/>
                </a:solidFill>
              </a:rPr>
              <a:t> </a:t>
            </a:r>
            <a:r>
              <a:rPr lang="en-US" sz="3600" cap="small" dirty="0">
                <a:solidFill>
                  <a:srgbClr val="00B0F0"/>
                </a:solidFill>
                <a:latin typeface="+mj-lt"/>
                <a:cs typeface="Aharoni" pitchFamily="2" charset="-79"/>
              </a:rPr>
              <a:t>Software Reliability Modeling and Metrics in Cyber-Risk</a:t>
            </a:r>
            <a:r>
              <a:rPr lang="en-US" sz="3200" i="1" cap="small" dirty="0"/>
              <a:t/>
            </a:r>
            <a:br>
              <a:rPr lang="en-US" sz="3200" i="1" cap="small" dirty="0"/>
            </a:br>
            <a:endParaRPr lang="en-US" sz="3200" cap="small" dirty="0"/>
          </a:p>
          <a:p>
            <a:pPr eaLnBrk="1" fontAlgn="auto" hangingPunct="1">
              <a:spcAft>
                <a:spcPts val="0"/>
              </a:spcAft>
              <a:buFont typeface="Wingdings 2"/>
              <a:buNone/>
              <a:defRPr/>
            </a:pPr>
            <a:endParaRPr lang="en-IN" sz="3200" dirty="0" smtClean="0">
              <a:solidFill>
                <a:srgbClr val="FF0000"/>
              </a:solidFill>
              <a:latin typeface="Comic Sans MS" panose="030F0702030302020204" pitchFamily="66" charset="0"/>
            </a:endParaRPr>
          </a:p>
        </p:txBody>
      </p:sp>
      <p:sp>
        <p:nvSpPr>
          <p:cNvPr id="4" name="Title 1"/>
          <p:cNvSpPr txBox="1">
            <a:spLocks/>
          </p:cNvSpPr>
          <p:nvPr/>
        </p:nvSpPr>
        <p:spPr bwMode="auto">
          <a:xfrm>
            <a:off x="4355976" y="5659668"/>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t/>
            </a:r>
            <a:br>
              <a:rPr lang="en-US" sz="4000" b="1" cap="small" dirty="0" smtClean="0"/>
            </a:br>
            <a:r>
              <a:rPr lang="en-US" sz="4000" b="1" cap="small" dirty="0" smtClean="0"/>
              <a:t/>
            </a:r>
            <a:br>
              <a:rPr lang="en-US" sz="4000" b="1" cap="small" dirty="0" smtClean="0"/>
            </a:br>
            <a:endParaRPr lang="en-US" sz="4000" b="1" cap="small" dirty="0"/>
          </a:p>
        </p:txBody>
      </p:sp>
      <p:sp>
        <p:nvSpPr>
          <p:cNvPr id="2" name="Rectangle 1"/>
          <p:cNvSpPr/>
          <p:nvPr/>
        </p:nvSpPr>
        <p:spPr>
          <a:xfrm>
            <a:off x="1187624" y="836713"/>
            <a:ext cx="6840760" cy="1384995"/>
          </a:xfrm>
          <a:prstGeom prst="rect">
            <a:avLst/>
          </a:prstGeom>
        </p:spPr>
        <p:txBody>
          <a:bodyPr wrap="square">
            <a:spAutoFit/>
          </a:bodyPr>
          <a:lstStyle/>
          <a:p>
            <a:pPr algn="ctr"/>
            <a:r>
              <a:rPr lang="en-US" altLang="en-US" sz="2800" cap="all" dirty="0" smtClean="0">
                <a:solidFill>
                  <a:srgbClr val="00B050"/>
                </a:solidFill>
              </a:rPr>
              <a:t>Cyber-Risk Informatics:</a:t>
            </a:r>
            <a:br>
              <a:rPr lang="en-US" altLang="en-US" sz="2800" cap="all" dirty="0" smtClean="0">
                <a:solidFill>
                  <a:srgbClr val="00B050"/>
                </a:solidFill>
              </a:rPr>
            </a:br>
            <a:r>
              <a:rPr lang="en-US" altLang="en-US" sz="2800" cap="all" dirty="0" smtClean="0">
                <a:solidFill>
                  <a:srgbClr val="00B050"/>
                </a:solidFill>
              </a:rPr>
              <a:t>Engineering Evaluation with Data Science</a:t>
            </a:r>
            <a:r>
              <a:rPr lang="en-US" sz="2800" b="1" cap="all" dirty="0" smtClean="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DBF92D3-47D9-48FD-A32F-46E674A80223}" type="slidenum">
              <a:rPr lang="en-IN" smtClean="0"/>
              <a:pPr>
                <a:defRPr/>
              </a:pPr>
              <a:t>1</a:t>
            </a:fld>
            <a:endParaRPr lang="en-IN"/>
          </a:p>
        </p:txBody>
      </p:sp>
    </p:spTree>
    <p:extLst>
      <p:ext uri="{BB962C8B-B14F-4D97-AF65-F5344CB8AC3E}">
        <p14:creationId xmlns:p14="http://schemas.microsoft.com/office/powerpoint/2010/main" val="1425038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cap="small" dirty="0"/>
              <a:t>History and Classification of Software Reliability </a:t>
            </a:r>
            <a:r>
              <a:rPr lang="en-US" sz="2400" b="1" cap="small" dirty="0" smtClean="0"/>
              <a:t>Models (CONT’D)</a:t>
            </a:r>
            <a:endParaRPr lang="en-US" sz="2400" dirty="0"/>
          </a:p>
        </p:txBody>
      </p:sp>
      <p:sp>
        <p:nvSpPr>
          <p:cNvPr id="3" name="Content Placeholder 2"/>
          <p:cNvSpPr>
            <a:spLocks noGrp="1"/>
          </p:cNvSpPr>
          <p:nvPr>
            <p:ph sz="quarter" idx="1"/>
          </p:nvPr>
        </p:nvSpPr>
        <p:spPr>
          <a:xfrm>
            <a:off x="323528" y="1412776"/>
            <a:ext cx="8503920" cy="4902296"/>
          </a:xfrm>
        </p:spPr>
        <p:txBody>
          <a:bodyPr/>
          <a:lstStyle/>
          <a:p>
            <a:r>
              <a:rPr lang="en-US" sz="2600" dirty="0"/>
              <a:t>However, if the empirical Bayesian approach is used to derive more appropriate models, they can be classified as another modeling technique. The most popular model in this category is the </a:t>
            </a:r>
            <a:r>
              <a:rPr lang="en-US" sz="2600" dirty="0" err="1"/>
              <a:t>Littlewood-Verral</a:t>
            </a:r>
            <a:r>
              <a:rPr lang="en-US" sz="2600" dirty="0"/>
              <a:t> (1973) empirical Bayes model [30]. There are many other papers on Bayesian treatment of the </a:t>
            </a:r>
            <a:r>
              <a:rPr lang="en-US" sz="2600" dirty="0" err="1"/>
              <a:t>Jelinski-Moranda</a:t>
            </a:r>
            <a:r>
              <a:rPr lang="en-US" sz="2600" dirty="0"/>
              <a:t> model: example, those of Jewell [31] both in 1985. These models are difficult to apply without parameter estimation solutions. Empirical Bayesian failure-count models using Compound Poisson by Sahinoglu (1992) and Sahinoglu and Can (1997) are worth noting respectively [24, 25].</a:t>
            </a:r>
          </a:p>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10</a:t>
            </a:fld>
            <a:endParaRPr lang="en-IN"/>
          </a:p>
        </p:txBody>
      </p:sp>
    </p:spTree>
    <p:extLst>
      <p:ext uri="{BB962C8B-B14F-4D97-AF65-F5344CB8AC3E}">
        <p14:creationId xmlns:p14="http://schemas.microsoft.com/office/powerpoint/2010/main" val="2456366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16632"/>
            <a:ext cx="8218487" cy="935882"/>
          </a:xfrm>
        </p:spPr>
        <p:txBody>
          <a:bodyPr>
            <a:noAutofit/>
          </a:bodyPr>
          <a:lstStyle/>
          <a:p>
            <a:pPr eaLnBrk="1" fontAlgn="auto" hangingPunct="1">
              <a:spcAft>
                <a:spcPts val="0"/>
              </a:spcAft>
              <a:defRPr/>
            </a:pPr>
            <a:r>
              <a:rPr lang="en-US" sz="2800" b="1" cap="small" dirty="0"/>
              <a:t>History and Classification of Software Reliability </a:t>
            </a:r>
            <a:r>
              <a:rPr lang="en-US" sz="2800" b="1" cap="small" dirty="0" smtClean="0"/>
              <a:t>Models (CONT’D)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552" y="1124744"/>
            <a:ext cx="8147051" cy="5184576"/>
          </a:xfrm>
        </p:spPr>
        <p:txBody>
          <a:bodyPr/>
          <a:lstStyle/>
          <a:p>
            <a:pPr marL="0" indent="0">
              <a:buFont typeface="Wingdings 2" pitchFamily="18" charset="2"/>
              <a:buNone/>
              <a:defRPr/>
            </a:pPr>
            <a:endParaRPr lang="en-US" sz="2000" dirty="0"/>
          </a:p>
          <a:p>
            <a:pPr algn="just">
              <a:defRPr/>
            </a:pPr>
            <a:r>
              <a:rPr lang="en-US" sz="2000" b="1" i="1" u="sng" dirty="0" smtClean="0"/>
              <a:t>Static (</a:t>
            </a:r>
            <a:r>
              <a:rPr lang="en-US" sz="2000" b="1" i="1" u="sng" dirty="0" err="1" smtClean="0"/>
              <a:t>nondynamic</a:t>
            </a:r>
            <a:r>
              <a:rPr lang="en-US" sz="2000" b="1" i="1" u="sng" dirty="0" smtClean="0"/>
              <a:t>) Models</a:t>
            </a:r>
            <a:r>
              <a:rPr lang="en-US" sz="2000" i="1" dirty="0" smtClean="0"/>
              <a:t>: </a:t>
            </a:r>
            <a:r>
              <a:rPr lang="en-US" sz="2000" dirty="0" smtClean="0"/>
              <a:t>These models, which include complexity measures, failure injection, and fault seeding, do not deal with time. One of the first models was that of Nelson in 1978.</a:t>
            </a:r>
          </a:p>
          <a:p>
            <a:pPr algn="just">
              <a:defRPr/>
            </a:pPr>
            <a:r>
              <a:rPr lang="en-US" sz="2000" dirty="0" err="1" smtClean="0"/>
              <a:t>Bastani</a:t>
            </a:r>
            <a:r>
              <a:rPr lang="en-US" sz="2000" dirty="0" smtClean="0"/>
              <a:t> and </a:t>
            </a:r>
            <a:r>
              <a:rPr lang="en-US" sz="2000" dirty="0" err="1" smtClean="0"/>
              <a:t>Ramamoorthy</a:t>
            </a:r>
            <a:r>
              <a:rPr lang="en-US" sz="2000" dirty="0" smtClean="0"/>
              <a:t> later (1986) emphasized correctness estimation of software failures rather than using  time-dependent probability approach. This latter publication describes a detailed study of correctness probability, which is estimated using a type of continuity assumption</a:t>
            </a:r>
          </a:p>
          <a:p>
            <a:pPr algn="just">
              <a:defRPr/>
            </a:pPr>
            <a:r>
              <a:rPr lang="en-US" sz="2000" dirty="0" smtClean="0"/>
              <a:t>The earlier model of Nelson’s was a special case of an input domain-based model, extended by Munson and </a:t>
            </a:r>
            <a:r>
              <a:rPr lang="en-US" sz="2000" dirty="0" err="1" smtClean="0"/>
              <a:t>Khosgoftaar</a:t>
            </a:r>
            <a:r>
              <a:rPr lang="en-US" sz="2000" dirty="0" smtClean="0"/>
              <a:t> in 1981; Hamlet and Scott et al. both in 1987; and Weiss and </a:t>
            </a:r>
            <a:r>
              <a:rPr lang="en-US" sz="2000" dirty="0" err="1" smtClean="0"/>
              <a:t>Weyuker</a:t>
            </a:r>
            <a:r>
              <a:rPr lang="en-US" sz="2000" dirty="0" smtClean="0"/>
              <a:t> in 1988 in the area of software fault tolerance. </a:t>
            </a:r>
          </a:p>
          <a:p>
            <a:pPr algn="just">
              <a:defRPr/>
            </a:pPr>
            <a:r>
              <a:rPr lang="en-US" sz="2000" dirty="0" smtClean="0"/>
              <a:t>Software fault trees used as a conventional reliability engineering method were studied by </a:t>
            </a:r>
            <a:r>
              <a:rPr lang="en-US" sz="2000" dirty="0" err="1" smtClean="0"/>
              <a:t>Stalhane</a:t>
            </a:r>
            <a:r>
              <a:rPr lang="en-US" sz="2000" dirty="0" smtClean="0"/>
              <a:t> in 1989, and </a:t>
            </a:r>
            <a:r>
              <a:rPr lang="en-US" sz="2000" dirty="0" err="1" smtClean="0"/>
              <a:t>Wohlin</a:t>
            </a:r>
            <a:r>
              <a:rPr lang="en-US" sz="2000" dirty="0" smtClean="0"/>
              <a:t> and </a:t>
            </a:r>
            <a:r>
              <a:rPr lang="en-US" sz="2000" dirty="0" err="1" smtClean="0"/>
              <a:t>Korner</a:t>
            </a:r>
            <a:r>
              <a:rPr lang="en-US" sz="2000" dirty="0" smtClean="0"/>
              <a:t> (1990) proposed a fault-spreading model.</a:t>
            </a:r>
            <a:endParaRPr lang="en-US" sz="15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fontScale="90000"/>
          </a:bodyPr>
          <a:lstStyle/>
          <a:p>
            <a:pPr eaLnBrk="1" fontAlgn="auto" hangingPunct="1">
              <a:spcAft>
                <a:spcPts val="0"/>
              </a:spcAft>
              <a:defRPr/>
            </a:pPr>
            <a:r>
              <a:rPr lang="en-US" sz="2800" b="1" cap="small" dirty="0"/>
              <a:t>History and Classification of Software Reliability </a:t>
            </a:r>
            <a:r>
              <a:rPr lang="en-US" sz="2800" b="1" cap="small" dirty="0" smtClean="0"/>
              <a:t>Models (CONT’D)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552" y="1124744"/>
            <a:ext cx="8147051" cy="5184576"/>
          </a:xfrm>
        </p:spPr>
        <p:txBody>
          <a:bodyPr/>
          <a:lstStyle/>
          <a:p>
            <a:pPr marL="0" indent="0">
              <a:buFont typeface="Wingdings 2" pitchFamily="18" charset="2"/>
              <a:buNone/>
              <a:defRPr/>
            </a:pPr>
            <a:endParaRPr lang="en-US" sz="2000" dirty="0"/>
          </a:p>
          <a:p>
            <a:pPr algn="just">
              <a:defRPr/>
            </a:pPr>
            <a:r>
              <a:rPr lang="en-US" sz="1800" b="1" i="1" u="sng" dirty="0" smtClean="0"/>
              <a:t>Others</a:t>
            </a:r>
            <a:r>
              <a:rPr lang="en-US" sz="1800" i="1" dirty="0" smtClean="0"/>
              <a:t>: </a:t>
            </a:r>
            <a:r>
              <a:rPr lang="en-US" sz="1800" dirty="0" smtClean="0"/>
              <a:t>This group combines all the other topics, such as papers on the optimal release time of software after testing by </a:t>
            </a:r>
            <a:r>
              <a:rPr lang="en-US" sz="1800" dirty="0" err="1" smtClean="0"/>
              <a:t>Xie</a:t>
            </a:r>
            <a:r>
              <a:rPr lang="en-US" sz="1800" dirty="0" smtClean="0"/>
              <a:t> in 1991 and by Sahinoglu in 1995 and 2003 to name  a few. Model comparison papers have also been published such as those by </a:t>
            </a:r>
            <a:r>
              <a:rPr lang="en-US" sz="1800" dirty="0" err="1" smtClean="0"/>
              <a:t>Keiller</a:t>
            </a:r>
            <a:r>
              <a:rPr lang="en-US" sz="1800" dirty="0" smtClean="0"/>
              <a:t> and Miller in 1991, </a:t>
            </a:r>
            <a:r>
              <a:rPr lang="en-US" sz="1800" dirty="0" err="1" smtClean="0"/>
              <a:t>Lyu</a:t>
            </a:r>
            <a:r>
              <a:rPr lang="en-US" sz="1800" dirty="0" smtClean="0"/>
              <a:t> and </a:t>
            </a:r>
            <a:r>
              <a:rPr lang="en-US" sz="1800" dirty="0" err="1" smtClean="0"/>
              <a:t>Nikora</a:t>
            </a:r>
            <a:r>
              <a:rPr lang="en-US" sz="1800" dirty="0" smtClean="0"/>
              <a:t> in 1991, in addition to </a:t>
            </a:r>
            <a:r>
              <a:rPr lang="en-US" sz="1800" dirty="0" err="1" smtClean="0"/>
              <a:t>Bendell</a:t>
            </a:r>
            <a:r>
              <a:rPr lang="en-US" sz="1800" dirty="0" smtClean="0"/>
              <a:t> and Mellor in 1986, and </a:t>
            </a:r>
            <a:r>
              <a:rPr lang="en-US" sz="1800" dirty="0" err="1" smtClean="0"/>
              <a:t>Littlewood</a:t>
            </a:r>
            <a:r>
              <a:rPr lang="en-US" sz="1800" dirty="0" smtClean="0"/>
              <a:t> in 1987.</a:t>
            </a:r>
          </a:p>
          <a:p>
            <a:pPr algn="just">
              <a:defRPr/>
            </a:pPr>
            <a:r>
              <a:rPr lang="en-US" sz="1800" dirty="0" smtClean="0"/>
              <a:t>A complete stochastic treatment of comparison of predictive accuracy between competing reliability models using Bayesian principles was published by Sahinoglu, </a:t>
            </a:r>
            <a:r>
              <a:rPr lang="en-US" sz="1800" dirty="0" err="1" smtClean="0"/>
              <a:t>Deely</a:t>
            </a:r>
            <a:r>
              <a:rPr lang="en-US" sz="1800" dirty="0" smtClean="0"/>
              <a:t> and </a:t>
            </a:r>
            <a:r>
              <a:rPr lang="en-US" sz="1800" dirty="0" err="1" smtClean="0"/>
              <a:t>Capar</a:t>
            </a:r>
            <a:r>
              <a:rPr lang="en-US" sz="1800" dirty="0" smtClean="0"/>
              <a:t> in 2001. </a:t>
            </a:r>
          </a:p>
          <a:p>
            <a:pPr algn="just">
              <a:defRPr/>
            </a:pPr>
            <a:r>
              <a:rPr lang="en-US" sz="1800" dirty="0" smtClean="0"/>
              <a:t>Non- or </a:t>
            </a:r>
            <a:r>
              <a:rPr lang="en-US" sz="1800" dirty="0" err="1" smtClean="0"/>
              <a:t>semiparametric</a:t>
            </a:r>
            <a:r>
              <a:rPr lang="en-US" sz="1800" dirty="0" smtClean="0"/>
              <a:t> models surface when parametric assumptions are relaxed to achieve robustness; however those models have not found any degree of popular use in software reliability modeling. Among most known was the one introduced by El-</a:t>
            </a:r>
            <a:r>
              <a:rPr lang="en-US" sz="1800" dirty="0" err="1" smtClean="0"/>
              <a:t>Aroui</a:t>
            </a:r>
            <a:r>
              <a:rPr lang="en-US" sz="1800" dirty="0" smtClean="0"/>
              <a:t> and </a:t>
            </a:r>
            <a:r>
              <a:rPr lang="en-US" sz="1800" dirty="0" err="1" smtClean="0"/>
              <a:t>Soler</a:t>
            </a:r>
            <a:r>
              <a:rPr lang="en-US" sz="1800" dirty="0" smtClean="0"/>
              <a:t> where the authors proposed negative exponentially distributed conditionally independent times between failures, classified under the Bayesian exponential Markov assumption.</a:t>
            </a:r>
            <a:endParaRPr lang="en-US" sz="18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534400" cy="2192958"/>
          </a:xfrm>
        </p:spPr>
        <p:txBody>
          <a:bodyPr/>
          <a:lstStyle/>
          <a:p>
            <a:r>
              <a:rPr lang="en-US" sz="3600" dirty="0" smtClean="0"/>
              <a:t>8.3. Software Reliability Models in Time-Domain </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eaLnBrk="1" fontAlgn="auto" hangingPunct="1">
              <a:spcAft>
                <a:spcPts val="0"/>
              </a:spcAft>
              <a:defRPr/>
            </a:pPr>
            <a:r>
              <a:rPr lang="en-US" sz="3200" dirty="0" smtClean="0"/>
              <a:t>Software Reliability Models in Time-Domain</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defRPr/>
            </a:pPr>
            <a:r>
              <a:rPr lang="en-US" sz="1800" dirty="0" smtClean="0"/>
              <a:t>Next we study the </a:t>
            </a:r>
            <a:r>
              <a:rPr lang="en-US" sz="1800" b="1" dirty="0" smtClean="0"/>
              <a:t>time-domain (</a:t>
            </a:r>
            <a:r>
              <a:rPr lang="en-US" sz="1800" b="1" dirty="0" err="1" smtClean="0"/>
              <a:t>nondynamic</a:t>
            </a:r>
            <a:r>
              <a:rPr lang="en-US" sz="1800" b="1" dirty="0" smtClean="0"/>
              <a:t>) </a:t>
            </a:r>
            <a:r>
              <a:rPr lang="en-US" sz="1800" dirty="0" smtClean="0"/>
              <a:t>models in which time is either continuous non-stop or discrete, in distinct time units such as days, weeks, or years. The basic goal is to model the past failure data to predict behavior in the future, (i.e., reliability projection) before the software is released to the customer at the end of the development cycle. Reliability models are also useful to model failure patterns and provide input to maintain software before faults (defects) are triggered to cause failures.</a:t>
            </a:r>
          </a:p>
          <a:p>
            <a:pPr algn="just">
              <a:defRPr/>
            </a:pPr>
            <a:r>
              <a:rPr lang="en-US" sz="1800" dirty="0" smtClean="0"/>
              <a:t>The data consist of </a:t>
            </a:r>
            <a:r>
              <a:rPr lang="en-US" sz="1800" b="1" i="1" dirty="0" smtClean="0"/>
              <a:t>failures per time period</a:t>
            </a:r>
            <a:r>
              <a:rPr lang="en-US" sz="1800" i="1" dirty="0" smtClean="0"/>
              <a:t>,</a:t>
            </a:r>
            <a:r>
              <a:rPr lang="en-US" sz="1800" dirty="0" smtClean="0"/>
              <a:t> meaning the number of failures discovered in a time period, or </a:t>
            </a:r>
            <a:r>
              <a:rPr lang="en-US" sz="1800" b="1" i="1" dirty="0" smtClean="0"/>
              <a:t>time between failures</a:t>
            </a:r>
            <a:r>
              <a:rPr lang="en-US" sz="1800" i="1" dirty="0" smtClean="0"/>
              <a:t>,</a:t>
            </a:r>
            <a:r>
              <a:rPr lang="en-US" sz="1800" dirty="0" smtClean="0"/>
              <a:t> denoting the calendar or CPU time actually observed between software failures. We take up </a:t>
            </a:r>
            <a:r>
              <a:rPr lang="en-US" sz="1800" dirty="0" err="1" smtClean="0"/>
              <a:t>nontime</a:t>
            </a:r>
            <a:r>
              <a:rPr lang="en-US" sz="1800" dirty="0" smtClean="0"/>
              <a:t>- or effort-based models where the efforts are made at equal intervals (e.g., days or weeks or months) or simply effort by effort, where the effort can be a test case or any input in a calendar time period. This approach can be likened to a time-domain if efforts are made at equal intervals.</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95536" y="188640"/>
            <a:ext cx="8291265" cy="863874"/>
          </a:xfrm>
        </p:spPr>
        <p:txBody>
          <a:bodyPr>
            <a:noAutofit/>
          </a:bodyPr>
          <a:lstStyle/>
          <a:p>
            <a:pPr eaLnBrk="1" fontAlgn="auto" hangingPunct="1">
              <a:spcAft>
                <a:spcPts val="0"/>
              </a:spcAft>
              <a:defRPr/>
            </a:pPr>
            <a:r>
              <a:rPr lang="en-US" sz="2800" b="1" dirty="0" smtClean="0"/>
              <a:t>Software Reliability Models in </a:t>
            </a:r>
            <a:r>
              <a:rPr lang="en-US" sz="2800" b="1" dirty="0" smtClean="0"/>
              <a:t>Time-Domain (</a:t>
            </a:r>
            <a:r>
              <a:rPr lang="en-US" sz="2800" b="1" cap="small" dirty="0" smtClean="0"/>
              <a:t>CONT’D</a:t>
            </a:r>
            <a:r>
              <a:rPr lang="en-US" sz="2800" b="1" cap="small" dirty="0"/>
              <a:t>)</a:t>
            </a:r>
            <a:endParaRPr lang="en-IN" sz="28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5040907"/>
          </a:xfrm>
        </p:spPr>
        <p:txBody>
          <a:bodyPr/>
          <a:lstStyle/>
          <a:p>
            <a:pPr algn="just">
              <a:defRPr/>
            </a:pPr>
            <a:r>
              <a:rPr lang="en-US" sz="2400" dirty="0" smtClean="0"/>
              <a:t>Any model used for prediction has to be tested for goodness of fit. We do distinguish in this book between failures and faults (dormant bugs), but recorded failures are actually triggered faults inherent in the software.</a:t>
            </a:r>
          </a:p>
          <a:p>
            <a:pPr algn="just">
              <a:defRPr/>
            </a:pPr>
            <a:r>
              <a:rPr lang="en-US" sz="2400" dirty="0" smtClean="0"/>
              <a:t>There is another classification with respect to the type of statistical distribution that underlies the finite failure count within a given period.</a:t>
            </a:r>
          </a:p>
          <a:p>
            <a:pPr algn="just">
              <a:defRPr/>
            </a:pPr>
            <a:r>
              <a:rPr lang="en-US" sz="2400" dirty="0" smtClean="0"/>
              <a:t>We consider the Poisson process over time for the countable finite quantity of failures, the Binomial model, or other types.</a:t>
            </a:r>
          </a:p>
          <a:p>
            <a:pPr algn="just">
              <a:defRPr/>
            </a:pPr>
            <a:r>
              <a:rPr lang="en-US" sz="2400" dirty="0" smtClean="0"/>
              <a:t>In the Poisson model, we have a Poisson process over time where the total number of failures is not known in advance.</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95536" y="188640"/>
            <a:ext cx="8291265" cy="863874"/>
          </a:xfrm>
        </p:spPr>
        <p:txBody>
          <a:bodyPr>
            <a:normAutofit fontScale="90000"/>
          </a:bodyPr>
          <a:lstStyle/>
          <a:p>
            <a:pPr eaLnBrk="1" fontAlgn="auto" hangingPunct="1">
              <a:spcAft>
                <a:spcPts val="0"/>
              </a:spcAft>
              <a:defRPr/>
            </a:pPr>
            <a:r>
              <a:rPr lang="en-US" sz="3200" b="1" dirty="0" smtClean="0"/>
              <a:t>Software Reliability Models in </a:t>
            </a:r>
            <a:r>
              <a:rPr lang="en-US" sz="3200" b="1" dirty="0" smtClean="0"/>
              <a:t>Time-Domain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4897437"/>
          </a:xfrm>
        </p:spPr>
        <p:txBody>
          <a:bodyPr/>
          <a:lstStyle/>
          <a:p>
            <a:pPr algn="just">
              <a:defRPr/>
            </a:pPr>
            <a:r>
              <a:rPr lang="en-US" sz="2000" b="1" i="1" dirty="0" smtClean="0"/>
              <a:t>Poisson-type models </a:t>
            </a:r>
            <a:r>
              <a:rPr lang="en-US" sz="2000" dirty="0" smtClean="0"/>
              <a:t>assume that the number of failures detected within distinct time intervals are independent with separate means: (1) with the same rate of failure, the homogeneous Poisson process; (2) with a varying rate of failure, the nonhomogeneous Poisson process (NHPP), or (3) comprise a compound Poisson process beyond the HPP and NHPP, if the failures occur in sizes or clusters rather than in terms of the conventional assumption of a single failure at a time.</a:t>
            </a:r>
          </a:p>
          <a:p>
            <a:pPr algn="just">
              <a:defRPr/>
            </a:pPr>
            <a:endParaRPr lang="en-US" sz="2000" dirty="0" smtClean="0"/>
          </a:p>
          <a:p>
            <a:pPr algn="just">
              <a:defRPr/>
            </a:pPr>
            <a:r>
              <a:rPr lang="en-US" sz="2000" b="1" i="1" dirty="0" smtClean="0"/>
              <a:t>Binomial-type models </a:t>
            </a:r>
            <a:r>
              <a:rPr lang="en-US" sz="2000" dirty="0" smtClean="0"/>
              <a:t>are based on similar assumptions: a Binomial setting in which (1) a software defect will be removed whenever a failure occurs, (2) there is a known quantity of embedded defects or faults independent in the program in advance, and (3) the hazard rates are identical for all defects. Models that differ from these two types of count processes, we call “other types”.</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534400" cy="2192958"/>
          </a:xfrm>
        </p:spPr>
        <p:txBody>
          <a:bodyPr/>
          <a:lstStyle/>
          <a:p>
            <a:r>
              <a:rPr lang="en-US" sz="3600" dirty="0" smtClean="0"/>
              <a:t>8.4. </a:t>
            </a:r>
            <a:r>
              <a:rPr lang="en-US" sz="3600" b="1" cap="small" dirty="0" smtClean="0"/>
              <a:t>Software Reliability Growth Models</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smtClean="0"/>
              <a:t>Software Reliability Growth Models</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1028" name="Picture 4" descr="C:\Users\smorton1\Pictures\9.4.1.jpg"/>
          <p:cNvPicPr>
            <a:picLocks noChangeAspect="1" noChangeArrowheads="1"/>
          </p:cNvPicPr>
          <p:nvPr/>
        </p:nvPicPr>
        <p:blipFill>
          <a:blip r:embed="rId2" cstate="print"/>
          <a:srcRect/>
          <a:stretch>
            <a:fillRect/>
          </a:stretch>
        </p:blipFill>
        <p:spPr bwMode="auto">
          <a:xfrm>
            <a:off x="179512" y="1340768"/>
            <a:ext cx="8784976" cy="5040560"/>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smtClean="0"/>
              <a:t>Software Reliability Growth </a:t>
            </a:r>
            <a:r>
              <a:rPr lang="en-US" sz="3200" b="1" cap="small" dirty="0" smtClean="0"/>
              <a:t>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2050" name="Picture 2" descr="C:\Users\smorton1\Pictures\9.4.2.jpg"/>
          <p:cNvPicPr>
            <a:picLocks noChangeAspect="1" noChangeArrowheads="1"/>
          </p:cNvPicPr>
          <p:nvPr/>
        </p:nvPicPr>
        <p:blipFill>
          <a:blip r:embed="rId2" cstate="print"/>
          <a:srcRect/>
          <a:stretch>
            <a:fillRect/>
          </a:stretch>
        </p:blipFill>
        <p:spPr bwMode="auto">
          <a:xfrm>
            <a:off x="179512" y="1412776"/>
            <a:ext cx="8784976" cy="4968552"/>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2"/>
          <p:cNvSpPr>
            <a:spLocks noGrp="1"/>
          </p:cNvSpPr>
          <p:nvPr>
            <p:ph sz="quarter" idx="1"/>
          </p:nvPr>
        </p:nvSpPr>
        <p:spPr>
          <a:xfrm>
            <a:off x="467544" y="1484784"/>
            <a:ext cx="8218487" cy="4572000"/>
          </a:xfrm>
        </p:spPr>
        <p:txBody>
          <a:bodyPr>
            <a:normAutofit fontScale="85000" lnSpcReduction="10000"/>
          </a:bodyPr>
          <a:lstStyle/>
          <a:p>
            <a:pPr>
              <a:buFont typeface="Wingdings" panose="05000000000000000000" pitchFamily="2" charset="2"/>
              <a:buChar char="q"/>
              <a:defRPr/>
            </a:pPr>
            <a:r>
              <a:rPr lang="en-US" sz="2000" dirty="0" smtClean="0"/>
              <a:t>Present an overview of the state of the art and science in software reliability. </a:t>
            </a:r>
          </a:p>
          <a:p>
            <a:pPr>
              <a:buFont typeface="Wingdings" panose="05000000000000000000" pitchFamily="2" charset="2"/>
              <a:buChar char="q"/>
              <a:defRPr/>
            </a:pPr>
            <a:endParaRPr lang="en-US" sz="2000" dirty="0"/>
          </a:p>
          <a:p>
            <a:pPr>
              <a:buFont typeface="Wingdings" panose="05000000000000000000" pitchFamily="2" charset="2"/>
              <a:buChar char="q"/>
              <a:defRPr/>
            </a:pPr>
            <a:r>
              <a:rPr lang="en-US" sz="2000" dirty="0" smtClean="0"/>
              <a:t>Review historically traditional models and recently discovered advances in modeling and form a basis of comparison with analytical techniques studied in hardware reliability.</a:t>
            </a:r>
          </a:p>
          <a:p>
            <a:pPr>
              <a:buNone/>
              <a:defRPr/>
            </a:pPr>
            <a:endParaRPr lang="en-US" sz="2000" dirty="0" smtClean="0"/>
          </a:p>
          <a:p>
            <a:pPr>
              <a:buFont typeface="Wingdings" panose="05000000000000000000" pitchFamily="2" charset="2"/>
              <a:buChar char="q"/>
              <a:defRPr/>
            </a:pPr>
            <a:r>
              <a:rPr lang="en-US" sz="2000" dirty="0" smtClean="0"/>
              <a:t>Categorize reliability models into </a:t>
            </a:r>
            <a:r>
              <a:rPr lang="en-US" sz="2000" dirty="0" err="1" smtClean="0"/>
              <a:t>i</a:t>
            </a:r>
            <a:r>
              <a:rPr lang="en-US" sz="2000" dirty="0" smtClean="0"/>
              <a:t>) Time-between-failures (Poisson and Binomial types), ii) Failure-count, iii) Bayesian, iv) Static (non-dynamic) and v) Others.</a:t>
            </a:r>
          </a:p>
          <a:p>
            <a:pPr marL="0" indent="0">
              <a:buFont typeface="Wingdings 2" pitchFamily="18" charset="2"/>
              <a:buNone/>
              <a:defRPr/>
            </a:pPr>
            <a:endParaRPr lang="en-US" sz="2000" dirty="0"/>
          </a:p>
          <a:p>
            <a:pPr>
              <a:buFont typeface="Wingdings" panose="05000000000000000000" pitchFamily="2" charset="2"/>
              <a:buChar char="q"/>
              <a:defRPr/>
            </a:pPr>
            <a:r>
              <a:rPr lang="en-US" sz="2000" dirty="0" smtClean="0"/>
              <a:t>Study “Reliability Growth Models” decomposed into a) Negative Exponential Class of Failure Times and b) Gamma, </a:t>
            </a:r>
            <a:r>
              <a:rPr lang="en-US" sz="2000" dirty="0" err="1" smtClean="0"/>
              <a:t>Weibull</a:t>
            </a:r>
            <a:r>
              <a:rPr lang="en-US" sz="2000" dirty="0" smtClean="0"/>
              <a:t> and c) Other Classes of Failure Times.</a:t>
            </a:r>
          </a:p>
          <a:p>
            <a:pPr>
              <a:buNone/>
              <a:defRPr/>
            </a:pPr>
            <a:endParaRPr lang="en-US" sz="2000" dirty="0" smtClean="0"/>
          </a:p>
          <a:p>
            <a:pPr>
              <a:buFont typeface="Wingdings" panose="05000000000000000000" pitchFamily="2" charset="2"/>
              <a:buChar char="q"/>
              <a:defRPr/>
            </a:pPr>
            <a:r>
              <a:rPr lang="en-US" sz="2000" dirty="0" smtClean="0"/>
              <a:t>Study Musa-</a:t>
            </a:r>
            <a:r>
              <a:rPr lang="en-US" sz="2000" dirty="0" err="1" smtClean="0"/>
              <a:t>Okumoto</a:t>
            </a:r>
            <a:r>
              <a:rPr lang="en-US" sz="2000" dirty="0" smtClean="0"/>
              <a:t>, </a:t>
            </a:r>
            <a:r>
              <a:rPr lang="en-US" sz="2000" dirty="0" err="1" smtClean="0"/>
              <a:t>Goel-Okumoto</a:t>
            </a:r>
            <a:r>
              <a:rPr lang="en-US" sz="2000" dirty="0" smtClean="0"/>
              <a:t> and </a:t>
            </a:r>
            <a:r>
              <a:rPr lang="en-US" sz="2000" dirty="0" err="1" smtClean="0"/>
              <a:t>Sahinoglu’s</a:t>
            </a:r>
            <a:r>
              <a:rPr lang="en-US" sz="2000" dirty="0" smtClean="0"/>
              <a:t> Compound </a:t>
            </a:r>
            <a:r>
              <a:rPr lang="en-US" sz="2000" dirty="0" err="1" smtClean="0"/>
              <a:t>Posson</a:t>
            </a:r>
            <a:r>
              <a:rPr lang="en-US" sz="2000" dirty="0" smtClean="0"/>
              <a:t> failure count models with examples, as well as parametric and non-parametric models.</a:t>
            </a:r>
            <a:endParaRPr lang="en-US" sz="2000" dirty="0"/>
          </a:p>
          <a:p>
            <a:pPr marL="0" indent="0">
              <a:buFont typeface="Wingdings 2" pitchFamily="18" charset="2"/>
              <a:buNone/>
              <a:defRPr/>
            </a:pPr>
            <a:endParaRPr lang="en-US" sz="2000" dirty="0"/>
          </a:p>
          <a:p>
            <a:pPr marL="0" indent="0" algn="just" eaLnBrk="1" fontAlgn="auto" hangingPunct="1">
              <a:spcAft>
                <a:spcPts val="0"/>
              </a:spcAft>
              <a:buClrTx/>
              <a:buFont typeface="Wingdings 2" pitchFamily="18" charset="2"/>
              <a:buNone/>
              <a:defRPr/>
            </a:pPr>
            <a:endParaRPr lang="en-US" sz="1900" dirty="0" smtClean="0">
              <a:latin typeface="Calibri" pitchFamily="34" charset="0"/>
              <a:ea typeface="Verdana" pitchFamily="34" charset="0"/>
              <a:cs typeface="Verdana" pitchFamily="34" charset="0"/>
            </a:endParaRPr>
          </a:p>
        </p:txBody>
      </p:sp>
      <p:sp>
        <p:nvSpPr>
          <p:cNvPr id="2" name="Title 1"/>
          <p:cNvSpPr>
            <a:spLocks noGrp="1"/>
          </p:cNvSpPr>
          <p:nvPr>
            <p:ph type="title"/>
          </p:nvPr>
        </p:nvSpPr>
        <p:spPr>
          <a:xfrm>
            <a:off x="323528" y="476672"/>
            <a:ext cx="8534400" cy="1080120"/>
          </a:xfrm>
        </p:spPr>
        <p:txBody>
          <a:bodyPr/>
          <a:lstStyle/>
          <a:p>
            <a:pPr>
              <a:defRPr/>
            </a:pPr>
            <a:r>
              <a:rPr lang="en-US" b="1" cap="small" dirty="0" smtClean="0"/>
              <a:t/>
            </a:r>
            <a:br>
              <a:rPr lang="en-US" b="1" cap="small" dirty="0" smtClean="0"/>
            </a:br>
            <a:r>
              <a:rPr lang="en-US" b="1" cap="small" dirty="0"/>
              <a:t/>
            </a:r>
            <a:br>
              <a:rPr lang="en-US" b="1" cap="small" dirty="0"/>
            </a:br>
            <a:r>
              <a:rPr lang="en-US" b="1" cap="small" dirty="0" smtClean="0"/>
              <a:t>Learning </a:t>
            </a:r>
            <a:r>
              <a:rPr lang="en-US" b="1" cap="small" dirty="0"/>
              <a:t>Objectives</a:t>
            </a:r>
            <a:br>
              <a:rPr lang="en-US" b="1" cap="small" dirty="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a:t>
            </a:fld>
            <a:endParaRPr lang="en-I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3074" name="Picture 2" descr="C:\Users\smorton1\Pictures\9.4.3.jpg"/>
          <p:cNvPicPr>
            <a:picLocks noChangeAspect="1" noChangeArrowheads="1"/>
          </p:cNvPicPr>
          <p:nvPr/>
        </p:nvPicPr>
        <p:blipFill>
          <a:blip r:embed="rId2" cstate="print"/>
          <a:srcRect/>
          <a:stretch>
            <a:fillRect/>
          </a:stretch>
        </p:blipFill>
        <p:spPr bwMode="auto">
          <a:xfrm>
            <a:off x="179512" y="1412776"/>
            <a:ext cx="8784975" cy="4683249"/>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4098" name="Picture 2" descr="C:\Users\smorton1\Pictures\9.4.4aa.jpg"/>
          <p:cNvPicPr>
            <a:picLocks noChangeAspect="1" noChangeArrowheads="1"/>
          </p:cNvPicPr>
          <p:nvPr/>
        </p:nvPicPr>
        <p:blipFill>
          <a:blip r:embed="rId2" cstate="print"/>
          <a:srcRect/>
          <a:stretch>
            <a:fillRect/>
          </a:stretch>
        </p:blipFill>
        <p:spPr bwMode="auto">
          <a:xfrm>
            <a:off x="179512" y="1268760"/>
            <a:ext cx="8712968" cy="1720205"/>
          </a:xfrm>
          <a:prstGeom prst="rect">
            <a:avLst/>
          </a:prstGeom>
          <a:noFill/>
        </p:spPr>
      </p:pic>
      <p:pic>
        <p:nvPicPr>
          <p:cNvPr id="4099" name="Picture 3" descr="C:\Users\smorton1\Pictures\9.4.4ab.jpg"/>
          <p:cNvPicPr>
            <a:picLocks noChangeAspect="1" noChangeArrowheads="1"/>
          </p:cNvPicPr>
          <p:nvPr/>
        </p:nvPicPr>
        <p:blipFill>
          <a:blip r:embed="rId3" cstate="print"/>
          <a:srcRect/>
          <a:stretch>
            <a:fillRect/>
          </a:stretch>
        </p:blipFill>
        <p:spPr bwMode="auto">
          <a:xfrm>
            <a:off x="215516" y="2996952"/>
            <a:ext cx="8640960" cy="3168352"/>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21</a:t>
            </a:fld>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5122" name="Picture 2" descr="C:\Users\smorton1\Pictures\9.4.5a.jpg"/>
          <p:cNvPicPr>
            <a:picLocks noChangeAspect="1" noChangeArrowheads="1"/>
          </p:cNvPicPr>
          <p:nvPr/>
        </p:nvPicPr>
        <p:blipFill>
          <a:blip r:embed="rId2" cstate="print"/>
          <a:srcRect/>
          <a:stretch>
            <a:fillRect/>
          </a:stretch>
        </p:blipFill>
        <p:spPr bwMode="auto">
          <a:xfrm>
            <a:off x="179512" y="1628800"/>
            <a:ext cx="8784976" cy="4536504"/>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22</a:t>
            </a:fld>
            <a:endParaRPr lang="en-I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6146" name="Picture 2" descr="C:\Users\smorton1\Pictures\9.4.5b.jpg"/>
          <p:cNvPicPr>
            <a:picLocks noChangeAspect="1" noChangeArrowheads="1"/>
          </p:cNvPicPr>
          <p:nvPr/>
        </p:nvPicPr>
        <p:blipFill>
          <a:blip r:embed="rId2" cstate="print"/>
          <a:srcRect/>
          <a:stretch>
            <a:fillRect/>
          </a:stretch>
        </p:blipFill>
        <p:spPr bwMode="auto">
          <a:xfrm>
            <a:off x="179512" y="1484783"/>
            <a:ext cx="8784976" cy="4896545"/>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7170" name="Picture 2" descr="C:\Users\smorton1\Pictures\9.4.6.jpg"/>
          <p:cNvPicPr>
            <a:picLocks noChangeAspect="1" noChangeArrowheads="1"/>
          </p:cNvPicPr>
          <p:nvPr/>
        </p:nvPicPr>
        <p:blipFill>
          <a:blip r:embed="rId2" cstate="print"/>
          <a:srcRect/>
          <a:stretch>
            <a:fillRect/>
          </a:stretch>
        </p:blipFill>
        <p:spPr bwMode="auto">
          <a:xfrm>
            <a:off x="179512" y="1556792"/>
            <a:ext cx="8784976" cy="4238625"/>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24</a:t>
            </a:fld>
            <a:endParaRPr lang="en-I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8194" name="Picture 2" descr="C:\Users\smorton1\Pictures\9.4.7.jpg"/>
          <p:cNvPicPr>
            <a:picLocks noChangeAspect="1" noChangeArrowheads="1"/>
          </p:cNvPicPr>
          <p:nvPr/>
        </p:nvPicPr>
        <p:blipFill>
          <a:blip r:embed="rId2" cstate="print"/>
          <a:srcRect/>
          <a:stretch>
            <a:fillRect/>
          </a:stretch>
        </p:blipFill>
        <p:spPr bwMode="auto">
          <a:xfrm>
            <a:off x="251520" y="1552574"/>
            <a:ext cx="8640960" cy="4684737"/>
          </a:xfrm>
          <a:prstGeom prst="rect">
            <a:avLst/>
          </a:prstGeom>
          <a:noFill/>
        </p:spPr>
      </p:pic>
      <p:pic>
        <p:nvPicPr>
          <p:cNvPr id="8195" name="Picture 3" descr="C:\Users\smorton1\Pictures\9.4.7b.jpg"/>
          <p:cNvPicPr>
            <a:picLocks noChangeAspect="1" noChangeArrowheads="1"/>
          </p:cNvPicPr>
          <p:nvPr/>
        </p:nvPicPr>
        <p:blipFill>
          <a:blip r:embed="rId3" cstate="print"/>
          <a:srcRect/>
          <a:stretch>
            <a:fillRect/>
          </a:stretch>
        </p:blipFill>
        <p:spPr bwMode="auto">
          <a:xfrm>
            <a:off x="323528" y="5445224"/>
            <a:ext cx="8663310" cy="732284"/>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25</a:t>
            </a:fld>
            <a:endParaRPr lang="en-I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eaLnBrk="1" fontAlgn="auto" hangingPunct="1">
              <a:spcAft>
                <a:spcPts val="0"/>
              </a:spcAft>
              <a:defRPr/>
            </a:pPr>
            <a:r>
              <a:rPr lang="en-US" sz="3200" b="1" cap="small" dirty="0"/>
              <a:t>Software Reliability Growth Models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552" y="1124744"/>
            <a:ext cx="8147051" cy="5184576"/>
          </a:xfrm>
        </p:spPr>
        <p:txBody>
          <a:bodyPr/>
          <a:lstStyle/>
          <a:p>
            <a:pPr marL="0" indent="0">
              <a:buFont typeface="Wingdings 2" pitchFamily="18" charset="2"/>
              <a:buNone/>
              <a:defRPr/>
            </a:pPr>
            <a:endParaRPr lang="en-US" sz="2000" dirty="0"/>
          </a:p>
          <a:p>
            <a:pPr algn="just">
              <a:defRPr/>
            </a:pPr>
            <a:r>
              <a:rPr lang="en-US" sz="1800" b="1" i="1" dirty="0" err="1" smtClean="0">
                <a:solidFill>
                  <a:srgbClr val="1351AD"/>
                </a:solidFill>
              </a:rPr>
              <a:t>Littlewood-Verral</a:t>
            </a:r>
            <a:r>
              <a:rPr lang="en-US" sz="1800" b="1" i="1" dirty="0" smtClean="0">
                <a:solidFill>
                  <a:srgbClr val="1351AD"/>
                </a:solidFill>
              </a:rPr>
              <a:t>  Bayesian Model</a:t>
            </a:r>
            <a:r>
              <a:rPr lang="en-US" sz="1800" i="1" dirty="0" smtClean="0"/>
              <a:t>: </a:t>
            </a:r>
            <a:r>
              <a:rPr lang="en-US" sz="1800" dirty="0" smtClean="0"/>
              <a:t>This others’ category model is a result of a Bayesian approach by </a:t>
            </a:r>
            <a:r>
              <a:rPr lang="en-US" sz="1800" dirty="0" err="1" smtClean="0"/>
              <a:t>Littlewood</a:t>
            </a:r>
            <a:r>
              <a:rPr lang="en-US" sz="1800" dirty="0" smtClean="0"/>
              <a:t> and </a:t>
            </a:r>
            <a:r>
              <a:rPr lang="en-US" sz="1800" dirty="0" err="1" smtClean="0"/>
              <a:t>Verral</a:t>
            </a:r>
            <a:r>
              <a:rPr lang="en-US" sz="1800" dirty="0" smtClean="0"/>
              <a:t> (1973) in which they regarded software reliability measures as representing the strength of belief that a program is operating successfully. This opposed the classical view taken by the majority of the models in which the reliability is a measure of goodness or success in a given number of random trials. </a:t>
            </a:r>
          </a:p>
          <a:p>
            <a:pPr algn="just">
              <a:defRPr/>
            </a:pPr>
            <a:endParaRPr lang="en-US" sz="1800" dirty="0"/>
          </a:p>
          <a:p>
            <a:pPr algn="just">
              <a:defRPr/>
            </a:pPr>
            <a:r>
              <a:rPr lang="en-US" sz="1800" dirty="0" smtClean="0"/>
              <a:t>While the hazard rate is a function of the number of defects remaining, the L-V model assumed it was a random variable, a fact that has caused uncertainty in the effectiveness of the fault correction or failure prevention process. Therefore, even though failure time distributions are negative exponential (assumed in earlier classical models to behave with a certain failure rate), that rate is a random variable under the principles of Bayesian prior and posterior analysis. The distribution of this random failure rate powered by a gamma prior is also a gamma posterior distribution.</a:t>
            </a:r>
            <a:endParaRPr lang="en-US" sz="18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26</a:t>
            </a:fld>
            <a:endParaRPr lang="en-I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eaLnBrk="1" fontAlgn="auto" hangingPunct="1">
              <a:spcAft>
                <a:spcPts val="0"/>
              </a:spcAft>
              <a:defRPr/>
            </a:pPr>
            <a:r>
              <a:rPr lang="en-US" sz="3200" b="1" cap="small" dirty="0"/>
              <a:t>Software Reliability Growth Models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467544" y="1340768"/>
            <a:ext cx="8219059" cy="5328592"/>
          </a:xfrm>
        </p:spPr>
        <p:txBody>
          <a:bodyPr/>
          <a:lstStyle/>
          <a:p>
            <a:pPr algn="just">
              <a:defRPr/>
            </a:pPr>
            <a:r>
              <a:rPr lang="en-US" sz="2400" dirty="0" smtClean="0"/>
              <a:t>An identical Bayesian approach was adopted independently by Sahinoglu for the failure and repair rates of electric power generators and in later research  through a textbook to estimate their FOR (forced outage rate) in the estimation of the electric power system reliability index, LOLE (loss of load expected). </a:t>
            </a:r>
            <a:r>
              <a:rPr lang="en-US" sz="2400" dirty="0" err="1" smtClean="0"/>
              <a:t>Littlewood’s</a:t>
            </a:r>
            <a:r>
              <a:rPr lang="en-US" sz="2400" dirty="0" smtClean="0"/>
              <a:t> differential fault model (1981), a variant of the original L-V model that uses he hazard rate as a random variable in a Bayesian framework was a binomial model using a Pareto class of </a:t>
            </a:r>
            <a:r>
              <a:rPr lang="en-US" sz="2400" dirty="0" err="1" smtClean="0"/>
              <a:t>interfailure</a:t>
            </a:r>
            <a:r>
              <a:rPr lang="en-US" sz="2400" dirty="0" smtClean="0"/>
              <a:t> time distributions. However, the reliability growth is modeled in a process of two mechanisms, such as fault detection and fault correction, similar to some earlier models that adopted the same approach of differing stages.</a:t>
            </a:r>
            <a:endParaRPr lang="en-US" sz="24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eaLnBrk="1" fontAlgn="auto" hangingPunct="1">
              <a:spcAft>
                <a:spcPts val="0"/>
              </a:spcAft>
              <a:defRPr/>
            </a:pPr>
            <a:r>
              <a:rPr lang="en-US" sz="3200" b="1" cap="small" dirty="0"/>
              <a:t>Software Reliability Growth Models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611560" y="1268760"/>
            <a:ext cx="8147051" cy="5472608"/>
          </a:xfrm>
        </p:spPr>
        <p:txBody>
          <a:bodyPr/>
          <a:lstStyle/>
          <a:p>
            <a:r>
              <a:rPr lang="en-US" sz="2400" b="1" i="1" dirty="0" smtClean="0"/>
              <a:t>Sahinoglu’s Compound </a:t>
            </a:r>
            <a:r>
              <a:rPr lang="en-US" sz="2400" b="1" i="1" dirty="0" err="1" smtClean="0"/>
              <a:t>Poisson^Geometric</a:t>
            </a:r>
            <a:r>
              <a:rPr lang="en-US" sz="2400" b="1" i="1" dirty="0" smtClean="0"/>
              <a:t> &amp; Compound </a:t>
            </a:r>
            <a:r>
              <a:rPr lang="en-US" sz="2400" b="1" i="1" dirty="0" err="1" smtClean="0"/>
              <a:t>Poisson^Logarithmic</a:t>
            </a:r>
            <a:r>
              <a:rPr lang="en-US" sz="2400" b="1" i="1" dirty="0" smtClean="0"/>
              <a:t> Series Models</a:t>
            </a:r>
            <a:r>
              <a:rPr lang="en-US" sz="2400" i="1" dirty="0" smtClean="0"/>
              <a:t>: </a:t>
            </a:r>
            <a:r>
              <a:rPr lang="en-US" sz="2400" dirty="0" smtClean="0"/>
              <a:t>A generalized compound Poisson process model is proposed for estimation of the residual count of software failures in references [24-27]. It is observed that conventional </a:t>
            </a:r>
            <a:r>
              <a:rPr lang="en-US" sz="2400" dirty="0" err="1" smtClean="0"/>
              <a:t>nonhomogenous</a:t>
            </a:r>
            <a:r>
              <a:rPr lang="en-US" sz="2400" dirty="0" smtClean="0"/>
              <a:t> Poisson process models do not allow for the possibility of multiple counts, and the compound Poisson model is superior when clumping of failures at any given epoch exists. Specifically a model called </a:t>
            </a:r>
            <a:r>
              <a:rPr lang="en-US" sz="2400" i="1" dirty="0" err="1" smtClean="0"/>
              <a:t>Poisson^Geometric</a:t>
            </a:r>
            <a:r>
              <a:rPr lang="en-US" sz="2400" dirty="0" smtClean="0"/>
              <a:t> (or stuttering Poisson) is studied in which the underlying failure process is assumed to be Poisson whereas a geometrically distributed number of failures may be detected at each failure epoch. </a:t>
            </a:r>
            <a:endParaRPr lang="en-US" sz="24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28</a:t>
            </a:fld>
            <a:endParaRPr lang="en-IN"/>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84505" cy="1008112"/>
          </a:xfrm>
        </p:spPr>
        <p:txBody>
          <a:bodyPr/>
          <a:lstStyle/>
          <a:p>
            <a:r>
              <a:rPr lang="en-US" sz="3200" b="1" cap="small" dirty="0"/>
              <a:t>Software Reliability Growth Models (CONT’D)</a:t>
            </a:r>
            <a:endParaRPr lang="en-US" sz="3200" dirty="0"/>
          </a:p>
        </p:txBody>
      </p:sp>
      <p:sp>
        <p:nvSpPr>
          <p:cNvPr id="3" name="Content Placeholder 2"/>
          <p:cNvSpPr>
            <a:spLocks noGrp="1"/>
          </p:cNvSpPr>
          <p:nvPr>
            <p:ph sz="quarter" idx="1"/>
          </p:nvPr>
        </p:nvSpPr>
        <p:spPr>
          <a:xfrm>
            <a:off x="301752" y="1484784"/>
            <a:ext cx="8503920" cy="4614263"/>
          </a:xfrm>
        </p:spPr>
        <p:txBody>
          <a:bodyPr/>
          <a:lstStyle/>
          <a:p>
            <a:pPr marL="0" indent="0">
              <a:buNone/>
            </a:pPr>
            <a:r>
              <a:rPr lang="en-US" sz="2400" dirty="0"/>
              <a:t>The model proposed is validated using </a:t>
            </a:r>
            <a:r>
              <a:rPr lang="en-US" sz="2400" dirty="0" smtClean="0"/>
              <a:t>Musa’s </a:t>
            </a:r>
            <a:r>
              <a:rPr lang="en-US" sz="2400" dirty="0"/>
              <a:t>data sets. </a:t>
            </a:r>
          </a:p>
          <a:p>
            <a:pPr marL="0" indent="0">
              <a:buNone/>
            </a:pPr>
            <a:endParaRPr lang="en-US" dirty="0"/>
          </a:p>
        </p:txBody>
      </p:sp>
      <p:sp>
        <p:nvSpPr>
          <p:cNvPr id="4" name="Rectangle 3"/>
          <p:cNvSpPr/>
          <p:nvPr/>
        </p:nvSpPr>
        <p:spPr>
          <a:xfrm>
            <a:off x="539552" y="1997839"/>
            <a:ext cx="8208912" cy="3539430"/>
          </a:xfrm>
          <a:prstGeom prst="rect">
            <a:avLst/>
          </a:prstGeom>
        </p:spPr>
        <p:txBody>
          <a:bodyPr wrap="square">
            <a:spAutoFit/>
          </a:bodyPr>
          <a:lstStyle/>
          <a:p>
            <a:r>
              <a:rPr lang="en-US" sz="2800" dirty="0" smtClean="0"/>
              <a:t>Further</a:t>
            </a:r>
            <a:r>
              <a:rPr lang="en-US" sz="2800" dirty="0"/>
              <a:t>, the </a:t>
            </a:r>
            <a:r>
              <a:rPr lang="en-US" sz="2800" dirty="0" err="1"/>
              <a:t>Poisson^Logarithmic</a:t>
            </a:r>
            <a:r>
              <a:rPr lang="en-US" sz="2800" dirty="0"/>
              <a:t> series (equivalent to negative binomial given certain assumptions) is studied similarly where the compounding </a:t>
            </a:r>
            <a:r>
              <a:rPr lang="en-US" sz="2800" dirty="0" err="1"/>
              <a:t>p.d.f</a:t>
            </a:r>
            <a:r>
              <a:rPr lang="en-US" sz="2800" dirty="0"/>
              <a:t>. is logarithmic series while the counting process is the </a:t>
            </a:r>
            <a:r>
              <a:rPr lang="en-US" sz="2800" dirty="0" err="1"/>
              <a:t>the</a:t>
            </a:r>
            <a:r>
              <a:rPr lang="en-US" sz="2800" dirty="0"/>
              <a:t> same as before, NHPP. The results obtained from software programs can easily be used to obtain the compound Poisson plots.</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29</a:t>
            </a:fld>
            <a:endParaRPr lang="en-IN"/>
          </a:p>
        </p:txBody>
      </p:sp>
    </p:spTree>
    <p:extLst>
      <p:ext uri="{BB962C8B-B14F-4D97-AF65-F5344CB8AC3E}">
        <p14:creationId xmlns:p14="http://schemas.microsoft.com/office/powerpoint/2010/main" val="3660874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534400" cy="758825"/>
          </a:xfrm>
        </p:spPr>
        <p:txBody>
          <a:bodyPr/>
          <a:lstStyle/>
          <a:p>
            <a:r>
              <a:rPr lang="en-US" b="1" cap="small" dirty="0"/>
              <a:t/>
            </a:r>
            <a:br>
              <a:rPr lang="en-US" b="1" cap="small" dirty="0"/>
            </a:br>
            <a:r>
              <a:rPr lang="en-US" b="1" cap="small" dirty="0"/>
              <a:t>Abstract</a:t>
            </a:r>
            <a:endParaRPr lang="en-US" dirty="0"/>
          </a:p>
        </p:txBody>
      </p:sp>
      <p:sp>
        <p:nvSpPr>
          <p:cNvPr id="3" name="Content Placeholder 2"/>
          <p:cNvSpPr>
            <a:spLocks noGrp="1"/>
          </p:cNvSpPr>
          <p:nvPr>
            <p:ph sz="quarter" idx="1"/>
          </p:nvPr>
        </p:nvSpPr>
        <p:spPr>
          <a:xfrm>
            <a:off x="251520" y="1268760"/>
            <a:ext cx="8554152" cy="5112568"/>
          </a:xfrm>
        </p:spPr>
        <p:txBody>
          <a:bodyPr/>
          <a:lstStyle/>
          <a:p>
            <a:pPr algn="just"/>
            <a:r>
              <a:rPr lang="en-US" sz="1900" dirty="0" smtClean="0"/>
              <a:t>There </a:t>
            </a:r>
            <a:r>
              <a:rPr lang="en-US" sz="1900" dirty="0"/>
              <a:t>are hundreds of papers and tens of models in a multitude of references on the subject of software reliability, a subject that has taken off to unimaginable dimensions as the information age galloped full speed with the spirit of “fin de </a:t>
            </a:r>
            <a:r>
              <a:rPr lang="en-US" sz="1900" dirty="0" err="1"/>
              <a:t>siecle</a:t>
            </a:r>
            <a:r>
              <a:rPr lang="en-US" sz="1900" dirty="0"/>
              <a:t>” (end of </a:t>
            </a:r>
            <a:r>
              <a:rPr lang="en-US" sz="1900" dirty="0" smtClean="0"/>
              <a:t>the century</a:t>
            </a:r>
            <a:r>
              <a:rPr lang="en-US" sz="1900" dirty="0"/>
              <a:t>). It would be impractical to explain relevant methods on an individual basis. However, for the general purpose of introducing first-time reader to these techniques, a classified breakdown of methods is in order. Due to space limitations, a sample handful of pioneering and representative techniques with mathematical-statistical modeling applications leading to applicable and practical software reliability engineering solutions are carefully chosen and included. Although one could include them all, software reliability is only a piece of the cyber-risk informatics related concepts. We describe reliability models based on the time domain only. Examples are provided to help readers understand the comparisons. New world trends on software reliability modeling are introduced.</a:t>
            </a:r>
          </a:p>
          <a:p>
            <a:pPr marL="0" indent="0">
              <a:buNone/>
            </a:pPr>
            <a:r>
              <a:rPr lang="en-US" sz="1900" b="1" dirty="0" smtClean="0"/>
              <a:t>Keywords</a:t>
            </a:r>
            <a:r>
              <a:rPr lang="en-US" sz="1900" dirty="0"/>
              <a:t>: Software, reliability, time-domain, failure-count, static, dynamic, growth, fault  </a:t>
            </a:r>
            <a:r>
              <a:rPr lang="en-US" dirty="0"/>
              <a:t> </a:t>
            </a:r>
          </a:p>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a:t>
            </a:fld>
            <a:endParaRPr lang="en-IN"/>
          </a:p>
        </p:txBody>
      </p:sp>
    </p:spTree>
    <p:extLst>
      <p:ext uri="{BB962C8B-B14F-4D97-AF65-F5344CB8AC3E}">
        <p14:creationId xmlns:p14="http://schemas.microsoft.com/office/powerpoint/2010/main" val="22473535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eaLnBrk="1" fontAlgn="auto" hangingPunct="1">
              <a:spcAft>
                <a:spcPts val="0"/>
              </a:spcAft>
              <a:defRPr/>
            </a:pPr>
            <a:r>
              <a:rPr lang="en-US" sz="3200" b="1" cap="small" dirty="0"/>
              <a:t>Software Reliability Growth Models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611560" y="1268760"/>
            <a:ext cx="8147051" cy="5256584"/>
          </a:xfrm>
        </p:spPr>
        <p:txBody>
          <a:bodyPr/>
          <a:lstStyle/>
          <a:p>
            <a:pPr marL="0" indent="0">
              <a:buFont typeface="Wingdings 2" pitchFamily="18" charset="2"/>
              <a:buNone/>
              <a:defRPr/>
            </a:pPr>
            <a:endParaRPr lang="en-US" sz="2000" dirty="0"/>
          </a:p>
          <a:p>
            <a:r>
              <a:rPr lang="en-US" sz="2600" i="1" dirty="0" smtClean="0"/>
              <a:t>Generalizations of the Poisson Model: </a:t>
            </a:r>
            <a:r>
              <a:rPr lang="en-US" sz="2600" dirty="0" smtClean="0"/>
              <a:t>The Poisson theorem asserts that a counting process is a Poisson process if the jumps in all intervals of the same length are identically distributed and independent of past jumps (an assumption of stationary and independent increments), and the events singly occur at each epoch (an assumption of orderliness). Failure </a:t>
            </a:r>
            <a:r>
              <a:rPr lang="en-US" sz="2600" dirty="0" err="1" smtClean="0"/>
              <a:t>interarrival</a:t>
            </a:r>
            <a:r>
              <a:rPr lang="en-US" sz="2600" dirty="0" smtClean="0"/>
              <a:t> times may be negative-exponentially distributed, but this is not sufficient to prove that the counting process is Poisson. Let us observe two generalizations (sometimes called </a:t>
            </a:r>
            <a:r>
              <a:rPr lang="en-US" sz="2600" i="1" dirty="0" smtClean="0"/>
              <a:t>degenerations</a:t>
            </a:r>
            <a:r>
              <a:rPr lang="en-US" sz="2600" dirty="0" smtClean="0"/>
              <a:t>) of the Poisson process:</a:t>
            </a:r>
            <a:endParaRPr lang="en-US" sz="2600" dirty="0">
              <a:solidFill>
                <a:schemeClr val="tx1"/>
              </a:solidFill>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30</a:t>
            </a:fld>
            <a:endParaRPr lang="en-IN"/>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3"/>
            <a:ext cx="8584505" cy="870794"/>
          </a:xfrm>
        </p:spPr>
        <p:txBody>
          <a:bodyPr/>
          <a:lstStyle/>
          <a:p>
            <a:r>
              <a:rPr lang="en-US" sz="2800" b="1" cap="small" dirty="0"/>
              <a:t>Software Reliability Growth Models (CONT’D)</a:t>
            </a:r>
            <a:endParaRPr lang="en-US" sz="2800" dirty="0"/>
          </a:p>
        </p:txBody>
      </p:sp>
      <p:sp>
        <p:nvSpPr>
          <p:cNvPr id="3" name="Content Placeholder 2"/>
          <p:cNvSpPr>
            <a:spLocks noGrp="1"/>
          </p:cNvSpPr>
          <p:nvPr>
            <p:ph sz="quarter" idx="1"/>
          </p:nvPr>
        </p:nvSpPr>
        <p:spPr>
          <a:xfrm>
            <a:off x="301752" y="1527048"/>
            <a:ext cx="8503920" cy="5142312"/>
          </a:xfrm>
        </p:spPr>
        <p:txBody>
          <a:bodyPr/>
          <a:lstStyle/>
          <a:p>
            <a:r>
              <a:rPr lang="en-US" sz="2400" dirty="0"/>
              <a:t>The first</a:t>
            </a:r>
            <a:r>
              <a:rPr lang="en-US" sz="2400" i="1" dirty="0"/>
              <a:t> </a:t>
            </a:r>
            <a:r>
              <a:rPr lang="en-US" sz="2400" dirty="0"/>
              <a:t>is the well-known NHPP, obtained by dropping the “stationary increments” property in the Poisson theorem and replacing it with the “time-dependent increments” property, where the Poisson failure-arrival rate  varies with time </a:t>
            </a:r>
            <a:r>
              <a:rPr lang="en-US" sz="2400" i="1" dirty="0"/>
              <a:t>t</a:t>
            </a:r>
            <a:r>
              <a:rPr lang="en-US" sz="2400" dirty="0"/>
              <a:t> (e.g., in software testing or unexpected ambulance calls on an ordinary day). The</a:t>
            </a:r>
            <a:r>
              <a:rPr lang="en-US" sz="2400" i="1" dirty="0"/>
              <a:t> </a:t>
            </a:r>
            <a:r>
              <a:rPr lang="en-US" sz="2400" dirty="0"/>
              <a:t>second is the less popularly known compound </a:t>
            </a:r>
            <a:r>
              <a:rPr lang="en-US" sz="2400" dirty="0" smtClean="0"/>
              <a:t>Poisson  </a:t>
            </a:r>
            <a:r>
              <a:rPr lang="en-US" sz="2400" dirty="0"/>
              <a:t>process (CPP), which is the process obtained if the orderliness property is dropped from the conventional Poisson theorem and replaced with that of stationary jumps: Let Z</a:t>
            </a:r>
            <a:r>
              <a:rPr lang="en-US" sz="2400" baseline="-25000" dirty="0"/>
              <a:t>n</a:t>
            </a:r>
            <a:r>
              <a:rPr lang="en-US" sz="2400" dirty="0"/>
              <a:t> be the size of the </a:t>
            </a:r>
            <a:r>
              <a:rPr lang="en-US" sz="2400" i="1" dirty="0"/>
              <a:t>n</a:t>
            </a:r>
            <a:r>
              <a:rPr lang="en-US" sz="2400" dirty="0"/>
              <a:t>th jump, where {</a:t>
            </a:r>
            <a:r>
              <a:rPr lang="en-US" sz="2400" i="1" dirty="0"/>
              <a:t>Z</a:t>
            </a:r>
            <a:r>
              <a:rPr lang="en-US" sz="2400" i="1" baseline="-25000" dirty="0"/>
              <a:t>n</a:t>
            </a:r>
            <a:r>
              <a:rPr lang="en-US" sz="2400" dirty="0"/>
              <a:t>, </a:t>
            </a:r>
            <a:r>
              <a:rPr lang="en-US" sz="2400" i="1" dirty="0"/>
              <a:t>n</a:t>
            </a:r>
            <a:r>
              <a:rPr lang="en-US" sz="2400" dirty="0"/>
              <a:t> = 1,2,…} are </a:t>
            </a:r>
            <a:r>
              <a:rPr lang="en-US" sz="2400" dirty="0" err="1"/>
              <a:t>i.i.d</a:t>
            </a:r>
            <a:r>
              <a:rPr lang="en-US" sz="2400" dirty="0"/>
              <a:t>. random variables. Let </a:t>
            </a:r>
            <a:r>
              <a:rPr lang="en-US" sz="2400" i="1" dirty="0"/>
              <a:t>J</a:t>
            </a:r>
            <a:r>
              <a:rPr lang="en-US" sz="2400" dirty="0"/>
              <a:t>(</a:t>
            </a:r>
            <a:r>
              <a:rPr lang="en-US" sz="2400" i="1" dirty="0"/>
              <a:t>t</a:t>
            </a:r>
            <a:r>
              <a:rPr lang="en-US" sz="2400" dirty="0"/>
              <a:t>) be the size of jumps that occur during (0,</a:t>
            </a:r>
            <a:r>
              <a:rPr lang="en-US" sz="2400" i="1" dirty="0"/>
              <a:t>t</a:t>
            </a:r>
            <a:r>
              <a:rPr lang="en-US" sz="2400" dirty="0"/>
              <a:t>]; then </a:t>
            </a:r>
            <a:r>
              <a:rPr lang="en-US" sz="2400" i="1" dirty="0"/>
              <a:t>N</a:t>
            </a:r>
            <a:r>
              <a:rPr lang="en-US" sz="2400" dirty="0"/>
              <a:t>(</a:t>
            </a:r>
            <a:r>
              <a:rPr lang="en-US" sz="2400" i="1" dirty="0"/>
              <a:t>t</a:t>
            </a:r>
            <a:r>
              <a:rPr lang="en-US" sz="2400" dirty="0"/>
              <a:t>) is a compound Poisson process with </a:t>
            </a:r>
            <a:r>
              <a:rPr lang="en-US" sz="2400" i="1" dirty="0"/>
              <a:t>N</a:t>
            </a:r>
            <a:r>
              <a:rPr lang="en-US" sz="2400" dirty="0"/>
              <a:t>(</a:t>
            </a:r>
            <a:r>
              <a:rPr lang="en-US" sz="2400" i="1" dirty="0"/>
              <a:t>T</a:t>
            </a:r>
            <a:r>
              <a:rPr lang="en-US" sz="2400" dirty="0"/>
              <a:t>) = </a:t>
            </a:r>
            <a:r>
              <a:rPr lang="en-US" sz="2400" i="1" dirty="0"/>
              <a:t>Z</a:t>
            </a:r>
            <a:r>
              <a:rPr lang="en-US" sz="2400" baseline="-25000" dirty="0"/>
              <a:t>1 </a:t>
            </a:r>
            <a:r>
              <a:rPr lang="en-US" sz="2400" dirty="0"/>
              <a:t>+ </a:t>
            </a:r>
            <a:r>
              <a:rPr lang="en-US" sz="2400" i="1" dirty="0"/>
              <a:t>Z</a:t>
            </a:r>
            <a:r>
              <a:rPr lang="en-US" sz="2400" baseline="-25000" dirty="0"/>
              <a:t>2 </a:t>
            </a:r>
            <a:r>
              <a:rPr lang="en-US" sz="2400" dirty="0"/>
              <a:t>+...+ </a:t>
            </a:r>
            <a:r>
              <a:rPr lang="en-US" sz="2400" i="1" dirty="0"/>
              <a:t>Z</a:t>
            </a:r>
            <a:r>
              <a:rPr lang="en-US" sz="2400" i="1" baseline="-25000" dirty="0"/>
              <a:t>J</a:t>
            </a:r>
            <a:r>
              <a:rPr lang="en-US" sz="2400" baseline="-25000" dirty="0"/>
              <a:t>(</a:t>
            </a:r>
            <a:r>
              <a:rPr lang="en-US" sz="2400" i="1" baseline="-25000" dirty="0"/>
              <a:t>t</a:t>
            </a:r>
            <a:r>
              <a:rPr lang="en-US" sz="2400" baseline="-25000" dirty="0"/>
              <a:t>)</a:t>
            </a:r>
            <a:r>
              <a:rPr lang="en-US" sz="2400" dirty="0"/>
              <a:t>, </a:t>
            </a:r>
            <a:r>
              <a:rPr lang="en-US" sz="2400" i="1" dirty="0"/>
              <a:t>t</a:t>
            </a:r>
            <a:r>
              <a:rPr lang="en-US" sz="2400" dirty="0"/>
              <a:t> ≥ 0.</a:t>
            </a:r>
          </a:p>
          <a:p>
            <a:endParaRPr lang="en-US" sz="2400"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31</a:t>
            </a:fld>
            <a:endParaRPr lang="en-IN"/>
          </a:p>
        </p:txBody>
      </p:sp>
    </p:spTree>
    <p:extLst>
      <p:ext uri="{BB962C8B-B14F-4D97-AF65-F5344CB8AC3E}">
        <p14:creationId xmlns:p14="http://schemas.microsoft.com/office/powerpoint/2010/main" val="880673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9218" name="Picture 2" descr="C:\Users\smorton1\Pictures\9.4.8.jpg"/>
          <p:cNvPicPr>
            <a:picLocks noChangeAspect="1" noChangeArrowheads="1"/>
          </p:cNvPicPr>
          <p:nvPr/>
        </p:nvPicPr>
        <p:blipFill>
          <a:blip r:embed="rId2" cstate="print"/>
          <a:srcRect/>
          <a:stretch>
            <a:fillRect/>
          </a:stretch>
        </p:blipFill>
        <p:spPr bwMode="auto">
          <a:xfrm>
            <a:off x="179512" y="1556792"/>
            <a:ext cx="8784976" cy="4352925"/>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32</a:t>
            </a:fld>
            <a:endParaRPr lang="en-I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7544" y="116633"/>
            <a:ext cx="8204200" cy="981075"/>
          </a:xfrm>
        </p:spPr>
        <p:txBody>
          <a:bodyPr>
            <a:normAutofit fontScale="90000"/>
          </a:bodyPr>
          <a:lstStyle/>
          <a:p>
            <a:pPr eaLnBrk="1" fontAlgn="auto" hangingPunct="1">
              <a:spcAft>
                <a:spcPts val="0"/>
              </a:spcAft>
              <a:defRPr/>
            </a:pPr>
            <a:r>
              <a:rPr lang="en-US" sz="3200" b="1" cap="small" dirty="0"/>
              <a:t>Software Reliability Growth Models (CONT’D)</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536" y="1844824"/>
            <a:ext cx="8291512" cy="4536504"/>
          </a:xfrm>
        </p:spPr>
        <p:txBody>
          <a:bodyPr/>
          <a:lstStyle/>
          <a:p>
            <a:r>
              <a:rPr lang="en-US" sz="1700" b="1" i="1" dirty="0" smtClean="0"/>
              <a:t>Truncated </a:t>
            </a:r>
            <a:r>
              <a:rPr lang="en-US" sz="1700" b="1" i="1" dirty="0" err="1" smtClean="0"/>
              <a:t>Poisson^Logarithmic</a:t>
            </a:r>
            <a:r>
              <a:rPr lang="en-US" sz="1700" b="1" i="1" dirty="0" smtClean="0"/>
              <a:t> Series (NBD):  </a:t>
            </a:r>
            <a:r>
              <a:rPr lang="en-US" sz="1700" dirty="0" smtClean="0"/>
              <a:t>Of a number of chance mechanisms generating the negative binomial distribution (NBD), it can also be defined to be a Poisson sum of logarithmic series distributed (LSD) random variables.  NBD is covered in Chapter 7. </a:t>
            </a:r>
          </a:p>
          <a:p>
            <a:r>
              <a:rPr lang="en-US" sz="1700" b="1" i="1" dirty="0" smtClean="0"/>
              <a:t>Gamma, </a:t>
            </a:r>
            <a:r>
              <a:rPr lang="en-US" sz="1700" b="1" i="1" dirty="0" err="1" smtClean="0"/>
              <a:t>Weibull</a:t>
            </a:r>
            <a:r>
              <a:rPr lang="en-US" sz="1700" b="1" i="1" dirty="0" smtClean="0"/>
              <a:t>, and Other Classes of Failure Times</a:t>
            </a:r>
            <a:r>
              <a:rPr lang="en-US" sz="1700" i="1" dirty="0" smtClean="0"/>
              <a:t>: </a:t>
            </a:r>
            <a:r>
              <a:rPr lang="en-US" sz="1700" dirty="0" smtClean="0"/>
              <a:t>In the classes in which the failure intensity  is not in the form of a negative exponential, but in gamma, </a:t>
            </a:r>
            <a:r>
              <a:rPr lang="en-US" sz="1700" dirty="0" err="1" smtClean="0"/>
              <a:t>Weibull</a:t>
            </a:r>
            <a:r>
              <a:rPr lang="en-US" sz="1700" dirty="0" smtClean="0"/>
              <a:t>, or other distributions, the number of failures to occur over a given period of time is either homogeneous or </a:t>
            </a:r>
            <a:r>
              <a:rPr lang="en-US" sz="1700" dirty="0" err="1" smtClean="0"/>
              <a:t>nonhomogeneous</a:t>
            </a:r>
            <a:r>
              <a:rPr lang="en-US" sz="1700" dirty="0" smtClean="0"/>
              <a:t> Poisson, binomial, or other. Next we look at the models that fall in these classes.</a:t>
            </a:r>
          </a:p>
          <a:p>
            <a:r>
              <a:rPr lang="en-US" sz="1700" b="1" i="1" dirty="0" smtClean="0"/>
              <a:t>Yamada’s Delayed and </a:t>
            </a:r>
            <a:r>
              <a:rPr lang="en-US" sz="1700" b="1" i="1" dirty="0" err="1" smtClean="0"/>
              <a:t>Ohba’s</a:t>
            </a:r>
            <a:r>
              <a:rPr lang="en-US" sz="1700" b="1" i="1" dirty="0" smtClean="0"/>
              <a:t> Inflection S and </a:t>
            </a:r>
            <a:r>
              <a:rPr lang="en-US" sz="1700" b="1" i="1" dirty="0" err="1" smtClean="0"/>
              <a:t>Hyperexponential</a:t>
            </a:r>
            <a:r>
              <a:rPr lang="en-US" sz="1700" b="1" i="1" dirty="0" smtClean="0"/>
              <a:t> Models (Poisson Type): </a:t>
            </a:r>
            <a:r>
              <a:rPr lang="en-US" sz="1700" dirty="0" smtClean="0"/>
              <a:t>The </a:t>
            </a:r>
            <a:r>
              <a:rPr lang="en-US" sz="1700" dirty="0" err="1" smtClean="0"/>
              <a:t>interfailure</a:t>
            </a:r>
            <a:r>
              <a:rPr lang="en-US" sz="1700" dirty="0" smtClean="0"/>
              <a:t> distribution is </a:t>
            </a:r>
            <a:r>
              <a:rPr lang="en-US" sz="1700" i="1" dirty="0" smtClean="0"/>
              <a:t>gamma</a:t>
            </a:r>
            <a:r>
              <a:rPr lang="en-US" sz="1700" dirty="0" smtClean="0"/>
              <a:t> </a:t>
            </a:r>
            <a:r>
              <a:rPr lang="en-US" sz="1700" dirty="0" err="1" smtClean="0"/>
              <a:t>p.d.f</a:t>
            </a:r>
            <a:r>
              <a:rPr lang="en-US" sz="1700" dirty="0" smtClean="0"/>
              <a:t>. but the failure count per unit time is a Poisson type of model, not binomial. </a:t>
            </a:r>
            <a:r>
              <a:rPr lang="en-US" sz="1700" dirty="0" err="1" smtClean="0"/>
              <a:t>Ohba</a:t>
            </a:r>
            <a:r>
              <a:rPr lang="en-US" sz="1700" dirty="0" smtClean="0"/>
              <a:t>, Yamada, and joint authors proposed a software reliability growth model based on the assumption that there exist two types of defects, one of which is easier to detect.</a:t>
            </a:r>
            <a:endParaRPr lang="en-US" altLang="en-US" sz="17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10242" name="Picture 2" descr="C:\Users\smorton1\Pictures\9.4.9.jpg"/>
          <p:cNvPicPr>
            <a:picLocks noChangeAspect="1" noChangeArrowheads="1"/>
          </p:cNvPicPr>
          <p:nvPr/>
        </p:nvPicPr>
        <p:blipFill>
          <a:blip r:embed="rId2" cstate="print"/>
          <a:srcRect/>
          <a:stretch>
            <a:fillRect/>
          </a:stretch>
        </p:blipFill>
        <p:spPr bwMode="auto">
          <a:xfrm>
            <a:off x="179512" y="1556792"/>
            <a:ext cx="8784975" cy="4591050"/>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r>
              <a:rPr lang="en-US" sz="3200" b="1" cap="small" dirty="0"/>
              <a:t>Software Reliability Growth Models (CONT’D)</a:t>
            </a:r>
            <a:endParaRPr lang="en-IN" sz="3200" b="1" cap="small" dirty="0" smtClean="0"/>
          </a:p>
        </p:txBody>
      </p:sp>
      <p:sp>
        <p:nvSpPr>
          <p:cNvPr id="9" name="Content Placeholder 2"/>
          <p:cNvSpPr>
            <a:spLocks noGrp="1"/>
          </p:cNvSpPr>
          <p:nvPr>
            <p:ph sz="quarter" idx="1"/>
          </p:nvPr>
        </p:nvSpPr>
        <p:spPr>
          <a:xfrm>
            <a:off x="539552" y="1412776"/>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11266" name="Picture 2" descr="C:\Users\smorton1\Pictures\9.4.10.jpg"/>
          <p:cNvPicPr>
            <a:picLocks noChangeAspect="1" noChangeArrowheads="1"/>
          </p:cNvPicPr>
          <p:nvPr/>
        </p:nvPicPr>
        <p:blipFill>
          <a:blip r:embed="rId2" cstate="print"/>
          <a:srcRect/>
          <a:stretch>
            <a:fillRect/>
          </a:stretch>
        </p:blipFill>
        <p:spPr bwMode="auto">
          <a:xfrm>
            <a:off x="179512" y="1556792"/>
            <a:ext cx="8784975" cy="4824536"/>
          </a:xfrm>
          <a:prstGeom prst="rect">
            <a:avLst/>
          </a:prstGeom>
          <a:noFill/>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35</a:t>
            </a:fld>
            <a:endParaRPr lang="en-IN"/>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534400" cy="2192958"/>
          </a:xfrm>
        </p:spPr>
        <p:txBody>
          <a:bodyPr/>
          <a:lstStyle/>
          <a:p>
            <a:r>
              <a:rPr lang="en-US" sz="3600" b="1" dirty="0" smtClean="0"/>
              <a:t>8.</a:t>
            </a:r>
            <a:r>
              <a:rPr lang="en-US" sz="4000" b="1" dirty="0" smtClean="0"/>
              <a:t>5</a:t>
            </a:r>
            <a:r>
              <a:rPr lang="en-US" sz="3600" b="1" dirty="0" smtClean="0"/>
              <a:t> NUMERICAL EXAMPLES USING PEDAGOGUES</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36</a:t>
            </a:fld>
            <a:endParaRPr lang="en-IN"/>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8313" y="260351"/>
            <a:ext cx="8204200" cy="720725"/>
          </a:xfrm>
        </p:spPr>
        <p:txBody>
          <a:bodyPr>
            <a:normAutofit/>
          </a:bodyPr>
          <a:lstStyle/>
          <a:p>
            <a:pPr eaLnBrk="1" fontAlgn="auto" hangingPunct="1">
              <a:spcAft>
                <a:spcPts val="0"/>
              </a:spcAft>
              <a:defRPr/>
            </a:pPr>
            <a:r>
              <a:rPr lang="en-US" sz="3200" b="1" i="1" dirty="0" smtClean="0"/>
              <a:t>Example 1</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288" y="1556793"/>
            <a:ext cx="8291512" cy="4608511"/>
          </a:xfrm>
        </p:spPr>
        <p:txBody>
          <a:bodyPr/>
          <a:lstStyle/>
          <a:p>
            <a:r>
              <a:rPr lang="en-US" sz="1200" dirty="0" smtClean="0"/>
              <a:t>Given the following input data, calculate and compare the mean values of the number of failures expected to be predicted by the end of a time “t” for each NHPP model. That is, t (time at which to predict) = 80 CPU hours; b (the fault detection rate per fault) =0.02; d (shape) =1 for negative exponential- a special case of </a:t>
            </a:r>
            <a:r>
              <a:rPr lang="en-US" sz="1200" dirty="0" err="1" smtClean="0"/>
              <a:t>Weibull</a:t>
            </a:r>
            <a:r>
              <a:rPr lang="en-US" sz="1200" dirty="0" smtClean="0"/>
              <a:t>; N (the number of failures expected at the end of the mission) =100, then the mean value of failures at t=80 hours is given by µ (80) = 79.8. Similarly for d=2, regarding Raleigh Distribution- a special case of </a:t>
            </a:r>
            <a:r>
              <a:rPr lang="en-US" sz="1200" dirty="0" err="1" smtClean="0"/>
              <a:t>Weibull</a:t>
            </a:r>
            <a:r>
              <a:rPr lang="en-US" sz="1200" dirty="0" smtClean="0"/>
              <a:t>, µ (80) = 100. This is the </a:t>
            </a:r>
            <a:r>
              <a:rPr lang="en-US" sz="1200" dirty="0" err="1" smtClean="0"/>
              <a:t>Goel-Okumoto</a:t>
            </a:r>
            <a:r>
              <a:rPr lang="en-US" sz="1200" dirty="0" smtClean="0"/>
              <a:t> failure count prediction model .</a:t>
            </a:r>
            <a:endParaRPr lang="en-US" sz="1200" i="1" dirty="0" smtClean="0"/>
          </a:p>
          <a:p>
            <a:endParaRPr lang="en-US" sz="1400" dirty="0" smtClean="0"/>
          </a:p>
          <a:p>
            <a:pPr>
              <a:buNone/>
            </a:pPr>
            <a:r>
              <a:rPr lang="en-US" sz="1400" dirty="0" smtClean="0"/>
              <a:t>	</a:t>
            </a:r>
            <a:r>
              <a:rPr lang="en-US" sz="1600" dirty="0" smtClean="0"/>
              <a:t> </a:t>
            </a:r>
            <a:endParaRPr lang="en-US" sz="1600" dirty="0"/>
          </a:p>
          <a:p>
            <a:pPr marL="0" indent="0" algn="just" eaLnBrk="1" hangingPunct="1">
              <a:buClrTx/>
              <a:buFont typeface="Wingdings 2" pitchFamily="18" charset="2"/>
              <a:buNone/>
              <a:defRPr/>
            </a:pPr>
            <a:endParaRPr lang="en-US" altLang="en-US" sz="2000" dirty="0" smtClean="0">
              <a:latin typeface="Calibri"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852936"/>
            <a:ext cx="3312368" cy="345638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852936"/>
            <a:ext cx="3024336" cy="3456384"/>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37</a:t>
            </a:fld>
            <a:endParaRPr lang="en-IN"/>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8313" y="260351"/>
            <a:ext cx="8204200" cy="720725"/>
          </a:xfrm>
        </p:spPr>
        <p:txBody>
          <a:bodyPr>
            <a:normAutofit/>
          </a:bodyPr>
          <a:lstStyle/>
          <a:p>
            <a:pPr eaLnBrk="1" fontAlgn="auto" hangingPunct="1">
              <a:spcAft>
                <a:spcPts val="0"/>
              </a:spcAft>
              <a:defRPr/>
            </a:pPr>
            <a:r>
              <a:rPr lang="en-US" sz="3200" b="1" i="1" dirty="0" smtClean="0"/>
              <a:t>Example 2</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288" y="1556793"/>
            <a:ext cx="8291512" cy="4608511"/>
          </a:xfrm>
        </p:spPr>
        <p:txBody>
          <a:bodyPr/>
          <a:lstStyle/>
          <a:p>
            <a:r>
              <a:rPr lang="en-US" sz="1400" dirty="0" smtClean="0"/>
              <a:t>Let us consider a software program with an initial failure density of 10 failures/hour and 100 total failures to be experienced in infinite time with θ=0.02 (two defects per 100 hours will decrease with time) using logarithmic Poisson model. Find the failure intensity λ (t), and # failures predicted, µ (t) at t=10 and t=100 execution hours. This is the Musa-</a:t>
            </a:r>
            <a:r>
              <a:rPr lang="en-US" sz="1400" dirty="0" err="1" smtClean="0"/>
              <a:t>Okumoto</a:t>
            </a:r>
            <a:r>
              <a:rPr lang="en-US" sz="1400" dirty="0" smtClean="0"/>
              <a:t> failure count prediction model.</a:t>
            </a:r>
          </a:p>
          <a:p>
            <a:pPr>
              <a:buNone/>
            </a:pPr>
            <a:r>
              <a:rPr lang="en-US" sz="1400" dirty="0" smtClean="0"/>
              <a:t>	</a:t>
            </a:r>
            <a:r>
              <a:rPr lang="en-US" sz="1600" dirty="0" smtClean="0"/>
              <a:t> </a:t>
            </a:r>
            <a:endParaRPr lang="en-US" sz="1600" dirty="0"/>
          </a:p>
          <a:p>
            <a:pPr marL="0" indent="0" algn="just" eaLnBrk="1" hangingPunct="1">
              <a:buClrTx/>
              <a:buFont typeface="Wingdings 2" pitchFamily="18" charset="2"/>
              <a:buNone/>
              <a:defRPr/>
            </a:pPr>
            <a:endParaRPr lang="en-US" altLang="en-US" sz="2000" dirty="0" smtClean="0">
              <a:latin typeface="Calibri"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2708920"/>
            <a:ext cx="3960440" cy="3600400"/>
          </a:xfrm>
          <a:prstGeom prst="rect">
            <a:avLst/>
          </a:prstGeom>
          <a:noFill/>
          <a:ln>
            <a:noFill/>
          </a:ln>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708920"/>
            <a:ext cx="3528392" cy="3600400"/>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534400" cy="2192958"/>
          </a:xfrm>
        </p:spPr>
        <p:txBody>
          <a:bodyPr/>
          <a:lstStyle/>
          <a:p>
            <a:r>
              <a:rPr lang="en-US" sz="3600" b="1" dirty="0" smtClean="0"/>
              <a:t>8.6. RECENT </a:t>
            </a:r>
            <a:r>
              <a:rPr lang="en-US" sz="3600" b="1" cap="all" dirty="0" smtClean="0"/>
              <a:t>tRENDS</a:t>
            </a:r>
            <a:r>
              <a:rPr lang="en-US" sz="3600" b="1" dirty="0" smtClean="0"/>
              <a:t> IN SOFTWARE RELIABILITY</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39</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20888"/>
            <a:ext cx="8534400" cy="2192958"/>
          </a:xfrm>
        </p:spPr>
        <p:txBody>
          <a:bodyPr/>
          <a:lstStyle/>
          <a:p>
            <a:pPr lvl="1"/>
            <a:r>
              <a:rPr lang="en-US" sz="3600" b="1" cap="small" dirty="0"/>
              <a:t>8</a:t>
            </a:r>
            <a:r>
              <a:rPr lang="en-US" sz="3600" b="1" cap="small" dirty="0" smtClean="0"/>
              <a:t>.1. Introduction</a:t>
            </a:r>
            <a:br>
              <a:rPr lang="en-US" sz="3600" b="1" cap="small" dirty="0" smtClean="0"/>
            </a:b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4</a:t>
            </a:fld>
            <a:endParaRPr lang="en-I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7544" y="116633"/>
            <a:ext cx="8204200" cy="981075"/>
          </a:xfrm>
        </p:spPr>
        <p:txBody>
          <a:bodyPr>
            <a:normAutofit fontScale="90000"/>
          </a:bodyPr>
          <a:lstStyle/>
          <a:p>
            <a:pPr eaLnBrk="1" fontAlgn="auto" hangingPunct="1">
              <a:spcAft>
                <a:spcPts val="0"/>
              </a:spcAft>
              <a:defRPr/>
            </a:pPr>
            <a:r>
              <a:rPr lang="en-US" sz="3200" b="1" dirty="0" smtClean="0"/>
              <a:t>RECENT </a:t>
            </a:r>
            <a:r>
              <a:rPr lang="en-US" sz="3200" b="1" cap="all" dirty="0" smtClean="0"/>
              <a:t>tRENDS</a:t>
            </a:r>
            <a:r>
              <a:rPr lang="en-US" sz="3200" b="1" dirty="0" smtClean="0"/>
              <a:t> IN SOFTWARE RELIABILITY</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536" y="1412776"/>
            <a:ext cx="8291512" cy="5229200"/>
          </a:xfrm>
        </p:spPr>
        <p:txBody>
          <a:bodyPr/>
          <a:lstStyle/>
          <a:p>
            <a:r>
              <a:rPr lang="en-US" sz="1700" dirty="0" smtClean="0"/>
              <a:t>In 2012, a new article was proposed, as titled “Parameter Estimation for the Compound Poisson Software Reliability Model” where the CPSRM is compounded by a Poisson truncated at zero. It compared new findings with those of the author‘s 1992 and 1997 publications .</a:t>
            </a:r>
          </a:p>
          <a:p>
            <a:endParaRPr lang="en-US" sz="1700" dirty="0" smtClean="0"/>
          </a:p>
          <a:p>
            <a:r>
              <a:rPr lang="en-US" sz="1700" dirty="0" smtClean="0"/>
              <a:t>The newly proposed article suggests a Poisson Truncated at Zero as the Compounding distribution instead of a geometric, and then use a </a:t>
            </a:r>
            <a:r>
              <a:rPr lang="en-US" sz="1700" dirty="0" err="1" smtClean="0"/>
              <a:t>Poisson^Poisson</a:t>
            </a:r>
            <a:r>
              <a:rPr lang="en-US" sz="1700" dirty="0" smtClean="0"/>
              <a:t> Truncated at Zero instead of a </a:t>
            </a:r>
            <a:r>
              <a:rPr lang="en-US" sz="1700" dirty="0" err="1" smtClean="0"/>
              <a:t>Poisson^Geometric</a:t>
            </a:r>
            <a:r>
              <a:rPr lang="en-US" sz="1700" dirty="0" smtClean="0"/>
              <a:t>. Then, it models the failure cluster sizes as a Poisson truncated at Zero, where the clusters’ arrivals follow a Poisson in the same as </a:t>
            </a:r>
            <a:r>
              <a:rPr lang="en-US" sz="1700" dirty="0" err="1" smtClean="0"/>
              <a:t>Sahinoglu’s</a:t>
            </a:r>
            <a:r>
              <a:rPr lang="en-US" sz="1700" dirty="0" smtClean="0"/>
              <a:t>.  As a result favorably comparable results are obtained.</a:t>
            </a:r>
          </a:p>
          <a:p>
            <a:endParaRPr lang="en-US" sz="1700" dirty="0" smtClean="0"/>
          </a:p>
          <a:p>
            <a:r>
              <a:rPr lang="en-US" sz="1700" dirty="0" smtClean="0"/>
              <a:t>The Compound Poisson (CP) models have not been fully treated the way it deserves in the literature conversely as the non homogeneous Poisson models have been recognized although CPSRMs have more flexibility and practicality. CPSRMs are easier to implement and their parameters can be rapidly obtained through simple equations from the beginning of the testing phase in addition to its being suitable for applying several biased estimators.</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7544" y="116633"/>
            <a:ext cx="8204200" cy="981075"/>
          </a:xfrm>
        </p:spPr>
        <p:txBody>
          <a:bodyPr>
            <a:normAutofit fontScale="90000"/>
          </a:bodyPr>
          <a:lstStyle/>
          <a:p>
            <a:pPr eaLnBrk="1" fontAlgn="auto" hangingPunct="1">
              <a:spcAft>
                <a:spcPts val="0"/>
              </a:spcAft>
              <a:defRPr/>
            </a:pPr>
            <a:r>
              <a:rPr lang="en-US" sz="3200" b="1" dirty="0" smtClean="0"/>
              <a:t>RECENT </a:t>
            </a:r>
            <a:r>
              <a:rPr lang="en-US" sz="3200" b="1" cap="all" dirty="0" smtClean="0"/>
              <a:t>tRENDS</a:t>
            </a:r>
            <a:r>
              <a:rPr lang="en-US" sz="3200" b="1" dirty="0" smtClean="0"/>
              <a:t> IN SOFTWARE </a:t>
            </a:r>
            <a:r>
              <a:rPr lang="en-US" sz="3200" b="1" dirty="0" smtClean="0"/>
              <a:t>RELIABILITY (CONT’D)</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536" y="1556792"/>
            <a:ext cx="8291512" cy="5139952"/>
          </a:xfrm>
        </p:spPr>
        <p:txBody>
          <a:bodyPr/>
          <a:lstStyle/>
          <a:p>
            <a:r>
              <a:rPr lang="en-US" sz="1700" dirty="0" smtClean="0"/>
              <a:t>In 2013, another recently new topic was published under the title of “Software Reliability Testing using Monte Carlo Methods” where Monte Carlo and Multilevel Monte Carlo is used for the fault tolerance of multilevel MC Methods.</a:t>
            </a:r>
          </a:p>
          <a:p>
            <a:r>
              <a:rPr lang="en-US" sz="1700" dirty="0" smtClean="0"/>
              <a:t>Among hundreds of many, “Lognormal Process Software Reliability Modeling with Testing-Effort” was published in 2013 where the authors proposed a software reliability growth model with testing-effort based on a continuous-state space stochastic process, such as a lognormal process, and conducts its goodness-of-fit evaluation. They derived several software reliability assessment measures by the probability distribution of its solution process, and compared their model with existing continuous-state space software reliability growth models in terms of the mean square error and the </a:t>
            </a:r>
            <a:r>
              <a:rPr lang="en-US" sz="1700" dirty="0" err="1" smtClean="0"/>
              <a:t>Akaike’s</a:t>
            </a:r>
            <a:r>
              <a:rPr lang="en-US" sz="1700" dirty="0" smtClean="0"/>
              <a:t> information criterion by using actual fault count data.</a:t>
            </a:r>
          </a:p>
          <a:p>
            <a:r>
              <a:rPr lang="en-US" sz="1700" dirty="0" smtClean="0"/>
              <a:t>Yet another article worth mentioning published in 2013 is the “Reliability Modeling and Analysis for Open Source Cloud Computing”. This article proposes a new approach to software reliability assessment based on the stochastic differential equations and hierarchical Bayesian modeling in order to consider the interesting aspect of the network status of a cloud computing environment.</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484784"/>
            <a:ext cx="8503920" cy="4824536"/>
          </a:xfrm>
        </p:spPr>
        <p:txBody>
          <a:bodyPr/>
          <a:lstStyle/>
          <a:p>
            <a:r>
              <a:rPr lang="en-US" sz="1600" dirty="0" smtClean="0"/>
              <a:t>In this Chapter, the author has presented an overview of Software Reliability Modeling, a process which can be also utilized and inspired by the Security Modeling concerns in so far as the underlying fundamental math-statistical assumptions hold.</a:t>
            </a:r>
          </a:p>
          <a:p>
            <a:r>
              <a:rPr lang="en-US" sz="1600" dirty="0" smtClean="0"/>
              <a:t>Musa-</a:t>
            </a:r>
            <a:r>
              <a:rPr lang="en-US" sz="1600" dirty="0" err="1" smtClean="0"/>
              <a:t>Okumoto</a:t>
            </a:r>
            <a:r>
              <a:rPr lang="en-US" sz="1600" dirty="0" smtClean="0"/>
              <a:t>, </a:t>
            </a:r>
            <a:r>
              <a:rPr lang="en-US" sz="1600" dirty="0" err="1" smtClean="0"/>
              <a:t>Goel-Okumoto</a:t>
            </a:r>
            <a:r>
              <a:rPr lang="en-US" sz="1600" dirty="0" smtClean="0"/>
              <a:t> and </a:t>
            </a:r>
            <a:r>
              <a:rPr lang="en-US" sz="1600" dirty="0" err="1" smtClean="0"/>
              <a:t>Sahinoglu’s</a:t>
            </a:r>
            <a:r>
              <a:rPr lang="en-US" sz="1600" dirty="0" smtClean="0"/>
              <a:t> </a:t>
            </a:r>
            <a:r>
              <a:rPr lang="en-US" sz="1600" smtClean="0"/>
              <a:t>Compound Poisson </a:t>
            </a:r>
            <a:r>
              <a:rPr lang="en-US" sz="1600" dirty="0" smtClean="0"/>
              <a:t>failure count models with examples, as well as parametric and non-parametric models are examined.</a:t>
            </a:r>
          </a:p>
          <a:p>
            <a:r>
              <a:rPr lang="en-US" sz="1600" dirty="0" smtClean="0"/>
              <a:t>A sample of newest trends is studied citing a few of the most recent articles from the cloud computing, simulation and statistical modeling aspects of software reliability to Compound Poisson treatment of failure counts.</a:t>
            </a:r>
          </a:p>
          <a:p>
            <a:r>
              <a:rPr lang="en-US" sz="1600" dirty="0" smtClean="0"/>
              <a:t>Software Reliability and Security Modeling is a more in-depth issue than simple computational mechanics of plugging failure data in the meticulously derived formulae of plentiful abundance. It is an endless struggle of fitting your models to real-life, at times high- assurance, life and death practices such as those currently used in space programs.</a:t>
            </a:r>
          </a:p>
          <a:p>
            <a:r>
              <a:rPr lang="en-US" sz="1600" dirty="0" smtClean="0"/>
              <a:t>No flawless quantitative methods have been developed to represent Software Reliability without extensive limitations.</a:t>
            </a:r>
          </a:p>
          <a:p>
            <a:r>
              <a:rPr lang="en-US" sz="1600" dirty="0" smtClean="0"/>
              <a:t>Testing as a remedy is more than just debugging. Software testing is a trade-off between budget, time and quality, and since up to 80% of software costs are testing related, it is an integral part of software reliability modeling.</a:t>
            </a:r>
            <a:endParaRPr lang="en-US" sz="1600" dirty="0"/>
          </a:p>
        </p:txBody>
      </p:sp>
      <p:sp>
        <p:nvSpPr>
          <p:cNvPr id="4" name="Rectangle 3"/>
          <p:cNvSpPr/>
          <p:nvPr/>
        </p:nvSpPr>
        <p:spPr>
          <a:xfrm>
            <a:off x="1403648" y="404664"/>
            <a:ext cx="6476453" cy="600164"/>
          </a:xfrm>
          <a:prstGeom prst="rect">
            <a:avLst/>
          </a:prstGeom>
        </p:spPr>
        <p:txBody>
          <a:bodyPr wrap="none">
            <a:spAutoFit/>
          </a:bodyPr>
          <a:lstStyle/>
          <a:p>
            <a:r>
              <a:rPr lang="en-US" sz="3300" b="1" dirty="0" smtClean="0">
                <a:solidFill>
                  <a:schemeClr val="accent3">
                    <a:shade val="75000"/>
                  </a:schemeClr>
                </a:solidFill>
                <a:latin typeface="+mj-lt"/>
                <a:ea typeface="+mj-ea"/>
                <a:cs typeface="+mj-cs"/>
              </a:rPr>
              <a:t>Discussions and Conclusion</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42</a:t>
            </a:fld>
            <a:endParaRPr lang="en-IN"/>
          </a:p>
        </p:txBody>
      </p:sp>
    </p:spTree>
    <p:extLst>
      <p:ext uri="{BB962C8B-B14F-4D97-AF65-F5344CB8AC3E}">
        <p14:creationId xmlns:p14="http://schemas.microsoft.com/office/powerpoint/2010/main" val="13863016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itle 1"/>
          <p:cNvSpPr>
            <a:spLocks noGrp="1"/>
          </p:cNvSpPr>
          <p:nvPr>
            <p:ph type="ctrTitle"/>
          </p:nvPr>
        </p:nvSpPr>
        <p:spPr>
          <a:xfrm>
            <a:off x="685800" y="381000"/>
            <a:ext cx="7772400" cy="1319808"/>
          </a:xfrm>
        </p:spPr>
        <p:txBody>
          <a:bodyPr/>
          <a:lstStyle/>
          <a:p>
            <a:pPr eaLnBrk="1" hangingPunct="1"/>
            <a:r>
              <a:rPr lang="en-US" dirty="0">
                <a:solidFill>
                  <a:srgbClr val="FF0000"/>
                </a:solidFill>
              </a:rPr>
              <a:t>THANK YOU!</a:t>
            </a:r>
            <a:endParaRPr lang="en-IN" altLang="en-US" dirty="0" smtClean="0"/>
          </a:p>
        </p:txBody>
      </p:sp>
      <p:sp>
        <p:nvSpPr>
          <p:cNvPr id="2" name="Slide Number Placeholder 1"/>
          <p:cNvSpPr>
            <a:spLocks noGrp="1"/>
          </p:cNvSpPr>
          <p:nvPr>
            <p:ph type="sldNum" sz="quarter" idx="12"/>
          </p:nvPr>
        </p:nvSpPr>
        <p:spPr/>
        <p:txBody>
          <a:bodyPr/>
          <a:lstStyle/>
          <a:p>
            <a:pPr>
              <a:defRPr/>
            </a:pPr>
            <a:fld id="{7DBF92D3-47D9-48FD-A32F-46E674A80223}" type="slidenum">
              <a:rPr lang="en-IN" smtClean="0"/>
              <a:pPr>
                <a:defRPr/>
              </a:pPr>
              <a:t>43</a:t>
            </a:fld>
            <a:endParaRPr lang="en-I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lvl="1"/>
            <a:r>
              <a:rPr lang="en-US" sz="3600" b="1" cap="small" dirty="0" smtClean="0"/>
              <a:t>Introduction</a:t>
            </a:r>
            <a:endParaRPr lang="en-US" sz="3600" b="1" cap="small" dirty="0"/>
          </a:p>
        </p:txBody>
      </p:sp>
      <p:sp>
        <p:nvSpPr>
          <p:cNvPr id="9" name="Content Placeholder 2"/>
          <p:cNvSpPr>
            <a:spLocks noGrp="1"/>
          </p:cNvSpPr>
          <p:nvPr>
            <p:ph sz="quarter" idx="1"/>
          </p:nvPr>
        </p:nvSpPr>
        <p:spPr>
          <a:xfrm>
            <a:off x="539552" y="1124744"/>
            <a:ext cx="8147051" cy="5184576"/>
          </a:xfrm>
        </p:spPr>
        <p:txBody>
          <a:bodyPr/>
          <a:lstStyle/>
          <a:p>
            <a:pPr marL="0" indent="0">
              <a:buFont typeface="Wingdings 2" pitchFamily="18" charset="2"/>
              <a:buNone/>
              <a:defRPr/>
            </a:pPr>
            <a:endParaRPr lang="en-US" sz="2000" dirty="0"/>
          </a:p>
          <a:p>
            <a:pPr algn="just">
              <a:defRPr/>
            </a:pPr>
            <a:r>
              <a:rPr lang="en-US" sz="2000" dirty="0" smtClean="0"/>
              <a:t>Software reliability is defined as the quality measure of a piece of software.  </a:t>
            </a:r>
            <a:endParaRPr lang="en-US" sz="2000" dirty="0"/>
          </a:p>
          <a:p>
            <a:pPr algn="just">
              <a:defRPr/>
            </a:pPr>
            <a:r>
              <a:rPr lang="en-US" sz="2000" dirty="0" smtClean="0"/>
              <a:t>It is generally defined as the probability of failure-free performance of computer logic within a specified period of time (mission time) under the predefined conditions and environment (operational profile) encountered.</a:t>
            </a:r>
          </a:p>
          <a:p>
            <a:pPr algn="just">
              <a:defRPr/>
            </a:pPr>
            <a:r>
              <a:rPr lang="en-US" sz="2000" dirty="0" smtClean="0"/>
              <a:t>Software Reliability model is an essentially mathematical-statistical technique used to model an engineering phenomenon: specifically, obtain a quantitative measure of reliability such as the expected number of failures within a given or residual time interval, the failure intensity while in operation, or the mean time between failures.</a:t>
            </a:r>
          </a:p>
          <a:p>
            <a:pPr algn="just">
              <a:defRPr/>
            </a:pPr>
            <a:r>
              <a:rPr lang="en-US" sz="2000" dirty="0" smtClean="0"/>
              <a:t>By reliability in software, we mean the probability that the software will fulfill its intended function without failure(s) in a specified time interval.</a:t>
            </a:r>
            <a:endParaRPr lang="en-US" sz="2000" dirty="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5</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eaLnBrk="1" fontAlgn="auto" hangingPunct="1">
              <a:spcAft>
                <a:spcPts val="0"/>
              </a:spcAft>
              <a:defRPr/>
            </a:pPr>
            <a:r>
              <a:rPr lang="en-US" sz="3200" b="1" cap="small" dirty="0" smtClean="0"/>
              <a:t>Introduction</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defRPr/>
            </a:pPr>
            <a:r>
              <a:rPr lang="en-US" sz="2000" dirty="0" smtClean="0"/>
              <a:t>Software models are considerably different from hardware models. Hardware (due to material defects, and tear and wear) reliability tends to diminish with mission time and whereas software (human caused logical error) reliability may or may not be perfect all the time during the mission. </a:t>
            </a:r>
            <a:endParaRPr lang="en-US" sz="2000" dirty="0"/>
          </a:p>
          <a:p>
            <a:pPr algn="just">
              <a:defRPr/>
            </a:pPr>
            <a:r>
              <a:rPr lang="en-US" sz="2000" dirty="0" smtClean="0"/>
              <a:t>Failure rates, as rates at which errors are detected in the software, are considered to be important parameters for software reliability growth models. The reason was that after each failure, the software can be debugged with the premise of correcting more faults not to cause any more faults which we call “reliability growth” over time. </a:t>
            </a:r>
          </a:p>
          <a:p>
            <a:pPr algn="just">
              <a:defRPr/>
            </a:pPr>
            <a:r>
              <a:rPr lang="en-US" sz="2000" dirty="0" smtClean="0"/>
              <a:t>Conversely, other software models which may introduce more faults and failures after the debugging process are called imperfect debugging models.</a:t>
            </a:r>
            <a:endParaRPr lang="en-US" sz="2000" dirty="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8534400" cy="4320480"/>
          </a:xfrm>
        </p:spPr>
        <p:txBody>
          <a:bodyPr/>
          <a:lstStyle/>
          <a:p>
            <a:r>
              <a:rPr lang="en-US" sz="3600" dirty="0" smtClean="0"/>
              <a:t/>
            </a:r>
            <a:br>
              <a:rPr lang="en-US" sz="3600" dirty="0" smtClean="0"/>
            </a:br>
            <a:r>
              <a:rPr lang="en-US" sz="3600" dirty="0"/>
              <a:t/>
            </a:r>
            <a:br>
              <a:rPr lang="en-US" sz="3600" dirty="0"/>
            </a:br>
            <a:r>
              <a:rPr lang="en-US" sz="3600" dirty="0" smtClean="0"/>
              <a:t>8.2. </a:t>
            </a:r>
            <a:r>
              <a:rPr lang="en-US" sz="2400" b="1" cap="small" dirty="0"/>
              <a:t>History and Classification </a:t>
            </a:r>
            <a:r>
              <a:rPr lang="en-US" sz="2400" b="1" cap="small" dirty="0" smtClean="0"/>
              <a:t>of Software Reliability </a:t>
            </a:r>
            <a:r>
              <a:rPr lang="en-US" sz="2400" b="1" cap="small" dirty="0"/>
              <a:t>Models</a:t>
            </a:r>
            <a:r>
              <a:rPr lang="en-US" sz="3600" b="1" cap="small" dirty="0"/>
              <a:t/>
            </a:r>
            <a:br>
              <a:rPr lang="en-US" sz="3600" b="1" cap="small" dirty="0"/>
            </a:br>
            <a:r>
              <a:rPr lang="en-US" sz="3600" dirty="0" smtClean="0"/>
              <a:t/>
            </a:r>
            <a:br>
              <a:rPr lang="en-US" sz="3600" dirty="0" smtClean="0"/>
            </a:br>
            <a:endParaRPr lang="en-US" sz="3600"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7</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fontScale="90000"/>
          </a:bodyPr>
          <a:lstStyle/>
          <a:p>
            <a:pPr eaLnBrk="1" fontAlgn="auto" hangingPunct="1">
              <a:spcAft>
                <a:spcPts val="0"/>
              </a:spcAft>
              <a:defRPr/>
            </a:pPr>
            <a:r>
              <a:rPr lang="en-US" sz="2400" b="1" cap="small" dirty="0"/>
              <a:t>History and Classification of Software Reliability Models</a:t>
            </a:r>
            <a:endParaRPr lang="en-IN" sz="24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5112915"/>
          </a:xfrm>
        </p:spPr>
        <p:txBody>
          <a:bodyPr/>
          <a:lstStyle/>
          <a:p>
            <a:pPr marL="0" indent="0">
              <a:buFont typeface="Wingdings 2" pitchFamily="18" charset="2"/>
              <a:buNone/>
              <a:defRPr/>
            </a:pPr>
            <a:endParaRPr lang="en-US" sz="2000" dirty="0"/>
          </a:p>
          <a:p>
            <a:pPr algn="just">
              <a:defRPr/>
            </a:pPr>
            <a:r>
              <a:rPr lang="en-US" sz="2000" b="1" i="1" u="sng" dirty="0" smtClean="0"/>
              <a:t>Time-between-failures-models</a:t>
            </a:r>
            <a:r>
              <a:rPr lang="en-US" sz="2000" i="1" dirty="0" smtClean="0"/>
              <a:t>: </a:t>
            </a:r>
            <a:r>
              <a:rPr lang="en-US" sz="2000" dirty="0" smtClean="0"/>
              <a:t>Some of the earliest examples of research on</a:t>
            </a:r>
            <a:r>
              <a:rPr lang="en-US" sz="2000" i="1" dirty="0" smtClean="0"/>
              <a:t> </a:t>
            </a:r>
            <a:r>
              <a:rPr lang="en-US" sz="2000" dirty="0" smtClean="0"/>
              <a:t>times between failures are studied by </a:t>
            </a:r>
            <a:r>
              <a:rPr lang="en-US" sz="2000" dirty="0" err="1" smtClean="0"/>
              <a:t>Jelinski</a:t>
            </a:r>
            <a:r>
              <a:rPr lang="en-US" sz="2000" dirty="0" smtClean="0"/>
              <a:t> </a:t>
            </a:r>
            <a:r>
              <a:rPr lang="en-US" sz="2000" dirty="0" err="1" smtClean="0"/>
              <a:t>Moranda</a:t>
            </a:r>
            <a:r>
              <a:rPr lang="en-US" sz="2000" dirty="0" smtClean="0"/>
              <a:t> (1972, 1975), </a:t>
            </a:r>
            <a:r>
              <a:rPr lang="en-US" sz="2000" dirty="0" err="1" smtClean="0"/>
              <a:t>Shooman</a:t>
            </a:r>
            <a:r>
              <a:rPr lang="en-US" sz="2000" dirty="0" smtClean="0"/>
              <a:t> (1972), and </a:t>
            </a:r>
            <a:r>
              <a:rPr lang="en-US" sz="2000" dirty="0" err="1" smtClean="0"/>
              <a:t>Shick</a:t>
            </a:r>
            <a:r>
              <a:rPr lang="en-US" sz="2000" dirty="0" smtClean="0"/>
              <a:t> and </a:t>
            </a:r>
            <a:r>
              <a:rPr lang="en-US" sz="2000" dirty="0" err="1" smtClean="0"/>
              <a:t>Wolverton</a:t>
            </a:r>
            <a:r>
              <a:rPr lang="en-US" sz="2000" dirty="0" smtClean="0"/>
              <a:t> (1978).</a:t>
            </a:r>
          </a:p>
          <a:p>
            <a:pPr algn="just">
              <a:defRPr/>
            </a:pPr>
            <a:r>
              <a:rPr lang="en-US" sz="2000" b="1" i="1" u="sng" dirty="0" smtClean="0"/>
              <a:t>Failure-counting models</a:t>
            </a:r>
            <a:r>
              <a:rPr lang="en-US" sz="2000" i="1" dirty="0" smtClean="0"/>
              <a:t>: </a:t>
            </a:r>
            <a:r>
              <a:rPr lang="en-US" sz="2000" dirty="0" smtClean="0"/>
              <a:t>A representative group of failure counting models is that of </a:t>
            </a:r>
            <a:r>
              <a:rPr lang="en-US" sz="2000" dirty="0" err="1" smtClean="0"/>
              <a:t>nonhomogeneous</a:t>
            </a:r>
            <a:r>
              <a:rPr lang="en-US" sz="2000" dirty="0" smtClean="0"/>
              <a:t> Poisson processes, where predictions can be made for future epochs. The earlier leading models in this category are the popularly used model of </a:t>
            </a:r>
            <a:r>
              <a:rPr lang="en-US" sz="2000" dirty="0" err="1" smtClean="0"/>
              <a:t>Goel</a:t>
            </a:r>
            <a:r>
              <a:rPr lang="en-US" sz="2000" dirty="0" smtClean="0"/>
              <a:t> and </a:t>
            </a:r>
            <a:r>
              <a:rPr lang="en-US" sz="2000" dirty="0" err="1" smtClean="0"/>
              <a:t>Okumoto</a:t>
            </a:r>
            <a:r>
              <a:rPr lang="en-US" sz="2000" dirty="0" smtClean="0"/>
              <a:t> of 1979, and the Musa–</a:t>
            </a:r>
            <a:r>
              <a:rPr lang="en-US" sz="2000" dirty="0" err="1" smtClean="0"/>
              <a:t>Okumoto</a:t>
            </a:r>
            <a:r>
              <a:rPr lang="en-US" sz="2000" dirty="0" smtClean="0"/>
              <a:t> Logarithmic Poisson in 1984. Discrete versions of this type model have been studied by </a:t>
            </a:r>
            <a:r>
              <a:rPr lang="en-US" sz="2000" dirty="0" err="1" smtClean="0"/>
              <a:t>Ohba</a:t>
            </a:r>
            <a:r>
              <a:rPr lang="en-US" sz="2000" dirty="0" smtClean="0"/>
              <a:t>, Duane, and </a:t>
            </a:r>
            <a:r>
              <a:rPr lang="en-US" sz="2000" dirty="0" err="1" smtClean="0"/>
              <a:t>Littlewood</a:t>
            </a:r>
            <a:r>
              <a:rPr lang="en-US" sz="2000" dirty="0" smtClean="0"/>
              <a:t> all in 1984; Yamada et al. in 1986; </a:t>
            </a:r>
            <a:r>
              <a:rPr lang="en-US" sz="2000" dirty="0" err="1" smtClean="0"/>
              <a:t>Knafl</a:t>
            </a:r>
            <a:r>
              <a:rPr lang="en-US" sz="2000" dirty="0" smtClean="0"/>
              <a:t> and Sacks in 1991; and Sahinoglu through his CPSRM (Compound Poisson Software Reliability Modeling) techniques and Zhao and </a:t>
            </a:r>
            <a:r>
              <a:rPr lang="en-US" sz="2000" dirty="0" err="1" smtClean="0"/>
              <a:t>Xie</a:t>
            </a:r>
            <a:r>
              <a:rPr lang="en-US" sz="2000" dirty="0" smtClean="0"/>
              <a:t> both in 1992. Musa’s basic execution model of 1975 is also in this category. </a:t>
            </a:r>
            <a:endParaRPr lang="en-US" sz="2000" dirty="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4096"/>
          </a:xfrm>
        </p:spPr>
        <p:txBody>
          <a:bodyPr>
            <a:normAutofit fontScale="90000"/>
          </a:bodyPr>
          <a:lstStyle/>
          <a:p>
            <a:pPr eaLnBrk="1" fontAlgn="auto" hangingPunct="1">
              <a:spcAft>
                <a:spcPts val="0"/>
              </a:spcAft>
              <a:defRPr/>
            </a:pPr>
            <a:r>
              <a:rPr lang="en-US" sz="3200" b="1" cap="small" dirty="0"/>
              <a:t>History and Classification of Software Reliability Models</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49" y="1268413"/>
            <a:ext cx="8147051" cy="4897437"/>
          </a:xfrm>
        </p:spPr>
        <p:txBody>
          <a:bodyPr/>
          <a:lstStyle/>
          <a:p>
            <a:pPr marL="0" indent="0">
              <a:buFont typeface="Wingdings 2" pitchFamily="18" charset="2"/>
              <a:buNone/>
              <a:defRPr/>
            </a:pPr>
            <a:endParaRPr lang="en-US" sz="2000" dirty="0"/>
          </a:p>
          <a:p>
            <a:pPr algn="just">
              <a:defRPr/>
            </a:pPr>
            <a:r>
              <a:rPr lang="en-US" sz="2000" b="1" i="1" u="sng" dirty="0" smtClean="0"/>
              <a:t>Bayesian Models</a:t>
            </a:r>
            <a:r>
              <a:rPr lang="en-US" sz="2000" i="1" dirty="0" smtClean="0"/>
              <a:t>: </a:t>
            </a:r>
          </a:p>
          <a:p>
            <a:pPr marL="0" indent="0" algn="just">
              <a:buNone/>
              <a:defRPr/>
            </a:pPr>
            <a:r>
              <a:rPr lang="en-US" sz="2800" dirty="0" smtClean="0"/>
              <a:t>This type of model, a Bayesian estimation technique for models already studied uses a prior distribution to represent the view from past behavior, and thus a posterior distribution to integrate current data with the past judgment. By way of posterior distributions, after deciding on the choice of the loss functions and minimizing the expected loss, estimates for the unknown parameter are substituted in the reliability or hazard functions.</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9</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24757</TotalTime>
  <Words>3587</Words>
  <Application>Microsoft Office PowerPoint</Application>
  <PresentationFormat>On-screen Show (4:3)</PresentationFormat>
  <Paragraphs>169</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Civic</vt:lpstr>
      <vt:lpstr>                           </vt:lpstr>
      <vt:lpstr>  Learning Objectives </vt:lpstr>
      <vt:lpstr> Abstract</vt:lpstr>
      <vt:lpstr>8.1. Introduction  </vt:lpstr>
      <vt:lpstr>Introduction</vt:lpstr>
      <vt:lpstr>Introduction</vt:lpstr>
      <vt:lpstr>  8.2. History and Classification of Software Reliability Models  </vt:lpstr>
      <vt:lpstr>History and Classification of Software Reliability Models</vt:lpstr>
      <vt:lpstr>History and Classification of Software Reliability Models</vt:lpstr>
      <vt:lpstr>History and Classification of Software Reliability Models (CONT’D)</vt:lpstr>
      <vt:lpstr>History and Classification of Software Reliability Models (CONT’D)</vt:lpstr>
      <vt:lpstr>History and Classification of Software Reliability Models (CONT’D)</vt:lpstr>
      <vt:lpstr>8.3. Software Reliability Models in Time-Domain  </vt:lpstr>
      <vt:lpstr>Software Reliability Models in Time-Domain</vt:lpstr>
      <vt:lpstr>Software Reliability Models in Time-Domain (CONT’D)</vt:lpstr>
      <vt:lpstr>Software Reliability Models in Time-Domain (CONT’D)</vt:lpstr>
      <vt:lpstr>8.4. Software Reliability Growth Models </vt:lpstr>
      <vt:lpstr>Software Reliability Growth Models</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Software Reliability Growth Models (CONT’D)</vt:lpstr>
      <vt:lpstr>8.5 NUMERICAL EXAMPLES USING PEDAGOGUES </vt:lpstr>
      <vt:lpstr>Example 1</vt:lpstr>
      <vt:lpstr>Example 2</vt:lpstr>
      <vt:lpstr>8.6. RECENT tRENDS IN SOFTWARE RELIABILITY </vt:lpstr>
      <vt:lpstr>RECENT tRENDS IN SOFTWARE RELIABILITY</vt:lpstr>
      <vt:lpstr>RECENT tRENDS IN SOFTWARE RELIABILITY (CONT’D)</vt:lpstr>
      <vt:lpstr>PowerPoint Presentation</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2103</cp:revision>
  <dcterms:created xsi:type="dcterms:W3CDTF">2014-04-14T23:07:45Z</dcterms:created>
  <dcterms:modified xsi:type="dcterms:W3CDTF">2016-06-08T02:51:30Z</dcterms:modified>
</cp:coreProperties>
</file>