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8" r:id="rId1"/>
  </p:sldMasterIdLst>
  <p:notesMasterIdLst>
    <p:notesMasterId r:id="rId86"/>
  </p:notesMasterIdLst>
  <p:sldIdLst>
    <p:sldId id="421" r:id="rId2"/>
    <p:sldId id="293" r:id="rId3"/>
    <p:sldId id="424" r:id="rId4"/>
    <p:sldId id="347" r:id="rId5"/>
    <p:sldId id="353" r:id="rId6"/>
    <p:sldId id="352" r:id="rId7"/>
    <p:sldId id="257" r:id="rId8"/>
    <p:sldId id="354" r:id="rId9"/>
    <p:sldId id="355" r:id="rId10"/>
    <p:sldId id="356" r:id="rId11"/>
    <p:sldId id="357" r:id="rId12"/>
    <p:sldId id="358" r:id="rId13"/>
    <p:sldId id="359" r:id="rId14"/>
    <p:sldId id="360" r:id="rId15"/>
    <p:sldId id="361" r:id="rId16"/>
    <p:sldId id="362" r:id="rId17"/>
    <p:sldId id="363" r:id="rId18"/>
    <p:sldId id="364" r:id="rId19"/>
    <p:sldId id="365" r:id="rId20"/>
    <p:sldId id="366" r:id="rId21"/>
    <p:sldId id="367" r:id="rId22"/>
    <p:sldId id="369" r:id="rId23"/>
    <p:sldId id="370" r:id="rId24"/>
    <p:sldId id="371" r:id="rId25"/>
    <p:sldId id="372" r:id="rId26"/>
    <p:sldId id="373" r:id="rId27"/>
    <p:sldId id="374" r:id="rId28"/>
    <p:sldId id="375" r:id="rId29"/>
    <p:sldId id="376" r:id="rId30"/>
    <p:sldId id="377" r:id="rId31"/>
    <p:sldId id="378" r:id="rId32"/>
    <p:sldId id="379" r:id="rId33"/>
    <p:sldId id="416" r:id="rId34"/>
    <p:sldId id="420" r:id="rId35"/>
    <p:sldId id="380" r:id="rId36"/>
    <p:sldId id="382" r:id="rId37"/>
    <p:sldId id="383" r:id="rId38"/>
    <p:sldId id="260" r:id="rId39"/>
    <p:sldId id="258" r:id="rId40"/>
    <p:sldId id="384" r:id="rId41"/>
    <p:sldId id="385" r:id="rId42"/>
    <p:sldId id="386" r:id="rId43"/>
    <p:sldId id="261" r:id="rId44"/>
    <p:sldId id="262" r:id="rId45"/>
    <p:sldId id="265" r:id="rId46"/>
    <p:sldId id="266" r:id="rId47"/>
    <p:sldId id="304" r:id="rId48"/>
    <p:sldId id="305" r:id="rId49"/>
    <p:sldId id="387" r:id="rId50"/>
    <p:sldId id="390" r:id="rId51"/>
    <p:sldId id="389" r:id="rId52"/>
    <p:sldId id="392" r:id="rId53"/>
    <p:sldId id="391" r:id="rId54"/>
    <p:sldId id="388" r:id="rId55"/>
    <p:sldId id="306" r:id="rId56"/>
    <p:sldId id="395" r:id="rId57"/>
    <p:sldId id="396" r:id="rId58"/>
    <p:sldId id="394" r:id="rId59"/>
    <p:sldId id="393" r:id="rId60"/>
    <p:sldId id="307" r:id="rId61"/>
    <p:sldId id="308" r:id="rId62"/>
    <p:sldId id="422" r:id="rId63"/>
    <p:sldId id="309" r:id="rId64"/>
    <p:sldId id="310" r:id="rId65"/>
    <p:sldId id="311" r:id="rId66"/>
    <p:sldId id="312" r:id="rId67"/>
    <p:sldId id="397" r:id="rId68"/>
    <p:sldId id="313" r:id="rId69"/>
    <p:sldId id="314" r:id="rId70"/>
    <p:sldId id="398" r:id="rId71"/>
    <p:sldId id="316" r:id="rId72"/>
    <p:sldId id="399" r:id="rId73"/>
    <p:sldId id="400" r:id="rId74"/>
    <p:sldId id="403" r:id="rId75"/>
    <p:sldId id="401" r:id="rId76"/>
    <p:sldId id="402" r:id="rId77"/>
    <p:sldId id="317" r:id="rId78"/>
    <p:sldId id="405" r:id="rId79"/>
    <p:sldId id="404" r:id="rId80"/>
    <p:sldId id="349" r:id="rId81"/>
    <p:sldId id="407" r:id="rId82"/>
    <p:sldId id="408" r:id="rId83"/>
    <p:sldId id="381" r:id="rId84"/>
    <p:sldId id="302" r:id="rId8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5396" autoAdjust="0"/>
  </p:normalViewPr>
  <p:slideViewPr>
    <p:cSldViewPr>
      <p:cViewPr>
        <p:scale>
          <a:sx n="90" d="100"/>
          <a:sy n="90" d="100"/>
        </p:scale>
        <p:origin x="-2244" y="-10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4BC38F-5C7C-480D-BEAF-95047B01101F}" type="datetimeFigureOut">
              <a:rPr lang="en-US" smtClean="0"/>
              <a:t>6/7/2016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E96303-662B-41F0-9190-ABD542A33708}" type="slidenum">
              <a:rPr lang="en-US" smtClean="0"/>
              <a:t>‹#›</a:t>
            </a:fld>
            <a:endParaRPr lang="en-US"/>
          </a:p>
        </p:txBody>
      </p:sp>
    </p:spTree>
    <p:extLst>
      <p:ext uri="{BB962C8B-B14F-4D97-AF65-F5344CB8AC3E}">
        <p14:creationId xmlns:p14="http://schemas.microsoft.com/office/powerpoint/2010/main" val="3875788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FAF5E9C7-0856-485B-AC1D-2C6DBF82110C}" type="datetime1">
              <a:rPr lang="en-IN" smtClean="0"/>
              <a:t>07-06-2016</a:t>
            </a:fld>
            <a:endParaRPr lang="en-IN"/>
          </a:p>
        </p:txBody>
      </p:sp>
      <p:sp>
        <p:nvSpPr>
          <p:cNvPr id="16" name="Footer Placeholder 16"/>
          <p:cNvSpPr>
            <a:spLocks noGrp="1"/>
          </p:cNvSpPr>
          <p:nvPr>
            <p:ph type="ftr" sz="quarter" idx="11"/>
          </p:nvPr>
        </p:nvSpPr>
        <p:spPr/>
        <p:txBody>
          <a:bodyPr/>
          <a:lstStyle>
            <a:lvl1pPr>
              <a:defRPr/>
            </a:lvl1pPr>
          </a:lstStyle>
          <a:p>
            <a:pPr>
              <a:defRPr/>
            </a:pPr>
            <a:endParaRPr lang="en-IN"/>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7DBF92D3-47D9-48FD-A32F-46E674A80223}"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2497363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79F53E09-1175-4432-B630-EFBAEA6BBC55}" type="datetime1">
              <a:rPr lang="en-IN" smtClean="0"/>
              <a:t>07-06-2016</a:t>
            </a:fld>
            <a:endParaRPr lang="en-IN"/>
          </a:p>
        </p:txBody>
      </p:sp>
      <p:sp>
        <p:nvSpPr>
          <p:cNvPr id="5" name="Footer Placeholder 2"/>
          <p:cNvSpPr>
            <a:spLocks noGrp="1"/>
          </p:cNvSpPr>
          <p:nvPr>
            <p:ph type="ftr" sz="quarter" idx="11"/>
          </p:nvPr>
        </p:nvSpPr>
        <p:spPr/>
        <p:txBody>
          <a:bodyPr/>
          <a:lstStyle>
            <a:lvl1pPr>
              <a:defRPr/>
            </a:lvl1pPr>
          </a:lstStyle>
          <a:p>
            <a:pPr>
              <a:defRPr/>
            </a:pPr>
            <a:endParaRPr lang="en-IN"/>
          </a:p>
        </p:txBody>
      </p:sp>
      <p:sp>
        <p:nvSpPr>
          <p:cNvPr id="6" name="Slide Number Placeholder 22"/>
          <p:cNvSpPr>
            <a:spLocks noGrp="1"/>
          </p:cNvSpPr>
          <p:nvPr>
            <p:ph type="sldNum" sz="quarter" idx="12"/>
          </p:nvPr>
        </p:nvSpPr>
        <p:spPr/>
        <p:txBody>
          <a:bodyPr/>
          <a:lstStyle>
            <a:lvl1pPr>
              <a:defRPr/>
            </a:lvl1pPr>
          </a:lstStyle>
          <a:p>
            <a:pPr>
              <a:defRPr/>
            </a:pPr>
            <a:fld id="{406A91CE-8A07-4D43-B3CD-E157FAEAE162}"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516438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5" name="Rectangle 20"/>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6" name="Rectangle 21"/>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4562B8AA-245C-47A6-8444-B150599741D4}" type="slidenum">
              <a:rPr lang="en-IN">
                <a:solidFill>
                  <a:srgbClr val="8CADAE">
                    <a:shade val="75000"/>
                  </a:srgbClr>
                </a:solidFill>
              </a:rPr>
              <a:pPr>
                <a:defRPr/>
              </a:pPr>
              <a:t>‹#›</a:t>
            </a:fld>
            <a:endParaRPr lang="en-IN">
              <a:solidFill>
                <a:srgbClr val="8CADAE">
                  <a:shade val="75000"/>
                </a:srgbClr>
              </a:solidFill>
            </a:endParaRPr>
          </a:p>
        </p:txBody>
      </p:sp>
      <p:sp>
        <p:nvSpPr>
          <p:cNvPr id="14" name="Date Placeholder 3"/>
          <p:cNvSpPr>
            <a:spLocks noGrp="1"/>
          </p:cNvSpPr>
          <p:nvPr>
            <p:ph type="dt" sz="half" idx="11"/>
          </p:nvPr>
        </p:nvSpPr>
        <p:spPr/>
        <p:txBody>
          <a:bodyPr/>
          <a:lstStyle>
            <a:lvl1pPr>
              <a:defRPr/>
            </a:lvl1pPr>
          </a:lstStyle>
          <a:p>
            <a:pPr>
              <a:defRPr/>
            </a:pPr>
            <a:fld id="{6F5FA6EF-6D58-41A7-AD8B-39EDB19EEF16}" type="datetime1">
              <a:rPr lang="en-IN" smtClean="0"/>
              <a:t>07-06-2016</a:t>
            </a:fld>
            <a:endParaRPr lang="en-IN"/>
          </a:p>
        </p:txBody>
      </p:sp>
      <p:sp>
        <p:nvSpPr>
          <p:cNvPr id="15" name="Footer Placeholder 4"/>
          <p:cNvSpPr>
            <a:spLocks noGrp="1"/>
          </p:cNvSpPr>
          <p:nvPr>
            <p:ph type="ftr" sz="quarter" idx="12"/>
          </p:nvPr>
        </p:nvSpPr>
        <p:spPr/>
        <p:txBody>
          <a:bodyPr/>
          <a:lstStyle>
            <a:lvl1pPr>
              <a:defRPr/>
            </a:lvl1pPr>
          </a:lstStyle>
          <a:p>
            <a:pPr>
              <a:defRPr/>
            </a:pPr>
            <a:endParaRPr lang="en-IN"/>
          </a:p>
        </p:txBody>
      </p:sp>
    </p:spTree>
    <p:extLst>
      <p:ext uri="{BB962C8B-B14F-4D97-AF65-F5344CB8AC3E}">
        <p14:creationId xmlns:p14="http://schemas.microsoft.com/office/powerpoint/2010/main" val="39143791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029200" y="2101850"/>
            <a:ext cx="3810000" cy="4114800"/>
          </a:xfrm>
        </p:spPr>
        <p:txBody>
          <a:bodyPr/>
          <a:lstStyle/>
          <a:p>
            <a:pPr lvl="0"/>
            <a:endParaRPr lang="en-US" noProof="0" smtClean="0"/>
          </a:p>
        </p:txBody>
      </p:sp>
      <p:sp>
        <p:nvSpPr>
          <p:cNvPr id="5" name="Rectangle 1031"/>
          <p:cNvSpPr>
            <a:spLocks noGrp="1" noChangeArrowheads="1"/>
          </p:cNvSpPr>
          <p:nvPr>
            <p:ph type="dt" sz="half" idx="10"/>
          </p:nvPr>
        </p:nvSpPr>
        <p:spPr>
          <a:ln/>
        </p:spPr>
        <p:txBody>
          <a:bodyPr/>
          <a:lstStyle>
            <a:lvl1pPr>
              <a:defRPr/>
            </a:lvl1pPr>
          </a:lstStyle>
          <a:p>
            <a:pPr>
              <a:defRPr/>
            </a:pPr>
            <a:fld id="{985706BB-ED35-46C7-887A-DDD933659F31}" type="datetime1">
              <a:rPr lang="en-IN" smtClean="0">
                <a:solidFill>
                  <a:srgbClr val="2A3D7A"/>
                </a:solidFill>
              </a:rPr>
              <a:t>07-06-2016</a:t>
            </a:fld>
            <a:endParaRPr lang="en-US">
              <a:solidFill>
                <a:srgbClr val="2A3D7A"/>
              </a:solidFill>
            </a:endParaRPr>
          </a:p>
        </p:txBody>
      </p:sp>
      <p:sp>
        <p:nvSpPr>
          <p:cNvPr id="6" name="Rectangle 1032"/>
          <p:cNvSpPr>
            <a:spLocks noGrp="1" noChangeArrowheads="1"/>
          </p:cNvSpPr>
          <p:nvPr>
            <p:ph type="ftr" sz="quarter" idx="11"/>
          </p:nvPr>
        </p:nvSpPr>
        <p:spPr>
          <a:ln/>
        </p:spPr>
        <p:txBody>
          <a:bodyPr/>
          <a:lstStyle>
            <a:lvl1pPr>
              <a:defRPr/>
            </a:lvl1pPr>
          </a:lstStyle>
          <a:p>
            <a:pPr>
              <a:defRPr/>
            </a:pPr>
            <a:endParaRPr lang="en-US">
              <a:solidFill>
                <a:srgbClr val="2A3D7A"/>
              </a:solidFill>
            </a:endParaRPr>
          </a:p>
        </p:txBody>
      </p:sp>
      <p:sp>
        <p:nvSpPr>
          <p:cNvPr id="7" name="Rectangle 1035"/>
          <p:cNvSpPr>
            <a:spLocks noGrp="1" noChangeArrowheads="1"/>
          </p:cNvSpPr>
          <p:nvPr>
            <p:ph type="sldNum" sz="quarter" idx="12"/>
          </p:nvPr>
        </p:nvSpPr>
        <p:spPr>
          <a:ln/>
        </p:spPr>
        <p:txBody>
          <a:bodyPr/>
          <a:lstStyle>
            <a:lvl1pPr>
              <a:defRPr/>
            </a:lvl1pPr>
          </a:lstStyle>
          <a:p>
            <a:pPr>
              <a:defRPr/>
            </a:pPr>
            <a:fld id="{5B2772EF-68F9-4345-84C3-D08B8F1124C2}" type="slidenum">
              <a:rPr lang="en-US">
                <a:solidFill>
                  <a:srgbClr val="2A3D7A"/>
                </a:solidFill>
              </a:rPr>
              <a:pPr>
                <a:defRPr/>
              </a:pPr>
              <a:t>‹#›</a:t>
            </a:fld>
            <a:endParaRPr lang="en-US" sz="1400">
              <a:solidFill>
                <a:srgbClr val="2A3D7A"/>
              </a:solidFill>
            </a:endParaRPr>
          </a:p>
        </p:txBody>
      </p:sp>
    </p:spTree>
    <p:extLst>
      <p:ext uri="{BB962C8B-B14F-4D97-AF65-F5344CB8AC3E}">
        <p14:creationId xmlns:p14="http://schemas.microsoft.com/office/powerpoint/2010/main" val="7468901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1066800" y="2101850"/>
            <a:ext cx="3810000" cy="4114800"/>
          </a:xfrm>
        </p:spPr>
        <p:txBody>
          <a:bodyPr/>
          <a:lstStyle/>
          <a:p>
            <a:pPr lvl="0"/>
            <a:endParaRPr lang="en-US" noProof="0" smtClean="0"/>
          </a:p>
        </p:txBody>
      </p:sp>
      <p:sp>
        <p:nvSpPr>
          <p:cNvPr id="4" name="Text Placeholder 3"/>
          <p:cNvSpPr>
            <a:spLocks noGrp="1"/>
          </p:cNvSpPr>
          <p:nvPr>
            <p:ph type="body" sz="half" idx="2"/>
          </p:nvPr>
        </p:nvSpPr>
        <p:spPr>
          <a:xfrm>
            <a:off x="5029200" y="21018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31"/>
          <p:cNvSpPr>
            <a:spLocks noGrp="1" noChangeArrowheads="1"/>
          </p:cNvSpPr>
          <p:nvPr>
            <p:ph type="dt" sz="half" idx="10"/>
          </p:nvPr>
        </p:nvSpPr>
        <p:spPr>
          <a:ln/>
        </p:spPr>
        <p:txBody>
          <a:bodyPr/>
          <a:lstStyle>
            <a:lvl1pPr>
              <a:defRPr/>
            </a:lvl1pPr>
          </a:lstStyle>
          <a:p>
            <a:pPr>
              <a:defRPr/>
            </a:pPr>
            <a:fld id="{246E2FB8-E55B-4DAC-8007-BCAB834CAF5D}" type="datetime1">
              <a:rPr lang="en-IN" smtClean="0">
                <a:solidFill>
                  <a:srgbClr val="2A3D7A"/>
                </a:solidFill>
              </a:rPr>
              <a:t>07-06-2016</a:t>
            </a:fld>
            <a:endParaRPr lang="en-US">
              <a:solidFill>
                <a:srgbClr val="2A3D7A"/>
              </a:solidFill>
            </a:endParaRPr>
          </a:p>
        </p:txBody>
      </p:sp>
      <p:sp>
        <p:nvSpPr>
          <p:cNvPr id="6" name="Rectangle 1032"/>
          <p:cNvSpPr>
            <a:spLocks noGrp="1" noChangeArrowheads="1"/>
          </p:cNvSpPr>
          <p:nvPr>
            <p:ph type="ftr" sz="quarter" idx="11"/>
          </p:nvPr>
        </p:nvSpPr>
        <p:spPr>
          <a:ln/>
        </p:spPr>
        <p:txBody>
          <a:bodyPr/>
          <a:lstStyle>
            <a:lvl1pPr>
              <a:defRPr/>
            </a:lvl1pPr>
          </a:lstStyle>
          <a:p>
            <a:pPr>
              <a:defRPr/>
            </a:pPr>
            <a:endParaRPr lang="en-US">
              <a:solidFill>
                <a:srgbClr val="2A3D7A"/>
              </a:solidFill>
            </a:endParaRPr>
          </a:p>
        </p:txBody>
      </p:sp>
      <p:sp>
        <p:nvSpPr>
          <p:cNvPr id="7" name="Rectangle 1035"/>
          <p:cNvSpPr>
            <a:spLocks noGrp="1" noChangeArrowheads="1"/>
          </p:cNvSpPr>
          <p:nvPr>
            <p:ph type="sldNum" sz="quarter" idx="12"/>
          </p:nvPr>
        </p:nvSpPr>
        <p:spPr>
          <a:ln/>
        </p:spPr>
        <p:txBody>
          <a:bodyPr/>
          <a:lstStyle>
            <a:lvl1pPr>
              <a:defRPr/>
            </a:lvl1pPr>
          </a:lstStyle>
          <a:p>
            <a:pPr>
              <a:defRPr/>
            </a:pPr>
            <a:fld id="{D7A45AE1-4561-4618-9963-B92B562B1AEA}" type="slidenum">
              <a:rPr lang="en-US">
                <a:solidFill>
                  <a:srgbClr val="2A3D7A"/>
                </a:solidFill>
              </a:rPr>
              <a:pPr>
                <a:defRPr/>
              </a:pPr>
              <a:t>‹#›</a:t>
            </a:fld>
            <a:endParaRPr lang="en-US" sz="1400">
              <a:solidFill>
                <a:srgbClr val="2A3D7A"/>
              </a:solidFill>
            </a:endParaRPr>
          </a:p>
        </p:txBody>
      </p:sp>
    </p:spTree>
    <p:extLst>
      <p:ext uri="{BB962C8B-B14F-4D97-AF65-F5344CB8AC3E}">
        <p14:creationId xmlns:p14="http://schemas.microsoft.com/office/powerpoint/2010/main" val="2789376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B157C75-E73A-4CB2-8F74-9893DF517A71}" type="datetime1">
              <a:rPr lang="en-IN" smtClean="0"/>
              <a:t>07-06-2016</a:t>
            </a:fld>
            <a:endParaRPr lang="en-IN"/>
          </a:p>
        </p:txBody>
      </p:sp>
      <p:sp>
        <p:nvSpPr>
          <p:cNvPr id="5" name="Footer Placeholder 4"/>
          <p:cNvSpPr>
            <a:spLocks noGrp="1"/>
          </p:cNvSpPr>
          <p:nvPr>
            <p:ph type="ftr" sz="quarter" idx="11"/>
          </p:nvPr>
        </p:nvSpPr>
        <p:spPr/>
        <p:txBody>
          <a:bodyPr/>
          <a:lstStyle>
            <a:lvl1pPr>
              <a:defRPr/>
            </a:lvl1pPr>
          </a:lstStyle>
          <a:p>
            <a:pPr>
              <a:defRPr/>
            </a:pPr>
            <a:endParaRPr lang="en-IN"/>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80D504C4-6025-4F80-A9E2-97AD466532CC}"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3775283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8" name="Rectangle 24"/>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9" name="Rectangle 25"/>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IN"/>
          </a:p>
        </p:txBody>
      </p:sp>
      <p:sp>
        <p:nvSpPr>
          <p:cNvPr id="16" name="Date Placeholder 3"/>
          <p:cNvSpPr>
            <a:spLocks noGrp="1"/>
          </p:cNvSpPr>
          <p:nvPr>
            <p:ph type="dt" sz="half" idx="11"/>
          </p:nvPr>
        </p:nvSpPr>
        <p:spPr/>
        <p:txBody>
          <a:bodyPr/>
          <a:lstStyle>
            <a:lvl1pPr>
              <a:defRPr/>
            </a:lvl1pPr>
          </a:lstStyle>
          <a:p>
            <a:pPr>
              <a:defRPr/>
            </a:pPr>
            <a:fld id="{6E24E711-BA5B-4A7D-8FC6-5C0286717035}" type="datetime1">
              <a:rPr lang="en-IN" smtClean="0"/>
              <a:t>07-06-2016</a:t>
            </a:fld>
            <a:endParaRPr lang="en-IN"/>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6333F0D9-CE45-4F74-B6CB-AAF140CC0B7C}"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2970508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Straight Connector 19"/>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2DCED406-5773-4143-A2A3-DC68C72541AE}" type="datetime1">
              <a:rPr lang="en-IN" smtClean="0"/>
              <a:t>07-06-2016</a:t>
            </a:fld>
            <a:endParaRPr lang="en-IN"/>
          </a:p>
        </p:txBody>
      </p:sp>
      <p:sp>
        <p:nvSpPr>
          <p:cNvPr id="7" name="Footer Placeholder 5"/>
          <p:cNvSpPr>
            <a:spLocks noGrp="1"/>
          </p:cNvSpPr>
          <p:nvPr>
            <p:ph type="ftr" sz="quarter" idx="11"/>
          </p:nvPr>
        </p:nvSpPr>
        <p:spPr/>
        <p:txBody>
          <a:bodyPr/>
          <a:lstStyle>
            <a:lvl1pPr>
              <a:defRPr/>
            </a:lvl1pPr>
          </a:lstStyle>
          <a:p>
            <a:pPr>
              <a:defRPr/>
            </a:pPr>
            <a:endParaRPr lang="en-IN"/>
          </a:p>
        </p:txBody>
      </p:sp>
      <p:sp>
        <p:nvSpPr>
          <p:cNvPr id="8" name="Slide Number Placeholder 6"/>
          <p:cNvSpPr>
            <a:spLocks noGrp="1"/>
          </p:cNvSpPr>
          <p:nvPr>
            <p:ph type="sldNum" sz="quarter" idx="12"/>
          </p:nvPr>
        </p:nvSpPr>
        <p:spPr/>
        <p:txBody>
          <a:bodyPr/>
          <a:lstStyle>
            <a:lvl1pPr>
              <a:defRPr/>
            </a:lvl1pPr>
          </a:lstStyle>
          <a:p>
            <a:pPr>
              <a:defRPr/>
            </a:pPr>
            <a:fld id="{E1E6BBD8-3F4A-4E84-8F86-4B8DAF6F8F98}"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3154368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19"/>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endParaRPr>
          </a:p>
        </p:txBody>
      </p:sp>
      <p:sp>
        <p:nvSpPr>
          <p:cNvPr id="8" name="Rectangle 20"/>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9" name="Rectangle 21"/>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10"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11" name="Rectangle 24"/>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EA102E99-4718-4635-A300-78C0A76D762B}" type="datetime1">
              <a:rPr lang="en-IN" smtClean="0"/>
              <a:t>07-06-2016</a:t>
            </a:fld>
            <a:endParaRPr lang="en-IN"/>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IN"/>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A5EDDB19-232C-41F0-AD96-2F29686E0E75}"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3736325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BCB7914B-522B-4D36-9DF2-CD83C1C36AA0}" type="datetime1">
              <a:rPr lang="en-IN" smtClean="0"/>
              <a:t>07-06-2016</a:t>
            </a:fld>
            <a:endParaRPr lang="en-IN"/>
          </a:p>
        </p:txBody>
      </p:sp>
      <p:sp>
        <p:nvSpPr>
          <p:cNvPr id="4" name="Footer Placeholder 3"/>
          <p:cNvSpPr>
            <a:spLocks noGrp="1"/>
          </p:cNvSpPr>
          <p:nvPr>
            <p:ph type="ftr" sz="quarter" idx="11"/>
          </p:nvPr>
        </p:nvSpPr>
        <p:spPr/>
        <p:txBody>
          <a:bodyPr/>
          <a:lstStyle>
            <a:lvl1pPr>
              <a:defRPr/>
            </a:lvl1pPr>
          </a:lstStyle>
          <a:p>
            <a:pPr>
              <a:defRPr/>
            </a:pPr>
            <a:endParaRPr lang="en-IN"/>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EA3BE0B4-4001-4585-ABD4-7DD17FC2B841}"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3213115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8" name="Date Placeholder 1"/>
          <p:cNvSpPr>
            <a:spLocks noGrp="1"/>
          </p:cNvSpPr>
          <p:nvPr>
            <p:ph type="dt" sz="half" idx="10"/>
          </p:nvPr>
        </p:nvSpPr>
        <p:spPr/>
        <p:txBody>
          <a:bodyPr/>
          <a:lstStyle>
            <a:lvl1pPr>
              <a:defRPr/>
            </a:lvl1pPr>
          </a:lstStyle>
          <a:p>
            <a:pPr>
              <a:defRPr/>
            </a:pPr>
            <a:fld id="{F23AEBB1-B455-4808-B21F-4B3F6F9BB7AA}" type="datetime1">
              <a:rPr lang="en-IN" smtClean="0"/>
              <a:t>07-06-2016</a:t>
            </a:fld>
            <a:endParaRPr lang="en-IN"/>
          </a:p>
        </p:txBody>
      </p:sp>
      <p:sp>
        <p:nvSpPr>
          <p:cNvPr id="9" name="Footer Placeholder 2"/>
          <p:cNvSpPr>
            <a:spLocks noGrp="1"/>
          </p:cNvSpPr>
          <p:nvPr>
            <p:ph type="ftr" sz="quarter" idx="11"/>
          </p:nvPr>
        </p:nvSpPr>
        <p:spPr/>
        <p:txBody>
          <a:bodyPr/>
          <a:lstStyle>
            <a:lvl1pPr>
              <a:defRPr/>
            </a:lvl1pPr>
          </a:lstStyle>
          <a:p>
            <a:pPr>
              <a:defRPr/>
            </a:pPr>
            <a:endParaRPr lang="en-IN"/>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5ED04AE5-79DE-491C-8343-DE2168F6F918}" type="slidenum">
              <a:rPr lang="en-IN"/>
              <a:pPr>
                <a:defRPr/>
              </a:pPr>
              <a:t>‹#›</a:t>
            </a:fld>
            <a:endParaRPr lang="en-IN"/>
          </a:p>
        </p:txBody>
      </p:sp>
    </p:spTree>
    <p:extLst>
      <p:ext uri="{BB962C8B-B14F-4D97-AF65-F5344CB8AC3E}">
        <p14:creationId xmlns:p14="http://schemas.microsoft.com/office/powerpoint/2010/main" val="3351805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8" name="Rectangle 23"/>
          <p:cNvSpPr>
            <a:spLocks noChangeArrowheads="1"/>
          </p:cNvSpPr>
          <p:nvPr/>
        </p:nvSpPr>
        <p:spPr bwMode="white">
          <a:xfrm>
            <a:off x="0" y="0"/>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7DD1C9D9-2294-4850-BE7C-7D5B16C31244}" type="slidenum">
              <a:rPr lang="en-IN">
                <a:solidFill>
                  <a:srgbClr val="8CADAE">
                    <a:shade val="75000"/>
                  </a:srgbClr>
                </a:solidFill>
              </a:rPr>
              <a:pPr>
                <a:defRPr/>
              </a:pPr>
              <a:t>‹#›</a:t>
            </a:fld>
            <a:endParaRPr lang="en-IN">
              <a:solidFill>
                <a:srgbClr val="8CADAE">
                  <a:shade val="75000"/>
                </a:srgbClr>
              </a:solidFill>
            </a:endParaRPr>
          </a:p>
        </p:txBody>
      </p:sp>
      <p:sp>
        <p:nvSpPr>
          <p:cNvPr id="17" name="Date Placeholder 4"/>
          <p:cNvSpPr>
            <a:spLocks noGrp="1"/>
          </p:cNvSpPr>
          <p:nvPr>
            <p:ph type="dt" sz="half" idx="11"/>
          </p:nvPr>
        </p:nvSpPr>
        <p:spPr/>
        <p:txBody>
          <a:bodyPr/>
          <a:lstStyle>
            <a:lvl1pPr>
              <a:defRPr/>
            </a:lvl1pPr>
          </a:lstStyle>
          <a:p>
            <a:pPr>
              <a:defRPr/>
            </a:pPr>
            <a:fld id="{E3DBB344-7454-4D6D-B687-893C1C5C9C2A}" type="datetime1">
              <a:rPr lang="en-IN" smtClean="0"/>
              <a:t>07-06-2016</a:t>
            </a:fld>
            <a:endParaRPr lang="en-IN"/>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IN"/>
          </a:p>
        </p:txBody>
      </p:sp>
    </p:spTree>
    <p:extLst>
      <p:ext uri="{BB962C8B-B14F-4D97-AF65-F5344CB8AC3E}">
        <p14:creationId xmlns:p14="http://schemas.microsoft.com/office/powerpoint/2010/main" val="3388606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8" name="Rectangle 23"/>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1CDEA32A-2ACC-4564-8BD0-6C0BCB319BFF}" type="slidenum">
              <a:rPr lang="en-IN">
                <a:solidFill>
                  <a:srgbClr val="8CADAE">
                    <a:shade val="75000"/>
                  </a:srgbClr>
                </a:solidFill>
              </a:rPr>
              <a:pPr>
                <a:defRPr/>
              </a:pPr>
              <a:t>‹#›</a:t>
            </a:fld>
            <a:endParaRPr lang="en-IN">
              <a:solidFill>
                <a:srgbClr val="8CADAE">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684B4FA4-59E4-44F0-B9C1-9B0963F36A8F}" type="datetime1">
              <a:rPr lang="en-IN" smtClean="0"/>
              <a:t>07-06-2016</a:t>
            </a:fld>
            <a:endParaRPr lang="en-IN"/>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IN"/>
          </a:p>
        </p:txBody>
      </p:sp>
    </p:spTree>
    <p:extLst>
      <p:ext uri="{BB962C8B-B14F-4D97-AF65-F5344CB8AC3E}">
        <p14:creationId xmlns:p14="http://schemas.microsoft.com/office/powerpoint/2010/main" val="2720674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solidFill>
                <a:prstClr val="black"/>
              </a:solidFill>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fld id="{6C400A5E-4AB4-4FF8-97E9-0499C1F1464A}" type="datetime1">
              <a:rPr lang="en-IN" smtClean="0"/>
              <a:t>07-06-2016</a:t>
            </a:fld>
            <a:endParaRPr lang="en-IN"/>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IN"/>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D293344F-E87F-4EA5-9AE7-F62ED669923F}" type="slidenum">
              <a:rPr lang="en-IN">
                <a:solidFill>
                  <a:srgbClr val="8CADAE">
                    <a:shade val="75000"/>
                  </a:srgbClr>
                </a:solidFill>
              </a:rPr>
              <a:pPr>
                <a:defRPr/>
              </a:pPr>
              <a:t>‹#›</a:t>
            </a:fld>
            <a:endParaRPr lang="en-IN">
              <a:solidFill>
                <a:srgbClr val="8CADAE">
                  <a:shade val="75000"/>
                </a:srgbClr>
              </a:solidFill>
            </a:endParaRPr>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extLst>
      <p:ext uri="{BB962C8B-B14F-4D97-AF65-F5344CB8AC3E}">
        <p14:creationId xmlns:p14="http://schemas.microsoft.com/office/powerpoint/2010/main" val="1693267291"/>
      </p:ext>
    </p:extLst>
  </p:cSld>
  <p:clrMap bg1="lt1" tx1="dk1" bg2="lt2" tx2="dk2" accent1="accent1" accent2="accent2" accent3="accent3" accent4="accent4" accent5="accent5" accent6="accent6" hlink="hlink" folHlink="folHlink"/>
  <p:sldLayoutIdLst>
    <p:sldLayoutId id="2147483999" r:id="rId1"/>
    <p:sldLayoutId id="2147484000" r:id="rId2"/>
    <p:sldLayoutId id="2147484001" r:id="rId3"/>
    <p:sldLayoutId id="2147484002" r:id="rId4"/>
    <p:sldLayoutId id="2147484003" r:id="rId5"/>
    <p:sldLayoutId id="2147484004" r:id="rId6"/>
    <p:sldLayoutId id="2147484005" r:id="rId7"/>
    <p:sldLayoutId id="2147484006" r:id="rId8"/>
    <p:sldLayoutId id="2147484007" r:id="rId9"/>
    <p:sldLayoutId id="2147484008" r:id="rId10"/>
    <p:sldLayoutId id="2147484009" r:id="rId11"/>
    <p:sldLayoutId id="2147484010" r:id="rId12"/>
    <p:sldLayoutId id="2147484011" r:id="rId13"/>
  </p:sldLayoutIdLst>
  <p:hf hdr="0" ftr="0" dt="0"/>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8.emf"/><Relationship Id="rId5" Type="http://schemas.openxmlformats.org/officeDocument/2006/relationships/oleObject" Target="../embeddings/oleObject3.bin"/><Relationship Id="rId4" Type="http://schemas.openxmlformats.org/officeDocument/2006/relationships/image" Target="../media/image7.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1.emf"/><Relationship Id="rId5" Type="http://schemas.openxmlformats.org/officeDocument/2006/relationships/oleObject" Target="../embeddings/oleObject6.bin"/><Relationship Id="rId4" Type="http://schemas.openxmlformats.org/officeDocument/2006/relationships/image" Target="../media/image10.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image" Target="../media/image13.wmf"/><Relationship Id="rId5" Type="http://schemas.openxmlformats.org/officeDocument/2006/relationships/oleObject" Target="../embeddings/oleObject8.bin"/><Relationship Id="rId10" Type="http://schemas.openxmlformats.org/officeDocument/2006/relationships/image" Target="../media/image15.wmf"/><Relationship Id="rId4" Type="http://schemas.openxmlformats.org/officeDocument/2006/relationships/image" Target="../media/image12.wmf"/><Relationship Id="rId9" Type="http://schemas.openxmlformats.org/officeDocument/2006/relationships/oleObject" Target="../embeddings/oleObject10.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16.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image" Target="../media/image35.wmf"/><Relationship Id="rId7" Type="http://schemas.openxmlformats.org/officeDocument/2006/relationships/image" Target="../media/image39.wmf"/><Relationship Id="rId2" Type="http://schemas.openxmlformats.org/officeDocument/2006/relationships/image" Target="../media/image34.wmf"/><Relationship Id="rId1" Type="http://schemas.openxmlformats.org/officeDocument/2006/relationships/slideLayout" Target="../slideLayouts/slideLayout2.xml"/><Relationship Id="rId6" Type="http://schemas.openxmlformats.org/officeDocument/2006/relationships/image" Target="../media/image38.wmf"/><Relationship Id="rId11" Type="http://schemas.openxmlformats.org/officeDocument/2006/relationships/image" Target="../media/image43.wmf"/><Relationship Id="rId5" Type="http://schemas.openxmlformats.org/officeDocument/2006/relationships/image" Target="../media/image37.wmf"/><Relationship Id="rId10" Type="http://schemas.openxmlformats.org/officeDocument/2006/relationships/image" Target="../media/image42.wmf"/><Relationship Id="rId4" Type="http://schemas.openxmlformats.org/officeDocument/2006/relationships/image" Target="../media/image36.wmf"/><Relationship Id="rId9" Type="http://schemas.openxmlformats.org/officeDocument/2006/relationships/image" Target="../media/image41.w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tags" Target="../tags/tag1.xml"/><Relationship Id="rId5" Type="http://schemas.openxmlformats.org/officeDocument/2006/relationships/image" Target="../media/image5.png"/><Relationship Id="rId4" Type="http://schemas.openxmlformats.org/officeDocument/2006/relationships/audio" Target="../media/audio2.wav"/></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ubtitle 2"/>
          <p:cNvSpPr>
            <a:spLocks noGrp="1"/>
          </p:cNvSpPr>
          <p:nvPr>
            <p:ph type="subTitle" idx="1"/>
          </p:nvPr>
        </p:nvSpPr>
        <p:spPr>
          <a:xfrm>
            <a:off x="1331640" y="2780928"/>
            <a:ext cx="6400800" cy="3057872"/>
          </a:xfrm>
        </p:spPr>
        <p:txBody>
          <a:bodyPr>
            <a:noAutofit/>
          </a:bodyPr>
          <a:lstStyle/>
          <a:p>
            <a:pPr algn="ctr" eaLnBrk="1" fontAlgn="auto" hangingPunct="1">
              <a:spcAft>
                <a:spcPts val="0"/>
              </a:spcAft>
              <a:buFont typeface="Wingdings 2"/>
              <a:buNone/>
              <a:defRPr/>
            </a:pPr>
            <a:r>
              <a:rPr lang="en-US" sz="3200" b="1" cap="small" dirty="0" smtClean="0">
                <a:solidFill>
                  <a:srgbClr val="FF0000"/>
                </a:solidFill>
                <a:latin typeface="Corbel "/>
              </a:rPr>
              <a:t>Chapter 3</a:t>
            </a:r>
          </a:p>
          <a:p>
            <a:r>
              <a:rPr lang="en-US" sz="3600" cap="small" dirty="0">
                <a:solidFill>
                  <a:srgbClr val="00B0F0"/>
                </a:solidFill>
              </a:rPr>
              <a:t>Stopping Rules for Reliability and Security </a:t>
            </a:r>
            <a:r>
              <a:rPr lang="en-US" sz="3600" cap="small" dirty="0" smtClean="0">
                <a:solidFill>
                  <a:srgbClr val="00B0F0"/>
                </a:solidFill>
              </a:rPr>
              <a:t>Tests in Cyber-risk informatics</a:t>
            </a:r>
            <a:endParaRPr lang="en-IN" sz="3600" dirty="0" smtClean="0">
              <a:solidFill>
                <a:srgbClr val="00B0F0"/>
              </a:solidFill>
            </a:endParaRPr>
          </a:p>
        </p:txBody>
      </p:sp>
      <p:sp>
        <p:nvSpPr>
          <p:cNvPr id="6147" name="Title 1"/>
          <p:cNvSpPr>
            <a:spLocks noGrp="1"/>
          </p:cNvSpPr>
          <p:nvPr>
            <p:ph type="ctrTitle"/>
          </p:nvPr>
        </p:nvSpPr>
        <p:spPr>
          <a:xfrm>
            <a:off x="611560" y="764704"/>
            <a:ext cx="8208912" cy="1440160"/>
          </a:xfrm>
        </p:spPr>
        <p:txBody>
          <a:bodyPr>
            <a:noAutofit/>
          </a:bodyPr>
          <a:lstStyle/>
          <a:p>
            <a:pPr>
              <a:lnSpc>
                <a:spcPct val="90000"/>
              </a:lnSpc>
            </a:pPr>
            <a:r>
              <a:rPr lang="en-US" sz="4000" b="1" cap="small" dirty="0" smtClean="0"/>
              <a:t/>
            </a:r>
            <a:br>
              <a:rPr lang="en-US" sz="4000" b="1" cap="small" dirty="0" smtClean="0"/>
            </a:br>
            <a:r>
              <a:rPr lang="en-US" sz="4000" b="1" cap="small" dirty="0" smtClean="0"/>
              <a:t>       </a:t>
            </a:r>
            <a:r>
              <a:rPr lang="en-US" sz="4800" b="1" cap="small" dirty="0" smtClean="0"/>
              <a:t>             </a:t>
            </a:r>
            <a:r>
              <a:rPr lang="en-US" sz="4800" b="1" cap="small" dirty="0"/>
              <a:t/>
            </a:r>
            <a:br>
              <a:rPr lang="en-US" sz="4800" b="1" cap="small" dirty="0"/>
            </a:br>
            <a:r>
              <a:rPr lang="en-US" sz="4800" b="1" cap="small" dirty="0" smtClean="0"/>
              <a:t/>
            </a:r>
            <a:br>
              <a:rPr lang="en-US" sz="4800" b="1" cap="small" dirty="0" smtClean="0"/>
            </a:br>
            <a:r>
              <a:rPr lang="en-US" sz="4800" b="1" cap="small" dirty="0" smtClean="0"/>
              <a:t/>
            </a:r>
            <a:br>
              <a:rPr lang="en-US" sz="4800" b="1" cap="small" dirty="0" smtClean="0"/>
            </a:br>
            <a:r>
              <a:rPr lang="en-US" sz="4800" b="1" cap="small" dirty="0"/>
              <a:t/>
            </a:r>
            <a:br>
              <a:rPr lang="en-US" sz="4800" b="1" cap="small" dirty="0"/>
            </a:br>
            <a:r>
              <a:rPr lang="en-US" sz="4400" b="1" cap="small" dirty="0" smtClean="0"/>
              <a:t/>
            </a:r>
            <a:br>
              <a:rPr lang="en-US" sz="4400" b="1" cap="small" dirty="0" smtClean="0"/>
            </a:br>
            <a:r>
              <a:rPr lang="en-US" altLang="en-US" sz="3200" b="1" dirty="0">
                <a:solidFill>
                  <a:srgbClr val="FFFF00"/>
                </a:solidFill>
              </a:rPr>
              <a:t/>
            </a:r>
            <a:br>
              <a:rPr lang="en-US" altLang="en-US" sz="3200" b="1" dirty="0">
                <a:solidFill>
                  <a:srgbClr val="FFFF00"/>
                </a:solidFill>
              </a:rPr>
            </a:br>
            <a:endParaRPr lang="en-US" sz="3200" b="1" cap="small" dirty="0"/>
          </a:p>
        </p:txBody>
      </p:sp>
      <p:sp>
        <p:nvSpPr>
          <p:cNvPr id="4" name="Title 1"/>
          <p:cNvSpPr txBox="1">
            <a:spLocks/>
          </p:cNvSpPr>
          <p:nvPr/>
        </p:nvSpPr>
        <p:spPr bwMode="auto">
          <a:xfrm>
            <a:off x="4355976" y="5659668"/>
            <a:ext cx="4176464" cy="756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4200" kern="1200">
                <a:solidFill>
                  <a:schemeClr val="accent1"/>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a:defRPr/>
            </a:pPr>
            <a:r>
              <a:rPr lang="en-US" sz="4000" b="1" cap="small" dirty="0" smtClean="0"/>
              <a:t/>
            </a:r>
            <a:br>
              <a:rPr lang="en-US" sz="4000" b="1" cap="small" dirty="0" smtClean="0"/>
            </a:br>
            <a:r>
              <a:rPr lang="en-US" sz="4000" b="1" cap="small" dirty="0" smtClean="0"/>
              <a:t/>
            </a:r>
            <a:br>
              <a:rPr lang="en-US" sz="4000" b="1" cap="small" dirty="0" smtClean="0"/>
            </a:br>
            <a:endParaRPr lang="en-US" sz="4000" b="1" cap="small" dirty="0"/>
          </a:p>
        </p:txBody>
      </p:sp>
      <p:sp>
        <p:nvSpPr>
          <p:cNvPr id="2" name="Rectangle 1"/>
          <p:cNvSpPr/>
          <p:nvPr/>
        </p:nvSpPr>
        <p:spPr>
          <a:xfrm>
            <a:off x="1331640" y="908720"/>
            <a:ext cx="6696744" cy="1384995"/>
          </a:xfrm>
          <a:prstGeom prst="rect">
            <a:avLst/>
          </a:prstGeom>
        </p:spPr>
        <p:txBody>
          <a:bodyPr wrap="square">
            <a:spAutoFit/>
          </a:bodyPr>
          <a:lstStyle/>
          <a:p>
            <a:pPr algn="ctr"/>
            <a:r>
              <a:rPr lang="en-US" altLang="en-US" sz="2800" cap="all" dirty="0">
                <a:solidFill>
                  <a:srgbClr val="00B050"/>
                </a:solidFill>
              </a:rPr>
              <a:t>Cyber-Risk Informatics:</a:t>
            </a:r>
            <a:br>
              <a:rPr lang="en-US" altLang="en-US" sz="2800" cap="all" dirty="0">
                <a:solidFill>
                  <a:srgbClr val="00B050"/>
                </a:solidFill>
              </a:rPr>
            </a:br>
            <a:r>
              <a:rPr lang="en-US" altLang="en-US" sz="2800" cap="all" dirty="0">
                <a:solidFill>
                  <a:srgbClr val="00B050"/>
                </a:solidFill>
              </a:rPr>
              <a:t>Engineering Evaluation with Data Science</a:t>
            </a:r>
            <a:r>
              <a:rPr lang="en-US" sz="2800" b="1" cap="all" dirty="0">
                <a:solidFill>
                  <a:srgbClr val="00B050"/>
                </a:solidFill>
              </a:rPr>
              <a:t> </a:t>
            </a:r>
            <a:endParaRPr lang="en-US" sz="2800" cap="all" dirty="0">
              <a:solidFill>
                <a:srgbClr val="00B050"/>
              </a:solidFill>
            </a:endParaRPr>
          </a:p>
        </p:txBody>
      </p:sp>
      <p:sp>
        <p:nvSpPr>
          <p:cNvPr id="3" name="Slide Number Placeholder 2"/>
          <p:cNvSpPr>
            <a:spLocks noGrp="1"/>
          </p:cNvSpPr>
          <p:nvPr>
            <p:ph type="sldNum" sz="quarter" idx="12"/>
          </p:nvPr>
        </p:nvSpPr>
        <p:spPr/>
        <p:txBody>
          <a:bodyPr/>
          <a:lstStyle/>
          <a:p>
            <a:pPr>
              <a:defRPr/>
            </a:pPr>
            <a:fld id="{7DBF92D3-47D9-48FD-A32F-46E674A80223}" type="slidenum">
              <a:rPr lang="en-IN" smtClean="0">
                <a:solidFill>
                  <a:srgbClr val="8CADAE">
                    <a:shade val="75000"/>
                  </a:srgbClr>
                </a:solidFill>
              </a:rPr>
              <a:pPr>
                <a:defRPr/>
              </a:pPr>
              <a:t>1</a:t>
            </a:fld>
            <a:endParaRPr lang="en-IN">
              <a:solidFill>
                <a:srgbClr val="8CADAE">
                  <a:shade val="75000"/>
                </a:srgbClr>
              </a:solidFill>
            </a:endParaRPr>
          </a:p>
        </p:txBody>
      </p:sp>
    </p:spTree>
    <p:extLst>
      <p:ext uri="{BB962C8B-B14F-4D97-AF65-F5344CB8AC3E}">
        <p14:creationId xmlns:p14="http://schemas.microsoft.com/office/powerpoint/2010/main" val="9852054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755576" y="332656"/>
            <a:ext cx="7772400" cy="574576"/>
          </a:xfrm>
        </p:spPr>
        <p:txBody>
          <a:bodyPr>
            <a:normAutofit fontScale="90000"/>
          </a:bodyPr>
          <a:lstStyle/>
          <a:p>
            <a:pPr eaLnBrk="1" hangingPunct="1"/>
            <a:r>
              <a:rPr lang="en-US" sz="2400" b="1" dirty="0"/>
              <a:t>Branch or Condition Coverage Testing (White Box)</a:t>
            </a:r>
            <a:endParaRPr lang="en-US" sz="2400" b="1" dirty="0" smtClean="0"/>
          </a:p>
        </p:txBody>
      </p:sp>
      <p:sp>
        <p:nvSpPr>
          <p:cNvPr id="7172" name="Rectangle 3"/>
          <p:cNvSpPr>
            <a:spLocks noGrp="1" noChangeArrowheads="1"/>
          </p:cNvSpPr>
          <p:nvPr>
            <p:ph sz="quarter" idx="1"/>
          </p:nvPr>
        </p:nvSpPr>
        <p:spPr>
          <a:xfrm>
            <a:off x="611560" y="1916832"/>
            <a:ext cx="7772400" cy="4032448"/>
          </a:xfrm>
        </p:spPr>
        <p:txBody>
          <a:bodyPr/>
          <a:lstStyle/>
          <a:p>
            <a:pPr eaLnBrk="1" hangingPunct="1">
              <a:lnSpc>
                <a:spcPct val="90000"/>
              </a:lnSpc>
              <a:buFont typeface="Wingdings" pitchFamily="2" charset="2"/>
              <a:buNone/>
            </a:pPr>
            <a:r>
              <a:rPr lang="en-US" sz="2400" dirty="0" smtClean="0"/>
              <a:t>A white-box testing is technique where each test case is written to ensure that every decision has a true and false outcome at least once </a:t>
            </a:r>
            <a:r>
              <a:rPr lang="en-US" sz="2400" dirty="0" err="1" smtClean="0"/>
              <a:t>e.G.</a:t>
            </a:r>
            <a:r>
              <a:rPr lang="en-US" sz="2400" dirty="0" smtClean="0"/>
              <a:t>,</a:t>
            </a:r>
          </a:p>
          <a:p>
            <a:pPr eaLnBrk="1" hangingPunct="1">
              <a:lnSpc>
                <a:spcPct val="90000"/>
              </a:lnSpc>
              <a:buFont typeface="Wingdings" pitchFamily="2" charset="2"/>
              <a:buNone/>
            </a:pPr>
            <a:endParaRPr lang="en-US" sz="2400" dirty="0"/>
          </a:p>
          <a:p>
            <a:pPr eaLnBrk="1" hangingPunct="1">
              <a:lnSpc>
                <a:spcPct val="90000"/>
              </a:lnSpc>
              <a:buFont typeface="Wingdings" pitchFamily="2" charset="2"/>
              <a:buNone/>
            </a:pPr>
            <a:endParaRPr lang="en-US" sz="2400" dirty="0" smtClean="0"/>
          </a:p>
          <a:p>
            <a:pPr eaLnBrk="1" hangingPunct="1">
              <a:lnSpc>
                <a:spcPct val="90000"/>
              </a:lnSpc>
              <a:buFont typeface="Wingdings" pitchFamily="2" charset="2"/>
              <a:buNone/>
            </a:pPr>
            <a:r>
              <a:rPr lang="en-US" sz="2400" dirty="0" smtClean="0"/>
              <a:t>Each branch is traversed at least once.  Branch coverage generally satisfies statement coverage since every statement is on the same sub-path from either branch statement.</a:t>
            </a:r>
          </a:p>
          <a:p>
            <a:pPr eaLnBrk="1" hangingPunct="1">
              <a:lnSpc>
                <a:spcPct val="90000"/>
              </a:lnSpc>
              <a:buFont typeface="Wingdings" pitchFamily="2" charset="2"/>
              <a:buNone/>
            </a:pPr>
            <a:endParaRPr lang="en-US" sz="2600" dirty="0" smtClean="0"/>
          </a:p>
          <a:p>
            <a:pPr eaLnBrk="1" hangingPunct="1">
              <a:lnSpc>
                <a:spcPct val="90000"/>
              </a:lnSpc>
              <a:buFont typeface="Wingdings" pitchFamily="2" charset="2"/>
              <a:buNone/>
            </a:pPr>
            <a:endParaRPr lang="en-US" sz="2000" dirty="0" smtClean="0"/>
          </a:p>
          <a:p>
            <a:pPr eaLnBrk="1" hangingPunct="1">
              <a:lnSpc>
                <a:spcPct val="90000"/>
              </a:lnSpc>
              <a:buFont typeface="Wingdings" pitchFamily="2" charset="2"/>
              <a:buNone/>
            </a:pPr>
            <a:endParaRPr lang="en-US" sz="2000" dirty="0" smtClean="0"/>
          </a:p>
          <a:p>
            <a:pPr eaLnBrk="1" hangingPunct="1">
              <a:lnSpc>
                <a:spcPct val="90000"/>
              </a:lnSpc>
              <a:buFont typeface="Wingdings" pitchFamily="2" charset="2"/>
              <a:buNone/>
            </a:pPr>
            <a:endParaRPr lang="en-US" sz="2000" dirty="0" smtClean="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10</a:t>
            </a:fld>
            <a:endParaRPr lang="en-IN"/>
          </a:p>
        </p:txBody>
      </p:sp>
    </p:spTree>
    <p:extLst>
      <p:ext uri="{BB962C8B-B14F-4D97-AF65-F5344CB8AC3E}">
        <p14:creationId xmlns:p14="http://schemas.microsoft.com/office/powerpoint/2010/main" val="6730588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179512" y="332656"/>
            <a:ext cx="8534400" cy="758825"/>
          </a:xfrm>
        </p:spPr>
        <p:txBody>
          <a:bodyPr/>
          <a:lstStyle/>
          <a:p>
            <a:pPr eaLnBrk="1" hangingPunct="1"/>
            <a:r>
              <a:rPr lang="en-US" sz="2400" b="1" dirty="0" smtClean="0"/>
              <a:t>Branch or Condition Coverage Testing (White Box</a:t>
            </a:r>
            <a:r>
              <a:rPr lang="en-US" sz="2400" b="1" dirty="0" smtClean="0"/>
              <a:t>) (cont’d)</a:t>
            </a:r>
            <a:endParaRPr lang="en-US" sz="2400" b="1" dirty="0" smtClean="0"/>
          </a:p>
        </p:txBody>
      </p:sp>
      <p:sp>
        <p:nvSpPr>
          <p:cNvPr id="8196" name="Rectangle 3"/>
          <p:cNvSpPr>
            <a:spLocks noGrp="1" noChangeArrowheads="1"/>
          </p:cNvSpPr>
          <p:nvPr>
            <p:ph sz="quarter" idx="1"/>
          </p:nvPr>
        </p:nvSpPr>
        <p:spPr>
          <a:xfrm>
            <a:off x="323528" y="1700808"/>
            <a:ext cx="8503920" cy="4572000"/>
          </a:xfrm>
        </p:spPr>
        <p:txBody>
          <a:bodyPr/>
          <a:lstStyle/>
          <a:p>
            <a:pPr marL="0" indent="0" eaLnBrk="1" hangingPunct="1">
              <a:buNone/>
            </a:pPr>
            <a:r>
              <a:rPr lang="en-US" sz="2200" dirty="0" smtClean="0"/>
              <a:t>Is one in which test cases are written to ensure that each decision and the conditions within a decision takes on all possible values at least once. It is a stronger logic-coverage technique than decision/condition coverage because it covers all the conditions that may not be tested with decision coverage alone. It also satisfies statement coverage.</a:t>
            </a:r>
          </a:p>
          <a:p>
            <a:pPr marL="0" indent="0" eaLnBrk="1" hangingPunct="1">
              <a:buNone/>
            </a:pPr>
            <a:endParaRPr lang="en-US" sz="2200" dirty="0" smtClean="0"/>
          </a:p>
          <a:p>
            <a:pPr marL="0" indent="0" eaLnBrk="1" hangingPunct="1">
              <a:buNone/>
            </a:pPr>
            <a:r>
              <a:rPr lang="en-US" sz="2200" dirty="0" smtClean="0"/>
              <a:t>One method of creating test cases using this technique is to build a truth table and write down all conditions and their compliments. Then if they exist, eliminate </a:t>
            </a:r>
            <a:r>
              <a:rPr lang="en-US" sz="2200" dirty="0" err="1" smtClean="0"/>
              <a:t>dublicates</a:t>
            </a:r>
            <a:r>
              <a:rPr lang="en-US" sz="2200" dirty="0" smtClean="0"/>
              <a:t>.</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11</a:t>
            </a:fld>
            <a:endParaRPr lang="en-IN"/>
          </a:p>
        </p:txBody>
      </p:sp>
    </p:spTree>
    <p:extLst>
      <p:ext uri="{BB962C8B-B14F-4D97-AF65-F5344CB8AC3E}">
        <p14:creationId xmlns:p14="http://schemas.microsoft.com/office/powerpoint/2010/main" val="5174272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755576" y="332656"/>
            <a:ext cx="7550150" cy="648072"/>
          </a:xfrm>
        </p:spPr>
        <p:txBody>
          <a:bodyPr/>
          <a:lstStyle/>
          <a:p>
            <a:pPr algn="ctr" eaLnBrk="1" hangingPunct="1"/>
            <a:r>
              <a:rPr lang="en-US" altLang="en-US" sz="3600" b="1" dirty="0" smtClean="0"/>
              <a:t>Previous Work</a:t>
            </a:r>
            <a:endParaRPr lang="en-US" altLang="ar-SA" sz="3600" b="1" dirty="0" smtClean="0"/>
          </a:p>
        </p:txBody>
      </p:sp>
      <p:sp>
        <p:nvSpPr>
          <p:cNvPr id="9220" name="Rectangle 3"/>
          <p:cNvSpPr>
            <a:spLocks noGrp="1" noChangeArrowheads="1"/>
          </p:cNvSpPr>
          <p:nvPr>
            <p:ph sz="quarter" idx="1"/>
          </p:nvPr>
        </p:nvSpPr>
        <p:spPr>
          <a:xfrm>
            <a:off x="1141413" y="1484784"/>
            <a:ext cx="7697787" cy="4731866"/>
          </a:xfrm>
        </p:spPr>
        <p:txBody>
          <a:bodyPr/>
          <a:lstStyle/>
          <a:p>
            <a:pPr eaLnBrk="1" hangingPunct="1">
              <a:lnSpc>
                <a:spcPct val="90000"/>
              </a:lnSpc>
              <a:buClrTx/>
              <a:buFont typeface="Arial" panose="020B0604020202020204" pitchFamily="34" charset="0"/>
              <a:buChar char="•"/>
            </a:pPr>
            <a:r>
              <a:rPr lang="en-US" altLang="ar-SA" sz="2400" dirty="0" err="1" smtClean="0"/>
              <a:t>Howden</a:t>
            </a:r>
            <a:r>
              <a:rPr lang="en-US" altLang="ar-SA" sz="2400" dirty="0" smtClean="0"/>
              <a:t> </a:t>
            </a:r>
            <a:r>
              <a:rPr lang="en-US" altLang="ar-SA" sz="2400" baseline="30000" dirty="0" smtClean="0"/>
              <a:t>(COMPSAC’97)</a:t>
            </a:r>
            <a:endParaRPr lang="en-US" altLang="ar-SA" sz="2400" baseline="30000" dirty="0" smtClean="0">
              <a:sym typeface="Symbol" pitchFamily="18" charset="2"/>
            </a:endParaRPr>
          </a:p>
          <a:p>
            <a:pPr lvl="1" eaLnBrk="1" hangingPunct="1">
              <a:lnSpc>
                <a:spcPct val="90000"/>
              </a:lnSpc>
              <a:buClrTx/>
              <a:buFont typeface="Arial" panose="020B0604020202020204" pitchFamily="34" charset="0"/>
              <a:buChar char="•"/>
            </a:pPr>
            <a:r>
              <a:rPr lang="en-US" altLang="ar-SA" sz="2000" dirty="0" smtClean="0">
                <a:solidFill>
                  <a:schemeClr val="tx1"/>
                </a:solidFill>
                <a:sym typeface="Symbol" pitchFamily="18" charset="2"/>
              </a:rPr>
              <a:t>Uses  binomial distribution to find the probability of finding an interruption with certain confidence. Very simplistic, interruption prob. constant at all times</a:t>
            </a:r>
          </a:p>
          <a:p>
            <a:pPr lvl="1" eaLnBrk="1" hangingPunct="1">
              <a:lnSpc>
                <a:spcPct val="90000"/>
              </a:lnSpc>
              <a:buClrTx/>
              <a:buFont typeface="Arial" panose="020B0604020202020204" pitchFamily="34" charset="0"/>
              <a:buChar char="•"/>
            </a:pPr>
            <a:r>
              <a:rPr lang="en-US" altLang="ar-SA" sz="2000" dirty="0" smtClean="0">
                <a:solidFill>
                  <a:schemeClr val="tx1"/>
                </a:solidFill>
                <a:sym typeface="Symbol" pitchFamily="18" charset="2"/>
              </a:rPr>
              <a:t>Stop testing when </a:t>
            </a:r>
            <a:r>
              <a:rPr lang="en-US" altLang="ar-SA" sz="2000" i="1" dirty="0" smtClean="0">
                <a:solidFill>
                  <a:schemeClr val="tx1"/>
                </a:solidFill>
                <a:sym typeface="Symbol" pitchFamily="18" charset="2"/>
              </a:rPr>
              <a:t>p(t) </a:t>
            </a:r>
            <a:r>
              <a:rPr lang="en-US" altLang="ar-SA" sz="2000" dirty="0" smtClean="0">
                <a:solidFill>
                  <a:schemeClr val="tx1"/>
                </a:solidFill>
                <a:sym typeface="Symbol" pitchFamily="18" charset="2"/>
              </a:rPr>
              <a:t>is below a threshold </a:t>
            </a:r>
            <a:r>
              <a:rPr lang="en-US" altLang="ar-SA" sz="2000" dirty="0" err="1" smtClean="0">
                <a:solidFill>
                  <a:schemeClr val="tx1"/>
                </a:solidFill>
                <a:sym typeface="Symbol" pitchFamily="18" charset="2"/>
              </a:rPr>
              <a:t>probab</a:t>
            </a:r>
            <a:r>
              <a:rPr lang="en-US" altLang="ar-SA" sz="2000" dirty="0" smtClean="0">
                <a:solidFill>
                  <a:schemeClr val="tx1"/>
                </a:solidFill>
                <a:sym typeface="Symbol" pitchFamily="18" charset="2"/>
              </a:rPr>
              <a:t>.</a:t>
            </a:r>
            <a:endParaRPr lang="en-US" altLang="ar-SA" sz="2000" baseline="-25000" dirty="0" smtClean="0">
              <a:solidFill>
                <a:schemeClr val="tx1"/>
              </a:solidFill>
              <a:sym typeface="Symbol" pitchFamily="18" charset="2"/>
            </a:endParaRPr>
          </a:p>
          <a:p>
            <a:pPr lvl="1" eaLnBrk="1" hangingPunct="1">
              <a:lnSpc>
                <a:spcPct val="90000"/>
              </a:lnSpc>
              <a:buClrTx/>
              <a:buFont typeface="Arial" panose="020B0604020202020204" pitchFamily="34" charset="0"/>
              <a:buChar char="•"/>
            </a:pPr>
            <a:r>
              <a:rPr lang="en-US" altLang="ar-SA" sz="2000" dirty="0" smtClean="0">
                <a:solidFill>
                  <a:schemeClr val="tx1"/>
                </a:solidFill>
              </a:rPr>
              <a:t>Cost of testing &amp; maintenance is NOT incorporated.</a:t>
            </a:r>
          </a:p>
          <a:p>
            <a:pPr lvl="1" eaLnBrk="1" hangingPunct="1">
              <a:lnSpc>
                <a:spcPct val="90000"/>
              </a:lnSpc>
              <a:buClrTx/>
              <a:buFont typeface="Arial" panose="020B0604020202020204" pitchFamily="34" charset="0"/>
              <a:buChar char="•"/>
            </a:pPr>
            <a:endParaRPr lang="en-US" altLang="ar-SA" sz="2000" dirty="0" smtClean="0">
              <a:solidFill>
                <a:schemeClr val="tx1"/>
              </a:solidFill>
            </a:endParaRPr>
          </a:p>
          <a:p>
            <a:pPr eaLnBrk="1" hangingPunct="1">
              <a:lnSpc>
                <a:spcPct val="90000"/>
              </a:lnSpc>
              <a:buClrTx/>
              <a:buFont typeface="Arial" panose="020B0604020202020204" pitchFamily="34" charset="0"/>
              <a:buChar char="•"/>
            </a:pPr>
            <a:r>
              <a:rPr lang="en-US" altLang="ar-SA" sz="2400" dirty="0" err="1" smtClean="0"/>
              <a:t>Poore</a:t>
            </a:r>
            <a:r>
              <a:rPr lang="en-US" altLang="ar-SA" sz="2400" dirty="0" smtClean="0"/>
              <a:t> et. al. </a:t>
            </a:r>
            <a:r>
              <a:rPr lang="en-US" altLang="ar-SA" sz="2400" baseline="30000" dirty="0" smtClean="0"/>
              <a:t>(Software Practice &amp; Experience’95)</a:t>
            </a:r>
            <a:endParaRPr lang="en-US" altLang="ar-SA" sz="2400" baseline="30000" dirty="0" smtClean="0">
              <a:sym typeface="Symbol" pitchFamily="18" charset="2"/>
            </a:endParaRPr>
          </a:p>
          <a:p>
            <a:pPr lvl="1" eaLnBrk="1" hangingPunct="1">
              <a:lnSpc>
                <a:spcPct val="90000"/>
              </a:lnSpc>
              <a:buClrTx/>
              <a:buFont typeface="Arial" panose="020B0604020202020204" pitchFamily="34" charset="0"/>
              <a:buChar char="•"/>
            </a:pPr>
            <a:r>
              <a:rPr lang="en-US" altLang="ar-SA" sz="2000" dirty="0" smtClean="0">
                <a:solidFill>
                  <a:schemeClr val="tx1"/>
                </a:solidFill>
                <a:sym typeface="Symbol" pitchFamily="18" charset="2"/>
              </a:rPr>
              <a:t>Uses Markov Chains to model the usage and testing process assuming the current state determines the next state.</a:t>
            </a:r>
          </a:p>
          <a:p>
            <a:pPr lvl="1" eaLnBrk="1" hangingPunct="1">
              <a:lnSpc>
                <a:spcPct val="90000"/>
              </a:lnSpc>
              <a:buClrTx/>
              <a:buFont typeface="Arial" panose="020B0604020202020204" pitchFamily="34" charset="0"/>
              <a:buChar char="•"/>
            </a:pPr>
            <a:r>
              <a:rPr lang="en-US" altLang="ar-SA" sz="2000" dirty="0" smtClean="0">
                <a:solidFill>
                  <a:schemeClr val="tx1"/>
                </a:solidFill>
              </a:rPr>
              <a:t>The process is </a:t>
            </a:r>
            <a:r>
              <a:rPr lang="en-US" altLang="ar-SA" sz="2000" dirty="0" err="1" smtClean="0">
                <a:solidFill>
                  <a:schemeClr val="tx1"/>
                </a:solidFill>
              </a:rPr>
              <a:t>memoryless</a:t>
            </a:r>
            <a:r>
              <a:rPr lang="en-US" altLang="ar-SA" sz="2000" dirty="0" smtClean="0">
                <a:solidFill>
                  <a:schemeClr val="tx1"/>
                </a:solidFill>
              </a:rPr>
              <a:t>, which is incorrect, in modeling branch coverage</a:t>
            </a:r>
            <a:r>
              <a:rPr lang="en-US" altLang="ar-SA" sz="2400" dirty="0" smtClean="0">
                <a:solidFill>
                  <a:schemeClr val="tx1"/>
                </a:solidFill>
              </a:rPr>
              <a:t>.</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12</a:t>
            </a:fld>
            <a:endParaRPr lang="en-IN"/>
          </a:p>
        </p:txBody>
      </p:sp>
    </p:spTree>
    <p:extLst>
      <p:ext uri="{BB962C8B-B14F-4D97-AF65-F5344CB8AC3E}">
        <p14:creationId xmlns:p14="http://schemas.microsoft.com/office/powerpoint/2010/main" val="378160652"/>
      </p:ext>
    </p:extLst>
  </p:cSld>
  <p:clrMapOvr>
    <a:masterClrMapping/>
  </p:clrMapOvr>
  <p:transition>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755576" y="476672"/>
            <a:ext cx="7550150" cy="504056"/>
          </a:xfrm>
        </p:spPr>
        <p:txBody>
          <a:bodyPr/>
          <a:lstStyle/>
          <a:p>
            <a:pPr algn="ctr" eaLnBrk="1" hangingPunct="1"/>
            <a:r>
              <a:rPr lang="en-US" altLang="en-US" sz="3600" b="1" dirty="0" smtClean="0"/>
              <a:t>Previous </a:t>
            </a:r>
            <a:r>
              <a:rPr lang="en-US" altLang="en-US" sz="3600" b="1" dirty="0" smtClean="0"/>
              <a:t>Work (cont’d)</a:t>
            </a:r>
            <a:endParaRPr lang="en-US" altLang="ar-SA" sz="3600" b="1" dirty="0" smtClean="0"/>
          </a:p>
        </p:txBody>
      </p:sp>
      <p:sp>
        <p:nvSpPr>
          <p:cNvPr id="10244" name="Rectangle 3"/>
          <p:cNvSpPr>
            <a:spLocks noGrp="1" noChangeArrowheads="1"/>
          </p:cNvSpPr>
          <p:nvPr>
            <p:ph sz="quarter" idx="1"/>
          </p:nvPr>
        </p:nvSpPr>
        <p:spPr>
          <a:xfrm>
            <a:off x="683568" y="1484784"/>
            <a:ext cx="7697787" cy="4437163"/>
          </a:xfrm>
        </p:spPr>
        <p:txBody>
          <a:bodyPr/>
          <a:lstStyle/>
          <a:p>
            <a:pPr marL="0" indent="0" eaLnBrk="1" hangingPunct="1">
              <a:lnSpc>
                <a:spcPct val="90000"/>
              </a:lnSpc>
              <a:buNone/>
            </a:pPr>
            <a:r>
              <a:rPr lang="en-US" altLang="ar-SA" sz="2400" dirty="0" smtClean="0">
                <a:sym typeface="Symbol" pitchFamily="18" charset="2"/>
              </a:rPr>
              <a:t>Reliability growth models (NHPP) are  inadequate (</a:t>
            </a:r>
            <a:r>
              <a:rPr lang="en-US" altLang="ar-SA" sz="2400" dirty="0" err="1" smtClean="0">
                <a:sym typeface="Symbol" pitchFamily="18" charset="2"/>
              </a:rPr>
              <a:t>Xie</a:t>
            </a:r>
            <a:r>
              <a:rPr lang="en-US" altLang="ar-SA" sz="2400" dirty="0" smtClean="0">
                <a:sym typeface="Symbol" pitchFamily="18" charset="2"/>
              </a:rPr>
              <a:t>, 1993)</a:t>
            </a:r>
          </a:p>
          <a:p>
            <a:pPr eaLnBrk="1" hangingPunct="1">
              <a:lnSpc>
                <a:spcPct val="90000"/>
              </a:lnSpc>
              <a:buFont typeface="Wingdings" pitchFamily="2" charset="2"/>
              <a:buNone/>
            </a:pPr>
            <a:r>
              <a:rPr lang="en-US" altLang="ar-SA" sz="2400" dirty="0" smtClean="0">
                <a:sym typeface="Symbol" pitchFamily="18" charset="2"/>
              </a:rPr>
              <a:t>  </a:t>
            </a:r>
            <a:r>
              <a:rPr lang="en-US" altLang="ar-SA" sz="2400" b="1" dirty="0" smtClean="0">
                <a:sym typeface="Symbol" pitchFamily="18" charset="2"/>
              </a:rPr>
              <a:t>*Failures in reliability growth models can 	be mapped into coverage items where, 	for ex., the total number of the total 	branches is known here</a:t>
            </a:r>
            <a:r>
              <a:rPr lang="en-US" altLang="ar-SA" sz="2400" dirty="0" smtClean="0">
                <a:sym typeface="Symbol" pitchFamily="18" charset="2"/>
              </a:rPr>
              <a:t>. </a:t>
            </a:r>
          </a:p>
          <a:p>
            <a:pPr eaLnBrk="1" hangingPunct="1">
              <a:lnSpc>
                <a:spcPct val="90000"/>
              </a:lnSpc>
              <a:buFont typeface="Wingdings" pitchFamily="2" charset="2"/>
              <a:buNone/>
            </a:pPr>
            <a:r>
              <a:rPr lang="en-US" altLang="ar-SA" sz="2400" dirty="0" smtClean="0">
                <a:sym typeface="Symbol" pitchFamily="18" charset="2"/>
              </a:rPr>
              <a:t> 	* These models assume one failure at a time, 	which is not the case in branch coverage. </a:t>
            </a:r>
          </a:p>
          <a:p>
            <a:pPr eaLnBrk="1" hangingPunct="1">
              <a:lnSpc>
                <a:spcPct val="90000"/>
              </a:lnSpc>
              <a:buFont typeface="Wingdings" pitchFamily="2" charset="2"/>
              <a:buNone/>
            </a:pPr>
            <a:r>
              <a:rPr lang="en-US" altLang="ar-SA" sz="2400" dirty="0" smtClean="0">
                <a:sym typeface="Symbol" pitchFamily="18" charset="2"/>
              </a:rPr>
              <a:t> 	* The branch coverage are not only 	aggregated(clumped), they may also be 	positively correlated. One incites another!</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solidFill>
                  <a:srgbClr val="8CADAE">
                    <a:shade val="75000"/>
                  </a:srgbClr>
                </a:solidFill>
              </a:rPr>
              <a:pPr>
                <a:defRPr/>
              </a:pPr>
              <a:t>13</a:t>
            </a:fld>
            <a:endParaRPr lang="en-IN">
              <a:solidFill>
                <a:srgbClr val="8CADAE">
                  <a:shade val="75000"/>
                </a:srgbClr>
              </a:solidFill>
            </a:endParaRPr>
          </a:p>
        </p:txBody>
      </p:sp>
    </p:spTree>
    <p:extLst>
      <p:ext uri="{BB962C8B-B14F-4D97-AF65-F5344CB8AC3E}">
        <p14:creationId xmlns:p14="http://schemas.microsoft.com/office/powerpoint/2010/main" val="2733659454"/>
      </p:ext>
    </p:extLst>
  </p:cSld>
  <p:clrMapOvr>
    <a:masterClrMapping/>
  </p:clrMapOvr>
  <p:transition>
    <p:spli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pPr eaLnBrk="1" hangingPunct="1"/>
            <a:r>
              <a:rPr lang="en-US" altLang="ar-SA" sz="3600" dirty="0" smtClean="0"/>
              <a:t>MESAT: Proposed Method(</a:t>
            </a:r>
            <a:r>
              <a:rPr lang="en-US" altLang="ar-SA" sz="1400" i="1" dirty="0" smtClean="0"/>
              <a:t>SAHINOGLU’ </a:t>
            </a:r>
            <a:r>
              <a:rPr lang="en-US" altLang="ar-SA" sz="1600" dirty="0" smtClean="0"/>
              <a:t>8/92 IEEE-TSE</a:t>
            </a:r>
            <a:r>
              <a:rPr lang="en-US" altLang="ar-SA" sz="3600" dirty="0" smtClean="0"/>
              <a:t>)</a:t>
            </a:r>
          </a:p>
        </p:txBody>
      </p:sp>
      <p:sp>
        <p:nvSpPr>
          <p:cNvPr id="11268" name="Rectangle 3"/>
          <p:cNvSpPr>
            <a:spLocks noGrp="1" noChangeArrowheads="1"/>
          </p:cNvSpPr>
          <p:nvPr>
            <p:ph sz="quarter" idx="1"/>
          </p:nvPr>
        </p:nvSpPr>
        <p:spPr>
          <a:xfrm>
            <a:off x="301752" y="1700808"/>
            <a:ext cx="8503920" cy="4398240"/>
          </a:xfrm>
        </p:spPr>
        <p:txBody>
          <a:bodyPr/>
          <a:lstStyle/>
          <a:p>
            <a:pPr eaLnBrk="1" hangingPunct="1">
              <a:buClrTx/>
              <a:buFont typeface="Arial" panose="020B0604020202020204" pitchFamily="34" charset="0"/>
              <a:buChar char="•"/>
            </a:pPr>
            <a:r>
              <a:rPr lang="en-US" altLang="ar-SA" sz="2400" dirty="0" smtClean="0"/>
              <a:t>Interruptions (</a:t>
            </a:r>
            <a:r>
              <a:rPr lang="en-US" altLang="ar-SA" sz="2400" dirty="0" err="1" smtClean="0"/>
              <a:t>N</a:t>
            </a:r>
            <a:r>
              <a:rPr lang="en-US" altLang="ar-SA" sz="2400" baseline="-25000" dirty="0" err="1" smtClean="0"/>
              <a:t>t</a:t>
            </a:r>
            <a:r>
              <a:rPr lang="en-US" altLang="ar-SA" sz="2400" dirty="0" smtClean="0"/>
              <a:t>) </a:t>
            </a:r>
            <a:r>
              <a:rPr lang="en-US" altLang="ar-SA" sz="2400" dirty="0" smtClean="0">
                <a:sym typeface="Symbol" pitchFamily="18" charset="2"/>
              </a:rPr>
              <a:t> </a:t>
            </a:r>
          </a:p>
          <a:p>
            <a:pPr lvl="1" eaLnBrk="1" hangingPunct="1">
              <a:buClrTx/>
              <a:buFont typeface="Arial" panose="020B0604020202020204" pitchFamily="34" charset="0"/>
              <a:buChar char="•"/>
            </a:pPr>
            <a:r>
              <a:rPr lang="en-US" altLang="ar-SA" sz="2400" dirty="0" smtClean="0">
                <a:solidFill>
                  <a:schemeClr val="tx1"/>
                </a:solidFill>
                <a:sym typeface="Symbol" pitchFamily="18" charset="2"/>
              </a:rPr>
              <a:t>when one or more branches are covered at a </a:t>
            </a:r>
            <a:r>
              <a:rPr lang="en-US" altLang="ar-SA" sz="2400" dirty="0" err="1" smtClean="0">
                <a:solidFill>
                  <a:schemeClr val="tx1"/>
                </a:solidFill>
                <a:sym typeface="Symbol" pitchFamily="18" charset="2"/>
              </a:rPr>
              <a:t>time.There</a:t>
            </a:r>
            <a:r>
              <a:rPr lang="en-US" altLang="ar-SA" sz="2400" dirty="0" smtClean="0">
                <a:solidFill>
                  <a:schemeClr val="tx1"/>
                </a:solidFill>
                <a:sym typeface="Symbol" pitchFamily="18" charset="2"/>
              </a:rPr>
              <a:t> are N(t) #of interruptions in [0,t)</a:t>
            </a:r>
          </a:p>
          <a:p>
            <a:pPr eaLnBrk="1" hangingPunct="1">
              <a:buClrTx/>
              <a:buFont typeface="Arial" panose="020B0604020202020204" pitchFamily="34" charset="0"/>
              <a:buChar char="•"/>
            </a:pPr>
            <a:r>
              <a:rPr lang="en-US" altLang="ar-SA" sz="2400" dirty="0" smtClean="0">
                <a:sym typeface="Symbol" pitchFamily="18" charset="2"/>
              </a:rPr>
              <a:t>Size of interruption (W</a:t>
            </a:r>
            <a:r>
              <a:rPr lang="en-US" altLang="ar-SA" sz="2400" baseline="-25000" dirty="0" smtClean="0">
                <a:sym typeface="Symbol" pitchFamily="18" charset="2"/>
              </a:rPr>
              <a:t>i</a:t>
            </a:r>
            <a:r>
              <a:rPr lang="en-US" altLang="ar-SA" sz="2400" dirty="0" smtClean="0">
                <a:sym typeface="Symbol" pitchFamily="18" charset="2"/>
              </a:rPr>
              <a:t>)  </a:t>
            </a:r>
          </a:p>
          <a:p>
            <a:pPr lvl="1" eaLnBrk="1" hangingPunct="1">
              <a:buClrTx/>
              <a:buFont typeface="Arial" panose="020B0604020202020204" pitchFamily="34" charset="0"/>
              <a:buChar char="•"/>
            </a:pPr>
            <a:r>
              <a:rPr lang="en-US" altLang="ar-SA" sz="2400" dirty="0" smtClean="0">
                <a:solidFill>
                  <a:schemeClr val="tx1"/>
                </a:solidFill>
                <a:sym typeface="Symbol" pitchFamily="18" charset="2"/>
              </a:rPr>
              <a:t>the number of correlated branches covered in an interruption(= size of the clump)</a:t>
            </a:r>
          </a:p>
          <a:p>
            <a:pPr eaLnBrk="1" hangingPunct="1">
              <a:buClrTx/>
              <a:buFont typeface="Arial" panose="020B0604020202020204" pitchFamily="34" charset="0"/>
              <a:buChar char="•"/>
            </a:pPr>
            <a:r>
              <a:rPr lang="en-US" altLang="ar-SA" sz="2400" dirty="0" err="1" smtClean="0">
                <a:sym typeface="Symbol" pitchFamily="18" charset="2"/>
              </a:rPr>
              <a:t>N</a:t>
            </a:r>
            <a:r>
              <a:rPr lang="en-US" altLang="ar-SA" sz="2400" baseline="-25000" dirty="0" err="1" smtClean="0">
                <a:sym typeface="Symbol" pitchFamily="18" charset="2"/>
              </a:rPr>
              <a:t>t</a:t>
            </a:r>
            <a:r>
              <a:rPr lang="en-US" altLang="ar-SA" sz="2400" dirty="0" smtClean="0">
                <a:sym typeface="Symbol" pitchFamily="18" charset="2"/>
              </a:rPr>
              <a:t> 	   ~ Poisson Counting Process (</a:t>
            </a:r>
            <a:r>
              <a:rPr lang="en-US" altLang="ar-SA" sz="2400" dirty="0" smtClean="0">
                <a:latin typeface="Symbol" pitchFamily="18" charset="2"/>
                <a:sym typeface="Symbol" pitchFamily="18" charset="2"/>
              </a:rPr>
              <a:t>l&gt;0</a:t>
            </a:r>
            <a:r>
              <a:rPr lang="en-US" altLang="ar-SA" sz="2400" dirty="0" smtClean="0">
                <a:sym typeface="Symbol" pitchFamily="18" charset="2"/>
              </a:rPr>
              <a:t>)</a:t>
            </a:r>
          </a:p>
          <a:p>
            <a:pPr eaLnBrk="1" hangingPunct="1">
              <a:buClrTx/>
              <a:buFont typeface="Arial" panose="020B0604020202020204" pitchFamily="34" charset="0"/>
              <a:buChar char="•"/>
            </a:pPr>
            <a:r>
              <a:rPr lang="en-US" altLang="ar-SA" sz="2400" dirty="0" smtClean="0">
                <a:sym typeface="Symbol" pitchFamily="18" charset="2"/>
              </a:rPr>
              <a:t>W</a:t>
            </a:r>
            <a:r>
              <a:rPr lang="en-US" altLang="ar-SA" sz="2400" baseline="-25000" dirty="0" smtClean="0">
                <a:sym typeface="Symbol" pitchFamily="18" charset="2"/>
              </a:rPr>
              <a:t>i</a:t>
            </a:r>
            <a:r>
              <a:rPr lang="en-US" altLang="ar-SA" sz="2400" dirty="0" smtClean="0">
                <a:sym typeface="Symbol" pitchFamily="18" charset="2"/>
              </a:rPr>
              <a:t>’s ~ </a:t>
            </a:r>
            <a:r>
              <a:rPr lang="en-US" altLang="ar-SA" sz="2400" dirty="0" err="1" smtClean="0">
                <a:sym typeface="Symbol" pitchFamily="18" charset="2"/>
              </a:rPr>
              <a:t>LSD:Logarithmic</a:t>
            </a:r>
            <a:r>
              <a:rPr lang="en-US" altLang="ar-SA" sz="2400" dirty="0" smtClean="0">
                <a:sym typeface="Symbol" pitchFamily="18" charset="2"/>
              </a:rPr>
              <a:t> Series Distribution (0&lt;</a:t>
            </a:r>
            <a:r>
              <a:rPr lang="en-US" altLang="ar-SA" sz="2400" dirty="0" smtClean="0">
                <a:latin typeface="Symbol" pitchFamily="18" charset="2"/>
                <a:sym typeface="Symbol" pitchFamily="18" charset="2"/>
              </a:rPr>
              <a:t>q&lt;1</a:t>
            </a:r>
            <a:r>
              <a:rPr lang="en-US" altLang="ar-SA" sz="2400" dirty="0" smtClean="0">
                <a:sym typeface="Symbol" pitchFamily="18" charset="2"/>
              </a:rPr>
              <a:t>)</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14</a:t>
            </a:fld>
            <a:endParaRPr lang="en-IN"/>
          </a:p>
        </p:txBody>
      </p:sp>
    </p:spTree>
    <p:extLst>
      <p:ext uri="{BB962C8B-B14F-4D97-AF65-F5344CB8AC3E}">
        <p14:creationId xmlns:p14="http://schemas.microsoft.com/office/powerpoint/2010/main" val="2532762817"/>
      </p:ext>
    </p:extLst>
  </p:cSld>
  <p:clrMapOvr>
    <a:masterClrMapping/>
  </p:clrMapOvr>
  <p:transition>
    <p:spli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p:txBody>
          <a:bodyPr/>
          <a:lstStyle/>
          <a:p>
            <a:pPr eaLnBrk="1" hangingPunct="1"/>
            <a:r>
              <a:rPr lang="en-US" altLang="ar-SA" sz="3600" b="1" dirty="0" smtClean="0"/>
              <a:t>Deriving the Expectation</a:t>
            </a:r>
          </a:p>
        </p:txBody>
      </p:sp>
      <p:sp>
        <p:nvSpPr>
          <p:cNvPr id="12292" name="Rectangle 3"/>
          <p:cNvSpPr>
            <a:spLocks noGrp="1" noChangeArrowheads="1"/>
          </p:cNvSpPr>
          <p:nvPr>
            <p:ph sz="quarter" idx="1"/>
          </p:nvPr>
        </p:nvSpPr>
        <p:spPr>
          <a:xfrm>
            <a:off x="838200" y="3276600"/>
            <a:ext cx="8001000" cy="3352800"/>
          </a:xfrm>
        </p:spPr>
        <p:txBody>
          <a:bodyPr/>
          <a:lstStyle/>
          <a:p>
            <a:pPr lvl="1" eaLnBrk="1" hangingPunct="1">
              <a:buClrTx/>
              <a:buFont typeface="Arial" panose="020B0604020202020204" pitchFamily="34" charset="0"/>
              <a:buChar char="•"/>
            </a:pPr>
            <a:r>
              <a:rPr lang="en-US" altLang="ar-SA" dirty="0" smtClean="0">
                <a:solidFill>
                  <a:schemeClr val="tx1"/>
                </a:solidFill>
                <a:sym typeface="Symbol" pitchFamily="18" charset="2"/>
              </a:rPr>
              <a:t>Total number of branches covered in [0,t).</a:t>
            </a:r>
          </a:p>
          <a:p>
            <a:pPr eaLnBrk="1" hangingPunct="1">
              <a:buClrTx/>
              <a:buFont typeface="Arial" panose="020B0604020202020204" pitchFamily="34" charset="0"/>
              <a:buChar char="•"/>
            </a:pPr>
            <a:r>
              <a:rPr lang="en-US" altLang="ar-SA" dirty="0" smtClean="0">
                <a:sym typeface="Symbol" pitchFamily="18" charset="2"/>
              </a:rPr>
              <a:t>Distribution of </a:t>
            </a:r>
            <a:r>
              <a:rPr lang="en-US" altLang="ar-SA" dirty="0" err="1" smtClean="0">
                <a:sym typeface="Symbol" pitchFamily="18" charset="2"/>
              </a:rPr>
              <a:t>X</a:t>
            </a:r>
            <a:r>
              <a:rPr lang="en-US" altLang="ar-SA" baseline="-25000" dirty="0" err="1" smtClean="0">
                <a:sym typeface="Symbol" pitchFamily="18" charset="2"/>
              </a:rPr>
              <a:t>t</a:t>
            </a:r>
            <a:r>
              <a:rPr lang="en-US" altLang="ar-SA" dirty="0" smtClean="0">
                <a:sym typeface="Symbol" pitchFamily="18" charset="2"/>
              </a:rPr>
              <a:t>?</a:t>
            </a:r>
          </a:p>
          <a:p>
            <a:pPr lvl="1" eaLnBrk="1" hangingPunct="1">
              <a:buClrTx/>
              <a:buFont typeface="Arial" panose="020B0604020202020204" pitchFamily="34" charset="0"/>
              <a:buChar char="•"/>
            </a:pPr>
            <a:r>
              <a:rPr lang="en-US" altLang="ar-SA" dirty="0" smtClean="0">
                <a:solidFill>
                  <a:schemeClr val="tx1"/>
                </a:solidFill>
                <a:sym typeface="Symbol" pitchFamily="18" charset="2"/>
              </a:rPr>
              <a:t>Poisson Counting Process compounded with LSD at each clump</a:t>
            </a:r>
          </a:p>
          <a:p>
            <a:pPr eaLnBrk="1" hangingPunct="1">
              <a:buClrTx/>
              <a:buFont typeface="Arial" panose="020B0604020202020204" pitchFamily="34" charset="0"/>
              <a:buChar char="•"/>
            </a:pPr>
            <a:r>
              <a:rPr lang="en-US" altLang="ar-SA" dirty="0" smtClean="0">
                <a:sym typeface="Symbol" pitchFamily="18" charset="2"/>
              </a:rPr>
              <a:t>Moment Generating Functions</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15</a:t>
            </a:fld>
            <a:endParaRPr lang="en-IN"/>
          </a:p>
        </p:txBody>
      </p:sp>
      <p:graphicFrame>
        <p:nvGraphicFramePr>
          <p:cNvPr id="12293" name="Object 4"/>
          <p:cNvGraphicFramePr>
            <a:graphicFrameLocks noChangeAspect="1"/>
          </p:cNvGraphicFramePr>
          <p:nvPr>
            <p:extLst>
              <p:ext uri="{D42A27DB-BD31-4B8C-83A1-F6EECF244321}">
                <p14:modId xmlns:p14="http://schemas.microsoft.com/office/powerpoint/2010/main" val="2532735289"/>
              </p:ext>
            </p:extLst>
          </p:nvPr>
        </p:nvGraphicFramePr>
        <p:xfrm>
          <a:off x="3203848" y="1700808"/>
          <a:ext cx="2514600" cy="1600200"/>
        </p:xfrm>
        <a:graphic>
          <a:graphicData uri="http://schemas.openxmlformats.org/presentationml/2006/ole">
            <mc:AlternateContent xmlns:mc="http://schemas.openxmlformats.org/markup-compatibility/2006">
              <mc:Choice xmlns:v="urn:schemas-microsoft-com:vml" Requires="v">
                <p:oleObj spid="_x0000_s1058" name="Equation" r:id="rId3" imgW="685868" imgH="438285" progId="Equation.3">
                  <p:embed/>
                </p:oleObj>
              </mc:Choice>
              <mc:Fallback>
                <p:oleObj name="Equation" r:id="rId3" imgW="685868" imgH="43828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1700808"/>
                        <a:ext cx="2514600" cy="160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34386052"/>
      </p:ext>
    </p:extLst>
  </p:cSld>
  <p:clrMapOvr>
    <a:masterClrMapping/>
  </p:clrMapOvr>
  <p:transition>
    <p:spli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pPr eaLnBrk="1" hangingPunct="1"/>
            <a:r>
              <a:rPr lang="en-US" altLang="ar-SA" sz="4000" b="1" dirty="0" smtClean="0"/>
              <a:t>Moment Generating Function</a:t>
            </a:r>
          </a:p>
        </p:txBody>
      </p:sp>
      <p:sp>
        <p:nvSpPr>
          <p:cNvPr id="13316" name="Rectangle 3"/>
          <p:cNvSpPr>
            <a:spLocks noGrp="1" noChangeArrowheads="1"/>
          </p:cNvSpPr>
          <p:nvPr>
            <p:ph sz="quarter" idx="1"/>
          </p:nvPr>
        </p:nvSpPr>
        <p:spPr>
          <a:xfrm>
            <a:off x="838200" y="3733800"/>
            <a:ext cx="8001000" cy="838200"/>
          </a:xfrm>
        </p:spPr>
        <p:txBody>
          <a:bodyPr/>
          <a:lstStyle/>
          <a:p>
            <a:pPr eaLnBrk="1" hangingPunct="1">
              <a:buClrTx/>
              <a:buFont typeface="Arial" panose="020B0604020202020204" pitchFamily="34" charset="0"/>
              <a:buChar char="•"/>
            </a:pPr>
            <a:r>
              <a:rPr lang="en-US" altLang="ar-SA" dirty="0" smtClean="0">
                <a:sym typeface="Symbol" pitchFamily="18" charset="2"/>
              </a:rPr>
              <a:t>So, </a:t>
            </a:r>
            <a:r>
              <a:rPr lang="en-US" altLang="ar-SA" dirty="0" err="1" smtClean="0">
                <a:sym typeface="Symbol" pitchFamily="18" charset="2"/>
              </a:rPr>
              <a:t>X</a:t>
            </a:r>
            <a:r>
              <a:rPr lang="en-US" altLang="ar-SA" baseline="-25000" dirty="0" err="1" smtClean="0">
                <a:sym typeface="Symbol" pitchFamily="18" charset="2"/>
              </a:rPr>
              <a:t>t</a:t>
            </a:r>
            <a:r>
              <a:rPr lang="en-US" altLang="ar-SA" dirty="0" smtClean="0">
                <a:sym typeface="Symbol" pitchFamily="18" charset="2"/>
              </a:rPr>
              <a:t> is a Negative Binomial if:</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16</a:t>
            </a:fld>
            <a:endParaRPr lang="en-IN"/>
          </a:p>
        </p:txBody>
      </p:sp>
      <p:graphicFrame>
        <p:nvGraphicFramePr>
          <p:cNvPr id="13317" name="Object 4"/>
          <p:cNvGraphicFramePr>
            <a:graphicFrameLocks noChangeAspect="1"/>
          </p:cNvGraphicFramePr>
          <p:nvPr>
            <p:extLst>
              <p:ext uri="{D42A27DB-BD31-4B8C-83A1-F6EECF244321}">
                <p14:modId xmlns:p14="http://schemas.microsoft.com/office/powerpoint/2010/main" val="3947160296"/>
              </p:ext>
            </p:extLst>
          </p:nvPr>
        </p:nvGraphicFramePr>
        <p:xfrm>
          <a:off x="1115616" y="1700808"/>
          <a:ext cx="7043737" cy="2009775"/>
        </p:xfrm>
        <a:graphic>
          <a:graphicData uri="http://schemas.openxmlformats.org/presentationml/2006/ole">
            <mc:AlternateContent xmlns:mc="http://schemas.openxmlformats.org/markup-compatibility/2006">
              <mc:Choice xmlns:v="urn:schemas-microsoft-com:vml" Requires="v">
                <p:oleObj spid="_x0000_s2114" name="Equation" r:id="rId3" imgW="1943066" imgH="552585" progId="Equation.3">
                  <p:embed/>
                </p:oleObj>
              </mc:Choice>
              <mc:Fallback>
                <p:oleObj name="Equation" r:id="rId3" imgW="1943066" imgH="55258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1700808"/>
                        <a:ext cx="7043737" cy="200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18" name="Object 6"/>
          <p:cNvGraphicFramePr>
            <a:graphicFrameLocks noChangeAspect="1"/>
          </p:cNvGraphicFramePr>
          <p:nvPr/>
        </p:nvGraphicFramePr>
        <p:xfrm>
          <a:off x="3124200" y="4419600"/>
          <a:ext cx="2962275" cy="1322388"/>
        </p:xfrm>
        <a:graphic>
          <a:graphicData uri="http://schemas.openxmlformats.org/presentationml/2006/ole">
            <mc:AlternateContent xmlns:mc="http://schemas.openxmlformats.org/markup-compatibility/2006">
              <mc:Choice xmlns:v="urn:schemas-microsoft-com:vml" Requires="v">
                <p:oleObj spid="_x0000_s2115" name="Equation" r:id="rId5" imgW="590511" imgH="257243" progId="Equation.3">
                  <p:embed/>
                </p:oleObj>
              </mc:Choice>
              <mc:Fallback>
                <p:oleObj name="Equation" r:id="rId5" imgW="590511" imgH="257243"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4419600"/>
                        <a:ext cx="2962275" cy="1322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9" name="Rectangle 7"/>
          <p:cNvSpPr>
            <a:spLocks noChangeArrowheads="1"/>
          </p:cNvSpPr>
          <p:nvPr/>
        </p:nvSpPr>
        <p:spPr bwMode="auto">
          <a:xfrm>
            <a:off x="838200" y="5715000"/>
            <a:ext cx="80010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71500" indent="-571500" algn="l">
              <a:spcBef>
                <a:spcPct val="20000"/>
              </a:spcBef>
              <a:buClr>
                <a:schemeClr val="tx1"/>
              </a:buClr>
              <a:buSzPct val="75000"/>
              <a:buFont typeface="Arial" panose="020B0604020202020204" pitchFamily="34" charset="0"/>
              <a:buChar char="•"/>
            </a:pPr>
            <a:r>
              <a:rPr lang="en-US" altLang="ar-SA" sz="2700" i="0" dirty="0" err="1">
                <a:latin typeface="+mn-lt"/>
                <a:cs typeface="Times New Roman" pitchFamily="18" charset="0"/>
                <a:sym typeface="Symbol" pitchFamily="18" charset="2"/>
              </a:rPr>
              <a:t>X</a:t>
            </a:r>
            <a:r>
              <a:rPr lang="en-US" altLang="ar-SA" sz="2700" i="0" baseline="-25000" dirty="0" err="1">
                <a:latin typeface="+mn-lt"/>
                <a:cs typeface="Times New Roman" pitchFamily="18" charset="0"/>
                <a:sym typeface="Symbol" pitchFamily="18" charset="2"/>
              </a:rPr>
              <a:t>t</a:t>
            </a:r>
            <a:r>
              <a:rPr lang="en-US" altLang="ar-SA" sz="2700" i="0" dirty="0">
                <a:latin typeface="+mn-lt"/>
                <a:cs typeface="Times New Roman" pitchFamily="18" charset="0"/>
                <a:sym typeface="Symbol" pitchFamily="18" charset="2"/>
              </a:rPr>
              <a:t> ~ </a:t>
            </a:r>
            <a:r>
              <a:rPr lang="en-US" altLang="ar-SA" sz="2700" dirty="0">
                <a:latin typeface="+mn-lt"/>
                <a:cs typeface="Times New Roman" pitchFamily="18" charset="0"/>
                <a:sym typeface="Symbol" pitchFamily="18" charset="2"/>
              </a:rPr>
              <a:t>NB(x; </a:t>
            </a:r>
            <a:r>
              <a:rPr lang="en-US" altLang="ar-SA" sz="2700" i="0" dirty="0" err="1">
                <a:latin typeface="+mn-lt"/>
                <a:cs typeface="Times New Roman" pitchFamily="18" charset="0"/>
                <a:sym typeface="Symbol" pitchFamily="18" charset="2"/>
              </a:rPr>
              <a:t>q</a:t>
            </a:r>
            <a:r>
              <a:rPr lang="en-US" altLang="ar-SA" sz="2700" dirty="0" err="1">
                <a:latin typeface="+mn-lt"/>
                <a:cs typeface="Times New Roman" pitchFamily="18" charset="0"/>
                <a:sym typeface="Symbol" pitchFamily="18" charset="2"/>
              </a:rPr>
              <a:t>,k</a:t>
            </a:r>
            <a:r>
              <a:rPr lang="en-US" altLang="ar-SA" sz="2700" dirty="0">
                <a:latin typeface="+mn-lt"/>
                <a:cs typeface="Times New Roman" pitchFamily="18" charset="0"/>
                <a:sym typeface="Symbol" pitchFamily="18" charset="2"/>
              </a:rPr>
              <a:t>)</a:t>
            </a:r>
          </a:p>
        </p:txBody>
      </p:sp>
    </p:spTree>
    <p:extLst>
      <p:ext uri="{BB962C8B-B14F-4D97-AF65-F5344CB8AC3E}">
        <p14:creationId xmlns:p14="http://schemas.microsoft.com/office/powerpoint/2010/main" val="1226828791"/>
      </p:ext>
    </p:extLst>
  </p:cSld>
  <p:clrMapOvr>
    <a:masterClrMapping/>
  </p:clrMapOvr>
  <p:transition>
    <p:spli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pPr eaLnBrk="1" hangingPunct="1"/>
            <a:r>
              <a:rPr lang="en-US" sz="4000" b="1" dirty="0" smtClean="0"/>
              <a:t>Bayes Analysis</a:t>
            </a:r>
          </a:p>
        </p:txBody>
      </p:sp>
      <p:sp>
        <p:nvSpPr>
          <p:cNvPr id="14340" name="Rectangle 3"/>
          <p:cNvSpPr>
            <a:spLocks noGrp="1" noChangeArrowheads="1"/>
          </p:cNvSpPr>
          <p:nvPr>
            <p:ph sz="quarter" idx="1"/>
          </p:nvPr>
        </p:nvSpPr>
        <p:spPr>
          <a:xfrm>
            <a:off x="1066800" y="2101850"/>
            <a:ext cx="7772400" cy="3703414"/>
          </a:xfrm>
        </p:spPr>
        <p:txBody>
          <a:bodyPr/>
          <a:lstStyle/>
          <a:p>
            <a:pPr marL="0" indent="0" eaLnBrk="1" hangingPunct="1">
              <a:buNone/>
            </a:pPr>
            <a:r>
              <a:rPr lang="en-US" sz="2400" dirty="0" smtClean="0"/>
              <a:t>Let THETA take on a prior BETA pdf</a:t>
            </a:r>
          </a:p>
          <a:p>
            <a:pPr lvl="1" eaLnBrk="1" hangingPunct="1">
              <a:buFont typeface="Wingdings" pitchFamily="2" charset="2"/>
              <a:buNone/>
            </a:pPr>
            <a:r>
              <a:rPr lang="en-US" sz="2400" dirty="0" smtClean="0">
                <a:solidFill>
                  <a:schemeClr val="tx1"/>
                </a:solidFill>
              </a:rPr>
              <a:t>    </a:t>
            </a:r>
            <a:r>
              <a:rPr lang="en-US" sz="2400" dirty="0" smtClean="0">
                <a:solidFill>
                  <a:schemeClr val="tx1"/>
                </a:solidFill>
                <a:latin typeface="Symbol" pitchFamily="18" charset="2"/>
              </a:rPr>
              <a:t>Q</a:t>
            </a:r>
            <a:r>
              <a:rPr lang="en-US" sz="2400" dirty="0" smtClean="0">
                <a:solidFill>
                  <a:schemeClr val="tx1"/>
                </a:solidFill>
              </a:rPr>
              <a:t> 	~ Beta(</a:t>
            </a:r>
            <a:r>
              <a:rPr lang="en-US" sz="2400" dirty="0" smtClean="0">
                <a:solidFill>
                  <a:schemeClr val="tx1"/>
                </a:solidFill>
                <a:latin typeface="Symbol" pitchFamily="18" charset="2"/>
              </a:rPr>
              <a:t>a, b</a:t>
            </a:r>
            <a:r>
              <a:rPr lang="en-US" sz="2400" dirty="0" smtClean="0">
                <a:solidFill>
                  <a:schemeClr val="tx1"/>
                </a:solidFill>
              </a:rPr>
              <a:t>),  where initially</a:t>
            </a:r>
          </a:p>
          <a:p>
            <a:pPr lvl="1" eaLnBrk="1" hangingPunct="1">
              <a:buFont typeface="Wingdings" pitchFamily="2" charset="2"/>
              <a:buNone/>
            </a:pPr>
            <a:r>
              <a:rPr lang="en-US" sz="2400" dirty="0" smtClean="0">
                <a:solidFill>
                  <a:schemeClr val="tx1"/>
                </a:solidFill>
              </a:rPr>
              <a:t>  </a:t>
            </a:r>
            <a:r>
              <a:rPr lang="en-US" sz="2400" dirty="0" err="1" smtClean="0">
                <a:solidFill>
                  <a:schemeClr val="tx1"/>
                </a:solidFill>
              </a:rPr>
              <a:t>X</a:t>
            </a:r>
            <a:r>
              <a:rPr lang="en-US" sz="2400" baseline="-25000" dirty="0" err="1" smtClean="0">
                <a:solidFill>
                  <a:schemeClr val="tx1"/>
                </a:solidFill>
              </a:rPr>
              <a:t>t</a:t>
            </a:r>
            <a:r>
              <a:rPr lang="en-US" sz="2400" dirty="0" err="1" smtClean="0">
                <a:solidFill>
                  <a:schemeClr val="tx1"/>
                </a:solidFill>
              </a:rPr>
              <a:t>|</a:t>
            </a:r>
            <a:r>
              <a:rPr lang="en-US" sz="2400" dirty="0" err="1" smtClean="0">
                <a:solidFill>
                  <a:schemeClr val="tx1"/>
                </a:solidFill>
                <a:latin typeface="Symbol" pitchFamily="18" charset="2"/>
              </a:rPr>
              <a:t>Q</a:t>
            </a:r>
            <a:r>
              <a:rPr lang="en-US" sz="2400" dirty="0" smtClean="0">
                <a:solidFill>
                  <a:schemeClr val="tx1"/>
                </a:solidFill>
              </a:rPr>
              <a:t>  ~ NB(</a:t>
            </a:r>
            <a:r>
              <a:rPr lang="en-US" sz="2400" dirty="0" smtClean="0">
                <a:solidFill>
                  <a:schemeClr val="tx1"/>
                </a:solidFill>
                <a:latin typeface="Symbol" pitchFamily="18" charset="2"/>
              </a:rPr>
              <a:t>q</a:t>
            </a:r>
            <a:r>
              <a:rPr lang="en-US" sz="2400" dirty="0" smtClean="0">
                <a:solidFill>
                  <a:schemeClr val="tx1"/>
                </a:solidFill>
              </a:rPr>
              <a:t>, k) </a:t>
            </a:r>
            <a:r>
              <a:rPr lang="en-US" altLang="ar-SA" sz="2400" dirty="0" smtClean="0">
                <a:solidFill>
                  <a:schemeClr val="tx1"/>
                </a:solidFill>
                <a:sym typeface="Symbol" pitchFamily="18" charset="2"/>
              </a:rPr>
              <a:t></a:t>
            </a:r>
          </a:p>
          <a:p>
            <a:pPr marL="0" indent="0" eaLnBrk="1" hangingPunct="1">
              <a:buNone/>
            </a:pPr>
            <a:r>
              <a:rPr lang="en-US" sz="2400" dirty="0" smtClean="0"/>
              <a:t>After Bayesian analysis, </a:t>
            </a:r>
            <a:r>
              <a:rPr lang="en-US" sz="2400" dirty="0" err="1" smtClean="0"/>
              <a:t>cond’l</a:t>
            </a:r>
            <a:r>
              <a:rPr lang="en-US" sz="2400" dirty="0" smtClean="0"/>
              <a:t> </a:t>
            </a:r>
            <a:r>
              <a:rPr lang="en-US" sz="2400" dirty="0" err="1" smtClean="0"/>
              <a:t>r.v</a:t>
            </a:r>
            <a:r>
              <a:rPr lang="en-US" sz="2400" dirty="0" smtClean="0"/>
              <a:t>.</a:t>
            </a:r>
          </a:p>
          <a:p>
            <a:pPr eaLnBrk="1" hangingPunct="1">
              <a:buFont typeface="Symbol"/>
              <a:buChar char=" "/>
            </a:pPr>
            <a:r>
              <a:rPr lang="en-US" sz="2400" dirty="0" err="1" smtClean="0">
                <a:latin typeface="Symbol" pitchFamily="18" charset="2"/>
              </a:rPr>
              <a:t>Q|</a:t>
            </a:r>
            <a:r>
              <a:rPr lang="en-US" sz="2400" dirty="0" err="1" smtClean="0">
                <a:cs typeface="Arial" charset="0"/>
              </a:rPr>
              <a:t>X</a:t>
            </a:r>
            <a:r>
              <a:rPr lang="en-US" sz="2400" baseline="-25000" dirty="0" err="1" smtClean="0">
                <a:cs typeface="Arial" charset="0"/>
              </a:rPr>
              <a:t>t</a:t>
            </a:r>
            <a:r>
              <a:rPr lang="en-US" sz="2400" dirty="0" smtClean="0"/>
              <a:t> ~ Beta (</a:t>
            </a:r>
            <a:r>
              <a:rPr lang="en-US" sz="2400" dirty="0" err="1" smtClean="0">
                <a:latin typeface="Symbol" pitchFamily="18" charset="2"/>
              </a:rPr>
              <a:t>a+</a:t>
            </a:r>
            <a:r>
              <a:rPr lang="en-US" sz="2400" dirty="0" err="1" smtClean="0">
                <a:cs typeface="Arial" charset="0"/>
              </a:rPr>
              <a:t>x</a:t>
            </a:r>
            <a:r>
              <a:rPr lang="en-US" sz="2400" baseline="-25000" dirty="0" err="1" smtClean="0">
                <a:cs typeface="Arial" charset="0"/>
              </a:rPr>
              <a:t>t</a:t>
            </a:r>
            <a:r>
              <a:rPr lang="en-US" sz="2400" dirty="0" smtClean="0">
                <a:latin typeface="Symbol" pitchFamily="18" charset="2"/>
              </a:rPr>
              <a:t>, </a:t>
            </a:r>
            <a:r>
              <a:rPr lang="en-US" sz="2400" dirty="0" err="1" smtClean="0">
                <a:latin typeface="Symbol" pitchFamily="18" charset="2"/>
              </a:rPr>
              <a:t>b+</a:t>
            </a:r>
            <a:r>
              <a:rPr lang="en-US" sz="2400" dirty="0" err="1" smtClean="0">
                <a:cs typeface="Arial" charset="0"/>
              </a:rPr>
              <a:t>k</a:t>
            </a:r>
            <a:r>
              <a:rPr lang="en-US" sz="2400" dirty="0" smtClean="0"/>
              <a:t>), mean </a:t>
            </a:r>
            <a:r>
              <a:rPr lang="en-US" sz="2400" dirty="0" err="1" smtClean="0"/>
              <a:t>wrt</a:t>
            </a:r>
            <a:r>
              <a:rPr lang="en-US" sz="2400" dirty="0" smtClean="0"/>
              <a:t>. </a:t>
            </a:r>
            <a:r>
              <a:rPr lang="en-US" sz="2400" dirty="0" err="1" smtClean="0"/>
              <a:t>sqrd</a:t>
            </a:r>
            <a:r>
              <a:rPr lang="en-US" sz="2400" dirty="0" smtClean="0"/>
              <a:t> error loss:</a:t>
            </a:r>
          </a:p>
          <a:p>
            <a:pPr eaLnBrk="1" hangingPunct="1">
              <a:buFont typeface="Symbol"/>
              <a:buChar char=" "/>
            </a:pPr>
            <a:endParaRPr lang="en-US" sz="1600" dirty="0" smtClean="0"/>
          </a:p>
          <a:p>
            <a:pPr eaLnBrk="1" hangingPunct="1">
              <a:buFont typeface="Symbol"/>
              <a:buChar char=" "/>
            </a:pPr>
            <a:endParaRPr lang="en-US" sz="1600" dirty="0" smtClean="0">
              <a:solidFill>
                <a:srgbClr val="0000FF"/>
              </a:solidFill>
            </a:endParaRPr>
          </a:p>
          <a:p>
            <a:pPr eaLnBrk="1" hangingPunct="1">
              <a:buFont typeface="Wingdings" pitchFamily="2" charset="2"/>
              <a:buNone/>
            </a:pPr>
            <a:endParaRPr lang="en-US" sz="1600" dirty="0" smtClean="0">
              <a:solidFill>
                <a:srgbClr val="0000FF"/>
              </a:solidFill>
            </a:endParaRP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17</a:t>
            </a:fld>
            <a:endParaRPr lang="en-IN"/>
          </a:p>
        </p:txBody>
      </p:sp>
      <p:graphicFrame>
        <p:nvGraphicFramePr>
          <p:cNvPr id="14341" name="Object 4"/>
          <p:cNvGraphicFramePr>
            <a:graphicFrameLocks noChangeAspect="1"/>
          </p:cNvGraphicFramePr>
          <p:nvPr>
            <p:extLst>
              <p:ext uri="{D42A27DB-BD31-4B8C-83A1-F6EECF244321}">
                <p14:modId xmlns:p14="http://schemas.microsoft.com/office/powerpoint/2010/main" val="2131847420"/>
              </p:ext>
            </p:extLst>
          </p:nvPr>
        </p:nvGraphicFramePr>
        <p:xfrm>
          <a:off x="1187624" y="4077072"/>
          <a:ext cx="6280150" cy="2304256"/>
        </p:xfrm>
        <a:graphic>
          <a:graphicData uri="http://schemas.openxmlformats.org/presentationml/2006/ole">
            <mc:AlternateContent xmlns:mc="http://schemas.openxmlformats.org/markup-compatibility/2006">
              <mc:Choice xmlns:v="urn:schemas-microsoft-com:vml" Requires="v">
                <p:oleObj spid="_x0000_s3107" name="Equation" r:id="rId3" imgW="1847979" imgH="419100" progId="Equation.3">
                  <p:embed/>
                </p:oleObj>
              </mc:Choice>
              <mc:Fallback>
                <p:oleObj name="Equation" r:id="rId3" imgW="1847979" imgH="4191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4077072"/>
                        <a:ext cx="6280150" cy="2304256"/>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961714940"/>
      </p:ext>
    </p:extLst>
  </p:cSld>
  <p:clrMapOvr>
    <a:masterClrMapping/>
  </p:clrMapOvr>
  <p:transition>
    <p:spli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pPr eaLnBrk="1" hangingPunct="1"/>
            <a:r>
              <a:rPr lang="en-US" sz="4000" b="1" dirty="0" smtClean="0"/>
              <a:t>Expected Value of X</a:t>
            </a:r>
            <a:r>
              <a:rPr lang="en-US" sz="4000" b="1" baseline="-25000" dirty="0" smtClean="0"/>
              <a:t>t+1</a:t>
            </a:r>
          </a:p>
        </p:txBody>
      </p:sp>
      <p:sp>
        <p:nvSpPr>
          <p:cNvPr id="15364" name="Rectangle 3"/>
          <p:cNvSpPr>
            <a:spLocks noGrp="1" noChangeArrowheads="1"/>
          </p:cNvSpPr>
          <p:nvPr>
            <p:ph sz="quarter" idx="1"/>
          </p:nvPr>
        </p:nvSpPr>
        <p:spPr>
          <a:xfrm>
            <a:off x="1066800" y="2101850"/>
            <a:ext cx="7772400" cy="1759198"/>
          </a:xfrm>
        </p:spPr>
        <p:txBody>
          <a:bodyPr/>
          <a:lstStyle/>
          <a:p>
            <a:pPr marL="0" indent="0" eaLnBrk="1" hangingPunct="1">
              <a:buNone/>
            </a:pPr>
            <a:r>
              <a:rPr lang="en-US" dirty="0" smtClean="0"/>
              <a:t>Then,</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18</a:t>
            </a:fld>
            <a:endParaRPr lang="en-IN"/>
          </a:p>
        </p:txBody>
      </p:sp>
      <p:graphicFrame>
        <p:nvGraphicFramePr>
          <p:cNvPr id="15365" name="Object 4"/>
          <p:cNvGraphicFramePr>
            <a:graphicFrameLocks noChangeAspect="1"/>
          </p:cNvGraphicFramePr>
          <p:nvPr/>
        </p:nvGraphicFramePr>
        <p:xfrm>
          <a:off x="1646238" y="2209800"/>
          <a:ext cx="6583362" cy="1547813"/>
        </p:xfrm>
        <a:graphic>
          <a:graphicData uri="http://schemas.openxmlformats.org/presentationml/2006/ole">
            <mc:AlternateContent xmlns:mc="http://schemas.openxmlformats.org/markup-compatibility/2006">
              <mc:Choice xmlns:v="urn:schemas-microsoft-com:vml" Requires="v">
                <p:oleObj spid="_x0000_s4162" name="Equation" r:id="rId3" imgW="1933612" imgH="447743" progId="Equation.3">
                  <p:embed/>
                </p:oleObj>
              </mc:Choice>
              <mc:Fallback>
                <p:oleObj name="Equation" r:id="rId3" imgW="1933612" imgH="447743"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6238" y="2209800"/>
                        <a:ext cx="6583362" cy="1547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6" name="Rectangle 5"/>
          <p:cNvSpPr>
            <a:spLocks noChangeArrowheads="1"/>
          </p:cNvSpPr>
          <p:nvPr/>
        </p:nvSpPr>
        <p:spPr bwMode="auto">
          <a:xfrm>
            <a:off x="914400" y="3962400"/>
            <a:ext cx="8001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57200" indent="-457200" algn="l">
              <a:spcBef>
                <a:spcPct val="20000"/>
              </a:spcBef>
              <a:buClr>
                <a:schemeClr val="tx1"/>
              </a:buClr>
              <a:buSzPct val="75000"/>
              <a:buFont typeface="Arial" panose="020B0604020202020204" pitchFamily="34" charset="0"/>
              <a:buChar char="•"/>
            </a:pPr>
            <a:r>
              <a:rPr lang="en-US" sz="2700" i="0" dirty="0">
                <a:latin typeface="+mn-lt"/>
                <a:cs typeface="Times New Roman" pitchFamily="18" charset="0"/>
              </a:rPr>
              <a:t>k can be recursively calculated:</a:t>
            </a:r>
          </a:p>
        </p:txBody>
      </p:sp>
      <p:graphicFrame>
        <p:nvGraphicFramePr>
          <p:cNvPr id="15367" name="Object 6"/>
          <p:cNvGraphicFramePr>
            <a:graphicFrameLocks noChangeAspect="1"/>
          </p:cNvGraphicFramePr>
          <p:nvPr/>
        </p:nvGraphicFramePr>
        <p:xfrm>
          <a:off x="2840038" y="4876800"/>
          <a:ext cx="3541712" cy="1317625"/>
        </p:xfrm>
        <a:graphic>
          <a:graphicData uri="http://schemas.openxmlformats.org/presentationml/2006/ole">
            <mc:AlternateContent xmlns:mc="http://schemas.openxmlformats.org/markup-compatibility/2006">
              <mc:Choice xmlns:v="urn:schemas-microsoft-com:vml" Requires="v">
                <p:oleObj spid="_x0000_s4163" name="Equation" r:id="rId5" imgW="1181021" imgH="438285" progId="Equation.3">
                  <p:embed/>
                </p:oleObj>
              </mc:Choice>
              <mc:Fallback>
                <p:oleObj name="Equation" r:id="rId5" imgW="1181021" imgH="438285"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0038" y="4876800"/>
                        <a:ext cx="3541712" cy="1317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395485462"/>
      </p:ext>
    </p:extLst>
  </p:cSld>
  <p:clrMapOvr>
    <a:masterClrMapping/>
  </p:clrMapOvr>
  <p:transition>
    <p:spli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pPr eaLnBrk="1" hangingPunct="1"/>
            <a:r>
              <a:rPr lang="en-US" altLang="en-US" b="1" dirty="0" smtClean="0"/>
              <a:t>The Stopping Rule</a:t>
            </a:r>
            <a:endParaRPr lang="en-US" altLang="ar-SA" b="1" dirty="0" smtClean="0"/>
          </a:p>
        </p:txBody>
      </p:sp>
      <p:sp>
        <p:nvSpPr>
          <p:cNvPr id="16388" name="Rectangle 3"/>
          <p:cNvSpPr>
            <a:spLocks noGrp="1" noChangeArrowheads="1"/>
          </p:cNvSpPr>
          <p:nvPr>
            <p:ph sz="quarter" idx="1"/>
          </p:nvPr>
        </p:nvSpPr>
        <p:spPr>
          <a:xfrm>
            <a:off x="1187624" y="1700808"/>
            <a:ext cx="7550150" cy="3967162"/>
          </a:xfrm>
        </p:spPr>
        <p:txBody>
          <a:bodyPr/>
          <a:lstStyle/>
          <a:p>
            <a:pPr eaLnBrk="1" hangingPunct="1">
              <a:buClrTx/>
              <a:buFont typeface="Arial" panose="020B0604020202020204" pitchFamily="34" charset="0"/>
              <a:buChar char="•"/>
            </a:pPr>
            <a:r>
              <a:rPr lang="en-US" altLang="ar-SA" sz="2800" dirty="0" smtClean="0"/>
              <a:t>Cost of Testing</a:t>
            </a:r>
          </a:p>
          <a:p>
            <a:pPr eaLnBrk="1" hangingPunct="1">
              <a:buClrTx/>
              <a:buFont typeface="Arial" panose="020B0604020202020204" pitchFamily="34" charset="0"/>
              <a:buChar char="•"/>
            </a:pPr>
            <a:endParaRPr lang="en-US" altLang="ar-SA" sz="2800" dirty="0" smtClean="0"/>
          </a:p>
          <a:p>
            <a:pPr eaLnBrk="1" hangingPunct="1">
              <a:buClrTx/>
              <a:buFont typeface="Arial" panose="020B0604020202020204" pitchFamily="34" charset="0"/>
              <a:buChar char="•"/>
            </a:pPr>
            <a:r>
              <a:rPr lang="en-US" altLang="ar-SA" sz="2800" dirty="0" smtClean="0"/>
              <a:t>Cost of Stopping </a:t>
            </a:r>
          </a:p>
          <a:p>
            <a:pPr marL="0" indent="0" eaLnBrk="1" hangingPunct="1">
              <a:buClrTx/>
              <a:buNone/>
            </a:pPr>
            <a:endParaRPr lang="en-US" altLang="ar-SA" sz="2800" dirty="0" smtClean="0"/>
          </a:p>
          <a:p>
            <a:pPr eaLnBrk="1" hangingPunct="1">
              <a:buClrTx/>
              <a:buFont typeface="Arial" panose="020B0604020202020204" pitchFamily="34" charset="0"/>
              <a:buChar char="•"/>
            </a:pPr>
            <a:r>
              <a:rPr lang="en-US" altLang="ar-SA" sz="2800" dirty="0" smtClean="0"/>
              <a:t>Stop Testing when:</a:t>
            </a:r>
          </a:p>
          <a:p>
            <a:pPr lvl="1" eaLnBrk="1" hangingPunct="1">
              <a:buClrTx/>
              <a:buFont typeface="Arial" panose="020B0604020202020204" pitchFamily="34" charset="0"/>
              <a:buChar char="•"/>
            </a:pPr>
            <a:r>
              <a:rPr lang="en-US" altLang="ar-SA" sz="2400" dirty="0" smtClean="0">
                <a:solidFill>
                  <a:schemeClr val="tx1"/>
                </a:solidFill>
              </a:rPr>
              <a:t>The cost of testing and </a:t>
            </a:r>
            <a:r>
              <a:rPr lang="en-US" altLang="ar-SA" sz="2400" dirty="0" err="1" smtClean="0">
                <a:solidFill>
                  <a:schemeClr val="tx1"/>
                </a:solidFill>
              </a:rPr>
              <a:t>maintaning</a:t>
            </a:r>
            <a:r>
              <a:rPr lang="en-US" altLang="ar-SA" sz="2400" dirty="0" smtClean="0">
                <a:solidFill>
                  <a:schemeClr val="tx1"/>
                </a:solidFill>
              </a:rPr>
              <a:t> in the next unit time interval is more than the expected cost of uncovering the remaining branches.</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19</a:t>
            </a:fld>
            <a:endParaRPr lang="en-IN"/>
          </a:p>
        </p:txBody>
      </p:sp>
    </p:spTree>
    <p:extLst>
      <p:ext uri="{BB962C8B-B14F-4D97-AF65-F5344CB8AC3E}">
        <p14:creationId xmlns:p14="http://schemas.microsoft.com/office/powerpoint/2010/main" val="2164001914"/>
      </p:ext>
    </p:extLst>
  </p:cSld>
  <p:clrMapOvr>
    <a:masterClrMapping/>
  </p:clrMapOvr>
  <p:transition>
    <p:spli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76672"/>
            <a:ext cx="8534400" cy="1080120"/>
          </a:xfrm>
        </p:spPr>
        <p:txBody>
          <a:bodyPr/>
          <a:lstStyle/>
          <a:p>
            <a:pPr algn="ctr">
              <a:defRPr/>
            </a:pPr>
            <a:r>
              <a:rPr lang="en-US" b="1" cap="small" dirty="0" smtClean="0"/>
              <a:t/>
            </a:r>
            <a:br>
              <a:rPr lang="en-US" b="1" cap="small" dirty="0" smtClean="0"/>
            </a:br>
            <a:r>
              <a:rPr lang="en-US" b="1" cap="small" dirty="0"/>
              <a:t/>
            </a:r>
            <a:br>
              <a:rPr lang="en-US" b="1" cap="small" dirty="0"/>
            </a:br>
            <a:r>
              <a:rPr lang="en-US" b="1" cap="small" dirty="0" smtClean="0"/>
              <a:t>Learning </a:t>
            </a:r>
            <a:r>
              <a:rPr lang="en-US" b="1" cap="small" dirty="0"/>
              <a:t>Objectives</a:t>
            </a:r>
            <a:br>
              <a:rPr lang="en-US" b="1" cap="small" dirty="0"/>
            </a:br>
            <a:endParaRPr lang="en-US" dirty="0"/>
          </a:p>
        </p:txBody>
      </p:sp>
      <p:sp>
        <p:nvSpPr>
          <p:cNvPr id="7171" name="Content Placeholder 2"/>
          <p:cNvSpPr>
            <a:spLocks noGrp="1"/>
          </p:cNvSpPr>
          <p:nvPr>
            <p:ph sz="quarter" idx="1"/>
          </p:nvPr>
        </p:nvSpPr>
        <p:spPr>
          <a:xfrm>
            <a:off x="467544" y="1700808"/>
            <a:ext cx="8218487" cy="4572000"/>
          </a:xfrm>
        </p:spPr>
        <p:txBody>
          <a:bodyPr>
            <a:normAutofit/>
          </a:bodyPr>
          <a:lstStyle/>
          <a:p>
            <a:pPr lvl="0">
              <a:buClrTx/>
              <a:buFont typeface="Arial" panose="020B0604020202020204" pitchFamily="34" charset="0"/>
              <a:buChar char="•"/>
            </a:pPr>
            <a:r>
              <a:rPr lang="en-US" sz="2400" dirty="0"/>
              <a:t>Describe testing for security and reliability, cost-effective measures to stopping rules</a:t>
            </a:r>
            <a:r>
              <a:rPr lang="en-US" sz="2400" dirty="0" smtClean="0"/>
              <a:t>.</a:t>
            </a:r>
          </a:p>
          <a:p>
            <a:pPr lvl="0">
              <a:buClrTx/>
              <a:buFont typeface="Arial" panose="020B0604020202020204" pitchFamily="34" charset="0"/>
              <a:buChar char="•"/>
            </a:pPr>
            <a:endParaRPr lang="en-US" sz="2400" dirty="0"/>
          </a:p>
          <a:p>
            <a:pPr lvl="0">
              <a:buClrTx/>
              <a:buFont typeface="Arial" panose="020B0604020202020204" pitchFamily="34" charset="0"/>
              <a:buChar char="•"/>
            </a:pPr>
            <a:r>
              <a:rPr lang="en-US" sz="2400" dirty="0"/>
              <a:t>Examine software/hardware: time-dependent, time-independent (or effort testing</a:t>
            </a:r>
            <a:r>
              <a:rPr lang="en-US" sz="2400" dirty="0" smtClean="0"/>
              <a:t>).</a:t>
            </a:r>
          </a:p>
          <a:p>
            <a:pPr lvl="0">
              <a:buClrTx/>
              <a:buFont typeface="Arial" panose="020B0604020202020204" pitchFamily="34" charset="0"/>
              <a:buChar char="•"/>
            </a:pPr>
            <a:endParaRPr lang="en-US" sz="2400" dirty="0"/>
          </a:p>
          <a:p>
            <a:pPr lvl="0">
              <a:buClrTx/>
              <a:buFont typeface="Arial" panose="020B0604020202020204" pitchFamily="34" charset="0"/>
              <a:buChar char="•"/>
            </a:pPr>
            <a:r>
              <a:rPr lang="en-US" sz="2400" dirty="0"/>
              <a:t>Implement the testing scenarios using automated stopping-rule algorithms</a:t>
            </a:r>
            <a:r>
              <a:rPr lang="en-US" sz="2400" dirty="0" smtClean="0"/>
              <a:t>.</a:t>
            </a:r>
          </a:p>
          <a:p>
            <a:pPr lvl="0">
              <a:buClrTx/>
              <a:buFont typeface="Arial" panose="020B0604020202020204" pitchFamily="34" charset="0"/>
              <a:buChar char="•"/>
            </a:pPr>
            <a:endParaRPr lang="en-US" sz="2400" dirty="0"/>
          </a:p>
          <a:p>
            <a:pPr lvl="0">
              <a:buClrTx/>
              <a:buFont typeface="Arial" panose="020B0604020202020204" pitchFamily="34" charset="0"/>
              <a:buChar char="•"/>
            </a:pPr>
            <a:r>
              <a:rPr lang="en-US" sz="2400" dirty="0"/>
              <a:t>Compare with other techniques for stopping rule algorithms.</a:t>
            </a:r>
          </a:p>
          <a:p>
            <a:pPr>
              <a:buFont typeface="Wingdings" panose="05000000000000000000" pitchFamily="2" charset="2"/>
              <a:buChar char="q"/>
              <a:defRPr/>
            </a:pPr>
            <a:endParaRPr lang="en-US" sz="2000" dirty="0"/>
          </a:p>
          <a:p>
            <a:pPr algn="just" eaLnBrk="1" fontAlgn="auto" hangingPunct="1">
              <a:spcAft>
                <a:spcPts val="0"/>
              </a:spcAft>
              <a:buClrTx/>
              <a:buFont typeface="Wingdings" panose="05000000000000000000" pitchFamily="2" charset="2"/>
              <a:buChar char="q"/>
              <a:defRPr/>
            </a:pPr>
            <a:endParaRPr lang="en-US" sz="1900" dirty="0" smtClean="0">
              <a:latin typeface="Calibri" pitchFamily="34" charset="0"/>
              <a:ea typeface="Verdana" pitchFamily="34" charset="0"/>
              <a:cs typeface="Verdana" pitchFamily="34" charset="0"/>
            </a:endParaRPr>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2</a:t>
            </a:fld>
            <a:endParaRPr lang="en-IN"/>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sz="quarter" idx="1"/>
          </p:nvPr>
        </p:nvSpPr>
        <p:spPr>
          <a:xfrm>
            <a:off x="827584" y="1556792"/>
            <a:ext cx="7697787" cy="4615234"/>
          </a:xfrm>
        </p:spPr>
        <p:txBody>
          <a:bodyPr/>
          <a:lstStyle/>
          <a:p>
            <a:pPr eaLnBrk="1" hangingPunct="1"/>
            <a:endParaRPr lang="en-US" altLang="en-US" dirty="0" smtClean="0">
              <a:solidFill>
                <a:srgbClr val="CC0000"/>
              </a:solidFill>
            </a:endParaRPr>
          </a:p>
          <a:p>
            <a:pPr eaLnBrk="1" hangingPunct="1">
              <a:buClrTx/>
              <a:buFont typeface="Arial" panose="020B0604020202020204" pitchFamily="34" charset="0"/>
              <a:buChar char="•"/>
            </a:pPr>
            <a:r>
              <a:rPr lang="en-US" altLang="en-US" dirty="0" smtClean="0">
                <a:solidFill>
                  <a:srgbClr val="CC0000"/>
                </a:solidFill>
              </a:rPr>
              <a:t>Stop testing when</a:t>
            </a:r>
            <a:endParaRPr lang="en-US" altLang="en-US" dirty="0" smtClean="0"/>
          </a:p>
          <a:p>
            <a:pPr lvl="1" eaLnBrk="1" hangingPunct="1">
              <a:buClrTx/>
              <a:buFont typeface="Arial" panose="020B0604020202020204" pitchFamily="34" charset="0"/>
              <a:buChar char="•"/>
            </a:pPr>
            <a:r>
              <a:rPr lang="en-US" altLang="ar-SA" sz="2400" dirty="0" smtClean="0">
                <a:solidFill>
                  <a:schemeClr val="tx1"/>
                </a:solidFill>
              </a:rPr>
              <a:t> </a:t>
            </a:r>
            <a:r>
              <a:rPr lang="en-US" altLang="ar-SA" dirty="0" smtClean="0">
                <a:solidFill>
                  <a:schemeClr val="tx1"/>
                </a:solidFill>
              </a:rPr>
              <a:t>a E(X</a:t>
            </a:r>
            <a:r>
              <a:rPr lang="en-US" altLang="ar-SA" baseline="-25000" dirty="0" smtClean="0">
                <a:solidFill>
                  <a:schemeClr val="tx1"/>
                </a:solidFill>
              </a:rPr>
              <a:t>i+1</a:t>
            </a:r>
            <a:r>
              <a:rPr lang="en-US" altLang="ar-SA" dirty="0" smtClean="0">
                <a:solidFill>
                  <a:schemeClr val="tx1"/>
                </a:solidFill>
              </a:rPr>
              <a:t>) </a:t>
            </a:r>
            <a:r>
              <a:rPr lang="en-US" altLang="ar-SA" dirty="0" smtClean="0">
                <a:solidFill>
                  <a:schemeClr val="tx1"/>
                </a:solidFill>
                <a:sym typeface="Symbol" pitchFamily="18" charset="2"/>
              </a:rPr>
              <a:t>&lt; b E(X</a:t>
            </a:r>
            <a:r>
              <a:rPr lang="en-US" altLang="ar-SA" baseline="-25000" dirty="0" smtClean="0">
                <a:solidFill>
                  <a:schemeClr val="tx1"/>
                </a:solidFill>
                <a:sym typeface="Symbol" pitchFamily="18" charset="2"/>
              </a:rPr>
              <a:t>i</a:t>
            </a:r>
            <a:r>
              <a:rPr lang="en-US" altLang="ar-SA" dirty="0" smtClean="0">
                <a:solidFill>
                  <a:schemeClr val="tx1"/>
                </a:solidFill>
                <a:sym typeface="Symbol" pitchFamily="18" charset="2"/>
              </a:rPr>
              <a:t>) + c</a:t>
            </a:r>
          </a:p>
          <a:p>
            <a:pPr lvl="2" eaLnBrk="1" hangingPunct="1">
              <a:buFont typeface="Wingdings" pitchFamily="2" charset="2"/>
              <a:buNone/>
            </a:pPr>
            <a:r>
              <a:rPr lang="en-US" altLang="ar-SA" dirty="0" smtClean="0"/>
              <a:t>a	: $ cost of </a:t>
            </a:r>
            <a:r>
              <a:rPr lang="en-US" altLang="ar-SA" dirty="0"/>
              <a:t>1</a:t>
            </a:r>
            <a:r>
              <a:rPr lang="en-US" altLang="ar-SA" dirty="0" smtClean="0"/>
              <a:t> uncovered branch found</a:t>
            </a:r>
          </a:p>
          <a:p>
            <a:pPr lvl="2" eaLnBrk="1" hangingPunct="1">
              <a:buFont typeface="Wingdings" pitchFamily="2" charset="2"/>
              <a:buNone/>
            </a:pPr>
            <a:r>
              <a:rPr lang="en-US" altLang="ar-SA" dirty="0" smtClean="0"/>
              <a:t>	  with next strategy</a:t>
            </a:r>
          </a:p>
          <a:p>
            <a:pPr lvl="2" eaLnBrk="1" hangingPunct="1">
              <a:buFont typeface="Wingdings" pitchFamily="2" charset="2"/>
              <a:buNone/>
            </a:pPr>
            <a:r>
              <a:rPr lang="en-US" altLang="ar-SA" dirty="0" smtClean="0"/>
              <a:t>b	: $ cost of testing 1 uncovered branch now</a:t>
            </a:r>
          </a:p>
          <a:p>
            <a:pPr lvl="2" eaLnBrk="1" hangingPunct="1">
              <a:buFont typeface="Wingdings" pitchFamily="2" charset="2"/>
              <a:buNone/>
            </a:pPr>
            <a:r>
              <a:rPr lang="en-US" altLang="ar-SA" dirty="0" smtClean="0"/>
              <a:t>c	: fixed $ cost of testing setups</a:t>
            </a:r>
          </a:p>
          <a:p>
            <a:pPr lvl="2" eaLnBrk="1" hangingPunct="1">
              <a:buFont typeface="Wingdings" pitchFamily="2" charset="2"/>
              <a:buNone/>
            </a:pPr>
            <a:endParaRPr lang="en-US" altLang="ar-SA" dirty="0" smtClean="0"/>
          </a:p>
          <a:p>
            <a:pPr eaLnBrk="1" hangingPunct="1">
              <a:buClrTx/>
              <a:buFont typeface="Arial" panose="020B0604020202020204" pitchFamily="34" charset="0"/>
              <a:buChar char="•"/>
            </a:pPr>
            <a:r>
              <a:rPr lang="en-US" altLang="ar-SA" dirty="0" smtClean="0">
                <a:solidFill>
                  <a:srgbClr val="CC0000"/>
                </a:solidFill>
              </a:rPr>
              <a:t>Continue testing when</a:t>
            </a:r>
            <a:endParaRPr lang="en-US" altLang="ar-SA" dirty="0" smtClean="0"/>
          </a:p>
          <a:p>
            <a:pPr lvl="1" eaLnBrk="1" hangingPunct="1">
              <a:buClrTx/>
              <a:buFont typeface="Arial" panose="020B0604020202020204" pitchFamily="34" charset="0"/>
              <a:buChar char="•"/>
            </a:pPr>
            <a:r>
              <a:rPr lang="en-US" altLang="ar-SA" sz="2400" dirty="0" smtClean="0">
                <a:solidFill>
                  <a:schemeClr val="tx1"/>
                </a:solidFill>
              </a:rPr>
              <a:t> </a:t>
            </a:r>
            <a:r>
              <a:rPr lang="en-US" altLang="ar-SA" dirty="0" smtClean="0">
                <a:solidFill>
                  <a:schemeClr val="tx1"/>
                </a:solidFill>
              </a:rPr>
              <a:t>a E(X</a:t>
            </a:r>
            <a:r>
              <a:rPr lang="en-US" altLang="ar-SA" baseline="-25000" dirty="0" smtClean="0">
                <a:solidFill>
                  <a:schemeClr val="tx1"/>
                </a:solidFill>
              </a:rPr>
              <a:t>i+1</a:t>
            </a:r>
            <a:r>
              <a:rPr lang="en-US" altLang="ar-SA" dirty="0" smtClean="0">
                <a:solidFill>
                  <a:schemeClr val="tx1"/>
                </a:solidFill>
              </a:rPr>
              <a:t>) </a:t>
            </a:r>
            <a:r>
              <a:rPr lang="en-US" altLang="ar-SA" dirty="0" smtClean="0">
                <a:solidFill>
                  <a:schemeClr val="tx1"/>
                </a:solidFill>
                <a:sym typeface="Symbol" pitchFamily="18" charset="2"/>
              </a:rPr>
              <a:t></a:t>
            </a:r>
            <a:r>
              <a:rPr lang="en-US" altLang="ar-SA" dirty="0" smtClean="0">
                <a:solidFill>
                  <a:schemeClr val="tx1"/>
                </a:solidFill>
              </a:rPr>
              <a:t> b E(X</a:t>
            </a:r>
            <a:r>
              <a:rPr lang="en-US" altLang="ar-SA" baseline="-25000" dirty="0" smtClean="0">
                <a:solidFill>
                  <a:schemeClr val="tx1"/>
                </a:solidFill>
              </a:rPr>
              <a:t>i</a:t>
            </a:r>
            <a:r>
              <a:rPr lang="en-US" altLang="ar-SA" dirty="0" smtClean="0">
                <a:solidFill>
                  <a:schemeClr val="tx1"/>
                </a:solidFill>
              </a:rPr>
              <a:t>) + c</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20</a:t>
            </a:fld>
            <a:endParaRPr lang="en-IN"/>
          </a:p>
        </p:txBody>
      </p:sp>
      <p:sp>
        <p:nvSpPr>
          <p:cNvPr id="2" name="Title 1"/>
          <p:cNvSpPr>
            <a:spLocks noGrp="1"/>
          </p:cNvSpPr>
          <p:nvPr>
            <p:ph type="title"/>
          </p:nvPr>
        </p:nvSpPr>
        <p:spPr>
          <a:xfrm>
            <a:off x="301625" y="228601"/>
            <a:ext cx="8534400" cy="608112"/>
          </a:xfrm>
        </p:spPr>
        <p:txBody>
          <a:bodyPr/>
          <a:lstStyle/>
          <a:p>
            <a:r>
              <a:rPr lang="en-US" altLang="en-US" sz="3600" b="1" dirty="0"/>
              <a:t>The Stopping </a:t>
            </a:r>
            <a:r>
              <a:rPr lang="en-US" altLang="en-US" sz="3600" b="1" dirty="0" smtClean="0"/>
              <a:t>Rule (cont’d)</a:t>
            </a:r>
            <a:endParaRPr lang="en-US" sz="3600" dirty="0"/>
          </a:p>
        </p:txBody>
      </p:sp>
    </p:spTree>
    <p:extLst>
      <p:ext uri="{BB962C8B-B14F-4D97-AF65-F5344CB8AC3E}">
        <p14:creationId xmlns:p14="http://schemas.microsoft.com/office/powerpoint/2010/main" val="3829484342"/>
      </p:ext>
    </p:extLst>
  </p:cSld>
  <p:clrMapOvr>
    <a:masterClrMapping/>
  </p:clrMapOvr>
  <p:transition>
    <p:spli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179512" y="188640"/>
            <a:ext cx="8534400" cy="830833"/>
          </a:xfrm>
        </p:spPr>
        <p:txBody>
          <a:bodyPr/>
          <a:lstStyle/>
          <a:p>
            <a:pPr eaLnBrk="1" hangingPunct="1"/>
            <a:r>
              <a:rPr lang="en-US" sz="2800" b="1" dirty="0" smtClean="0"/>
              <a:t>Most Generalized One Step Ahead Formula</a:t>
            </a:r>
          </a:p>
        </p:txBody>
      </p:sp>
      <p:sp>
        <p:nvSpPr>
          <p:cNvPr id="3" name="Slide Number Placeholder 2"/>
          <p:cNvSpPr>
            <a:spLocks noGrp="1"/>
          </p:cNvSpPr>
          <p:nvPr>
            <p:ph type="sldNum" sz="quarter" idx="12"/>
          </p:nvPr>
        </p:nvSpPr>
        <p:spPr/>
        <p:txBody>
          <a:bodyPr/>
          <a:lstStyle/>
          <a:p>
            <a:pPr>
              <a:defRPr/>
            </a:pPr>
            <a:fld id="{EA3BE0B4-4001-4585-ABD4-7DD17FC2B841}" type="slidenum">
              <a:rPr lang="en-IN" smtClean="0"/>
              <a:pPr>
                <a:defRPr/>
              </a:pPr>
              <a:t>21</a:t>
            </a:fld>
            <a:endParaRPr lang="en-IN"/>
          </a:p>
        </p:txBody>
      </p:sp>
      <p:sp>
        <p:nvSpPr>
          <p:cNvPr id="18436" name="Rectangle 14"/>
          <p:cNvSpPr>
            <a:spLocks noChangeArrowheads="1"/>
          </p:cNvSpPr>
          <p:nvPr/>
        </p:nvSpPr>
        <p:spPr bwMode="auto">
          <a:xfrm>
            <a:off x="843646" y="2058980"/>
            <a:ext cx="7416824"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sz="1600" i="0" dirty="0">
                <a:cs typeface="Times New Roman" pitchFamily="18" charset="0"/>
              </a:rPr>
              <a:t>                                       </a:t>
            </a:r>
            <a:endParaRPr lang="en-US" sz="1600" i="0" dirty="0" smtClean="0">
              <a:cs typeface="Times New Roman" pitchFamily="18" charset="0"/>
            </a:endParaRPr>
          </a:p>
          <a:p>
            <a:pPr eaLnBrk="0" hangingPunct="0"/>
            <a:r>
              <a:rPr lang="en-US" sz="1500" i="0" dirty="0" smtClean="0">
                <a:latin typeface="+mn-lt"/>
                <a:cs typeface="Times New Roman" pitchFamily="18" charset="0"/>
              </a:rPr>
              <a:t>The </a:t>
            </a:r>
            <a:r>
              <a:rPr lang="en-US" sz="1500" i="0" dirty="0">
                <a:latin typeface="+mn-lt"/>
                <a:cs typeface="Times New Roman" pitchFamily="18" charset="0"/>
              </a:rPr>
              <a:t>equation in the one-step-ahead formula can be rearranged into the following form: </a:t>
            </a:r>
            <a:endParaRPr lang="en-US" sz="1500" b="1" i="0" dirty="0">
              <a:latin typeface="+mn-lt"/>
              <a:cs typeface="Times New Roman" pitchFamily="18" charset="0"/>
            </a:endParaRPr>
          </a:p>
          <a:p>
            <a:pPr algn="just" eaLnBrk="0" hangingPunct="0"/>
            <a:r>
              <a:rPr lang="en-US" sz="1500" i="0" dirty="0">
                <a:latin typeface="+mn-lt"/>
                <a:cs typeface="Times New Roman" pitchFamily="18" charset="0"/>
              </a:rPr>
              <a:t>                           </a:t>
            </a:r>
          </a:p>
          <a:p>
            <a:pPr algn="just" eaLnBrk="0" hangingPunct="0"/>
            <a:r>
              <a:rPr lang="en-US" sz="1500" i="0" dirty="0">
                <a:latin typeface="+mn-lt"/>
                <a:cs typeface="Times New Roman" pitchFamily="18" charset="0"/>
              </a:rPr>
              <a:t>                               e(</a:t>
            </a:r>
            <a:r>
              <a:rPr lang="en-US" sz="1500" b="1" i="0" dirty="0">
                <a:latin typeface="+mn-lt"/>
                <a:cs typeface="Times New Roman" pitchFamily="18" charset="0"/>
              </a:rPr>
              <a:t>X</a:t>
            </a:r>
            <a:r>
              <a:rPr lang="en-US" sz="1500" i="0" dirty="0">
                <a:latin typeface="+mn-lt"/>
                <a:cs typeface="Times New Roman" pitchFamily="18" charset="0"/>
              </a:rPr>
              <a:t>) = E(</a:t>
            </a:r>
            <a:r>
              <a:rPr lang="en-US" sz="1500" b="1" i="0" dirty="0">
                <a:latin typeface="+mn-lt"/>
                <a:cs typeface="Times New Roman" pitchFamily="18" charset="0"/>
              </a:rPr>
              <a:t>X</a:t>
            </a:r>
            <a:r>
              <a:rPr lang="en-US" sz="1500" i="0" baseline="-30000" dirty="0">
                <a:latin typeface="+mn-lt"/>
                <a:cs typeface="Times New Roman" pitchFamily="18" charset="0"/>
              </a:rPr>
              <a:t>i+1</a:t>
            </a:r>
            <a:r>
              <a:rPr lang="en-US" sz="1500" i="0" dirty="0">
                <a:latin typeface="+mn-lt"/>
                <a:cs typeface="Times New Roman" pitchFamily="18" charset="0"/>
              </a:rPr>
              <a:t>) - E(</a:t>
            </a:r>
            <a:r>
              <a:rPr lang="en-US" sz="1500" b="1" i="0" dirty="0">
                <a:latin typeface="+mn-lt"/>
                <a:cs typeface="Times New Roman" pitchFamily="18" charset="0"/>
              </a:rPr>
              <a:t>X</a:t>
            </a:r>
            <a:r>
              <a:rPr lang="en-US" sz="1500" i="0" baseline="-30000" dirty="0">
                <a:latin typeface="+mn-lt"/>
                <a:cs typeface="Times New Roman" pitchFamily="18" charset="0"/>
              </a:rPr>
              <a:t>i</a:t>
            </a:r>
            <a:r>
              <a:rPr lang="en-US" sz="1500" i="0" dirty="0" smtClean="0">
                <a:latin typeface="+mn-lt"/>
                <a:cs typeface="Times New Roman" pitchFamily="18" charset="0"/>
              </a:rPr>
              <a:t>)                                               (1)</a:t>
            </a:r>
          </a:p>
          <a:p>
            <a:pPr algn="l" eaLnBrk="0" hangingPunct="0"/>
            <a:r>
              <a:rPr lang="en-US" sz="1500" b="1" i="0" dirty="0" smtClean="0">
                <a:latin typeface="+mn-lt"/>
                <a:cs typeface="Times New Roman" pitchFamily="18" charset="0"/>
              </a:rPr>
              <a:t>                       </a:t>
            </a:r>
            <a:endParaRPr lang="en-US" sz="1500" b="1" i="0" dirty="0">
              <a:latin typeface="+mn-lt"/>
              <a:cs typeface="Times New Roman" pitchFamily="18" charset="0"/>
            </a:endParaRPr>
          </a:p>
          <a:p>
            <a:pPr algn="l" eaLnBrk="0" hangingPunct="0"/>
            <a:r>
              <a:rPr lang="en-US" sz="1500" b="1" i="0" dirty="0" smtClean="0">
                <a:latin typeface="+mn-lt"/>
                <a:cs typeface="Times New Roman" pitchFamily="18" charset="0"/>
              </a:rPr>
              <a:t> </a:t>
            </a:r>
            <a:r>
              <a:rPr lang="en-US" sz="1500" b="1" i="0" dirty="0">
                <a:latin typeface="+mn-lt"/>
                <a:cs typeface="Times New Roman" pitchFamily="18" charset="0"/>
              </a:rPr>
              <a:t>where, the divergence factor, d signifies the ratio of the </a:t>
            </a:r>
            <a:endParaRPr lang="en-US" sz="1500" b="1" i="0" dirty="0" smtClean="0">
              <a:latin typeface="+mn-lt"/>
              <a:cs typeface="Times New Roman" pitchFamily="18" charset="0"/>
            </a:endParaRPr>
          </a:p>
          <a:p>
            <a:pPr algn="l" eaLnBrk="0" hangingPunct="0"/>
            <a:endParaRPr lang="en-US" sz="1500" b="1" dirty="0">
              <a:latin typeface="+mn-lt"/>
              <a:cs typeface="Times New Roman" pitchFamily="18" charset="0"/>
            </a:endParaRPr>
          </a:p>
          <a:p>
            <a:pPr algn="l" eaLnBrk="0" hangingPunct="0"/>
            <a:r>
              <a:rPr lang="en-US" sz="1500" b="1" dirty="0" smtClean="0">
                <a:latin typeface="+mn-lt"/>
                <a:cs typeface="Times New Roman" pitchFamily="18" charset="0"/>
              </a:rPr>
              <a:t>cost </a:t>
            </a:r>
            <a:r>
              <a:rPr lang="en-US" sz="1500" b="1" dirty="0">
                <a:latin typeface="+mn-lt"/>
                <a:cs typeface="Times New Roman" pitchFamily="18" charset="0"/>
              </a:rPr>
              <a:t>“c”</a:t>
            </a:r>
            <a:r>
              <a:rPr lang="en-US" sz="1500" b="1" i="0" dirty="0">
                <a:latin typeface="+mn-lt"/>
                <a:cs typeface="Times New Roman" pitchFamily="18" charset="0"/>
              </a:rPr>
              <a:t> of </a:t>
            </a:r>
            <a:r>
              <a:rPr lang="en-US" sz="1500" b="1" i="0" dirty="0" smtClean="0">
                <a:latin typeface="+mn-lt"/>
                <a:cs typeface="Times New Roman" pitchFamily="18" charset="0"/>
              </a:rPr>
              <a:t>performing a </a:t>
            </a:r>
            <a:r>
              <a:rPr lang="en-US" sz="1500" b="1" i="0" dirty="0">
                <a:latin typeface="+mn-lt"/>
                <a:cs typeface="Times New Roman" pitchFamily="18" charset="0"/>
              </a:rPr>
              <a:t>test over the difference between the higher “a” </a:t>
            </a:r>
            <a:endParaRPr lang="en-US" sz="1500" b="1" i="0" dirty="0" smtClean="0">
              <a:latin typeface="+mn-lt"/>
              <a:cs typeface="Times New Roman" pitchFamily="18" charset="0"/>
            </a:endParaRPr>
          </a:p>
          <a:p>
            <a:pPr algn="l" eaLnBrk="0" hangingPunct="0"/>
            <a:endParaRPr lang="en-US" sz="1500" b="1" dirty="0">
              <a:latin typeface="+mn-lt"/>
              <a:cs typeface="Times New Roman" pitchFamily="18" charset="0"/>
            </a:endParaRPr>
          </a:p>
          <a:p>
            <a:pPr algn="l" eaLnBrk="0" hangingPunct="0"/>
            <a:r>
              <a:rPr lang="en-US" sz="1500" b="1" i="0" dirty="0" smtClean="0">
                <a:latin typeface="+mn-lt"/>
                <a:cs typeface="Times New Roman" pitchFamily="18" charset="0"/>
              </a:rPr>
              <a:t>cost </a:t>
            </a:r>
            <a:r>
              <a:rPr lang="en-US" sz="1500" b="1" i="0" dirty="0">
                <a:latin typeface="+mn-lt"/>
                <a:cs typeface="Times New Roman" pitchFamily="18" charset="0"/>
              </a:rPr>
              <a:t>of catching a </a:t>
            </a:r>
            <a:r>
              <a:rPr lang="en-US" sz="1500" b="1" i="0" dirty="0" smtClean="0">
                <a:latin typeface="+mn-lt"/>
                <a:cs typeface="Times New Roman" pitchFamily="18" charset="0"/>
              </a:rPr>
              <a:t>failure </a:t>
            </a:r>
            <a:r>
              <a:rPr lang="en-US" sz="1500" b="1" dirty="0">
                <a:latin typeface="+mn-lt"/>
                <a:cs typeface="Times New Roman" pitchFamily="18" charset="0"/>
              </a:rPr>
              <a:t>after the fact and </a:t>
            </a:r>
            <a:r>
              <a:rPr lang="en-US" sz="1500" b="1" i="0" dirty="0">
                <a:latin typeface="+mn-lt"/>
                <a:cs typeface="Times New Roman" pitchFamily="18" charset="0"/>
              </a:rPr>
              <a:t> the lower “b” cost of catching </a:t>
            </a:r>
            <a:endParaRPr lang="en-US" sz="1500" b="1" i="0" dirty="0" smtClean="0">
              <a:latin typeface="+mn-lt"/>
              <a:cs typeface="Times New Roman" pitchFamily="18" charset="0"/>
            </a:endParaRPr>
          </a:p>
          <a:p>
            <a:pPr algn="l" eaLnBrk="0" hangingPunct="0"/>
            <a:endParaRPr lang="en-US" sz="1500" b="1" dirty="0">
              <a:latin typeface="+mn-lt"/>
              <a:cs typeface="Times New Roman" pitchFamily="18" charset="0"/>
            </a:endParaRPr>
          </a:p>
          <a:p>
            <a:pPr algn="l" eaLnBrk="0" hangingPunct="0"/>
            <a:r>
              <a:rPr lang="en-US" sz="1500" b="1" i="0" dirty="0" smtClean="0">
                <a:latin typeface="+mn-lt"/>
                <a:cs typeface="Times New Roman" pitchFamily="18" charset="0"/>
              </a:rPr>
              <a:t>a </a:t>
            </a:r>
            <a:r>
              <a:rPr lang="en-US" sz="1500" b="1" i="0" dirty="0">
                <a:latin typeface="+mn-lt"/>
                <a:cs typeface="Times New Roman" pitchFamily="18" charset="0"/>
              </a:rPr>
              <a:t>failure </a:t>
            </a:r>
            <a:r>
              <a:rPr lang="en-US" sz="1500" b="1" dirty="0">
                <a:latin typeface="+mn-lt"/>
                <a:cs typeface="Times New Roman" pitchFamily="18" charset="0"/>
              </a:rPr>
              <a:t>before </a:t>
            </a:r>
            <a:r>
              <a:rPr lang="en-US" sz="1500" b="1" i="0" dirty="0">
                <a:latin typeface="+mn-lt"/>
                <a:cs typeface="Times New Roman" pitchFamily="18" charset="0"/>
              </a:rPr>
              <a:t> release</a:t>
            </a:r>
            <a:r>
              <a:rPr lang="en-US" sz="1500" i="0" dirty="0">
                <a:latin typeface="+mn-lt"/>
                <a:cs typeface="Times New Roman" pitchFamily="18" charset="0"/>
              </a:rPr>
              <a:t> </a:t>
            </a:r>
            <a:r>
              <a:rPr lang="en-US" sz="1500" i="0" dirty="0" smtClean="0">
                <a:latin typeface="+mn-lt"/>
                <a:cs typeface="Times New Roman" pitchFamily="18" charset="0"/>
              </a:rPr>
              <a:t> d≤</a:t>
            </a:r>
            <a:endParaRPr lang="en-US" sz="1500" i="0" dirty="0">
              <a:latin typeface="+mn-lt"/>
              <a:cs typeface="Times New Roman" pitchFamily="18" charset="0"/>
            </a:endParaRPr>
          </a:p>
        </p:txBody>
      </p:sp>
      <p:graphicFrame>
        <p:nvGraphicFramePr>
          <p:cNvPr id="18438" name="Object 12"/>
          <p:cNvGraphicFramePr>
            <a:graphicFrameLocks noChangeAspect="1"/>
          </p:cNvGraphicFramePr>
          <p:nvPr>
            <p:extLst>
              <p:ext uri="{D42A27DB-BD31-4B8C-83A1-F6EECF244321}">
                <p14:modId xmlns:p14="http://schemas.microsoft.com/office/powerpoint/2010/main" val="4218058986"/>
              </p:ext>
            </p:extLst>
          </p:nvPr>
        </p:nvGraphicFramePr>
        <p:xfrm>
          <a:off x="3572177" y="4728458"/>
          <a:ext cx="371475" cy="409575"/>
        </p:xfrm>
        <a:graphic>
          <a:graphicData uri="http://schemas.openxmlformats.org/presentationml/2006/ole">
            <mc:AlternateContent xmlns:mc="http://schemas.openxmlformats.org/markup-compatibility/2006">
              <mc:Choice xmlns:v="urn:schemas-microsoft-com:vml" Requires="v">
                <p:oleObj spid="_x0000_s5220" r:id="rId3" imgW="367981" imgH="406048" progId="Equation.3">
                  <p:embed/>
                </p:oleObj>
              </mc:Choice>
              <mc:Fallback>
                <p:oleObj r:id="rId3" imgW="367981" imgH="406048"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2177" y="4728458"/>
                        <a:ext cx="371475" cy="409575"/>
                      </a:xfrm>
                      <a:prstGeom prst="rect">
                        <a:avLst/>
                      </a:prstGeom>
                      <a:noFill/>
                      <a:ln>
                        <a:noFill/>
                      </a:ln>
                    </p:spPr>
                  </p:pic>
                </p:oleObj>
              </mc:Fallback>
            </mc:AlternateContent>
          </a:graphicData>
        </a:graphic>
      </p:graphicFrame>
      <p:graphicFrame>
        <p:nvGraphicFramePr>
          <p:cNvPr id="6" name="Object 19"/>
          <p:cNvGraphicFramePr>
            <a:graphicFrameLocks noChangeAspect="1"/>
          </p:cNvGraphicFramePr>
          <p:nvPr>
            <p:extLst>
              <p:ext uri="{D42A27DB-BD31-4B8C-83A1-F6EECF244321}">
                <p14:modId xmlns:p14="http://schemas.microsoft.com/office/powerpoint/2010/main" val="1316810990"/>
              </p:ext>
            </p:extLst>
          </p:nvPr>
        </p:nvGraphicFramePr>
        <p:xfrm>
          <a:off x="842380" y="5630476"/>
          <a:ext cx="3144837" cy="433387"/>
        </p:xfrm>
        <a:graphic>
          <a:graphicData uri="http://schemas.openxmlformats.org/presentationml/2006/ole">
            <mc:AlternateContent xmlns:mc="http://schemas.openxmlformats.org/markup-compatibility/2006">
              <mc:Choice xmlns:v="urn:schemas-microsoft-com:vml" Requires="v">
                <p:oleObj spid="_x0000_s5221" name="Equation" r:id="rId5" imgW="2984400" imgH="431640" progId="Equation.3">
                  <p:embed/>
                </p:oleObj>
              </mc:Choice>
              <mc:Fallback>
                <p:oleObj name="Equation" r:id="rId5" imgW="2984400" imgH="431640" progId="Equation.3">
                  <p:embed/>
                  <p:pic>
                    <p:nvPicPr>
                      <p:cNvPr id="0" name=""/>
                      <p:cNvPicPr>
                        <a:picLocks noChangeAspect="1" noChangeArrowheads="1"/>
                      </p:cNvPicPr>
                      <p:nvPr/>
                    </p:nvPicPr>
                    <p:blipFill>
                      <a:blip r:embed="rId6"/>
                      <a:srcRect/>
                      <a:stretch>
                        <a:fillRect/>
                      </a:stretch>
                    </p:blipFill>
                    <p:spPr bwMode="auto">
                      <a:xfrm>
                        <a:off x="842380" y="5630476"/>
                        <a:ext cx="3144837" cy="433387"/>
                      </a:xfrm>
                      <a:prstGeom prst="rect">
                        <a:avLst/>
                      </a:prstGeom>
                      <a:noFill/>
                      <a:ln>
                        <a:noFill/>
                      </a:ln>
                    </p:spPr>
                  </p:pic>
                </p:oleObj>
              </mc:Fallback>
            </mc:AlternateContent>
          </a:graphicData>
        </a:graphic>
      </p:graphicFrame>
      <p:graphicFrame>
        <p:nvGraphicFramePr>
          <p:cNvPr id="7" name="Object 17"/>
          <p:cNvGraphicFramePr>
            <a:graphicFrameLocks noChangeAspect="1"/>
          </p:cNvGraphicFramePr>
          <p:nvPr>
            <p:extLst>
              <p:ext uri="{D42A27DB-BD31-4B8C-83A1-F6EECF244321}">
                <p14:modId xmlns:p14="http://schemas.microsoft.com/office/powerpoint/2010/main" val="1999844039"/>
              </p:ext>
            </p:extLst>
          </p:nvPr>
        </p:nvGraphicFramePr>
        <p:xfrm>
          <a:off x="4032401" y="5597138"/>
          <a:ext cx="1835150" cy="447675"/>
        </p:xfrm>
        <a:graphic>
          <a:graphicData uri="http://schemas.openxmlformats.org/presentationml/2006/ole">
            <mc:AlternateContent xmlns:mc="http://schemas.openxmlformats.org/markup-compatibility/2006">
              <mc:Choice xmlns:v="urn:schemas-microsoft-com:vml" Requires="v">
                <p:oleObj spid="_x0000_s5222" name="Equation" r:id="rId7" imgW="2311400" imgH="444500" progId="Equation.3">
                  <p:embed/>
                </p:oleObj>
              </mc:Choice>
              <mc:Fallback>
                <p:oleObj name="Equation" r:id="rId7" imgW="2311400" imgH="4445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32401" y="5597138"/>
                        <a:ext cx="183515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16"/>
          <p:cNvGraphicFramePr>
            <a:graphicFrameLocks noChangeAspect="1"/>
          </p:cNvGraphicFramePr>
          <p:nvPr>
            <p:extLst>
              <p:ext uri="{D42A27DB-BD31-4B8C-83A1-F6EECF244321}">
                <p14:modId xmlns:p14="http://schemas.microsoft.com/office/powerpoint/2010/main" val="3625320769"/>
              </p:ext>
            </p:extLst>
          </p:nvPr>
        </p:nvGraphicFramePr>
        <p:xfrm>
          <a:off x="6322211" y="5706676"/>
          <a:ext cx="123825" cy="152400"/>
        </p:xfrm>
        <a:graphic>
          <a:graphicData uri="http://schemas.openxmlformats.org/presentationml/2006/ole">
            <mc:AlternateContent xmlns:mc="http://schemas.openxmlformats.org/markup-compatibility/2006">
              <mc:Choice xmlns:v="urn:schemas-microsoft-com:vml" Requires="v">
                <p:oleObj spid="_x0000_s5223" r:id="rId9" imgW="127000" imgH="152400" progId="Equation.3">
                  <p:embed/>
                </p:oleObj>
              </mc:Choice>
              <mc:Fallback>
                <p:oleObj r:id="rId9" imgW="127000" imgH="1524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22211" y="5706676"/>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Rectangle 26"/>
          <p:cNvSpPr>
            <a:spLocks noChangeArrowheads="1"/>
          </p:cNvSpPr>
          <p:nvPr/>
        </p:nvSpPr>
        <p:spPr bwMode="auto">
          <a:xfrm>
            <a:off x="6957211" y="5782876"/>
            <a:ext cx="21272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900" smtClean="0">
                <a:solidFill>
                  <a:srgbClr val="5B5249"/>
                </a:solidFill>
                <a:latin typeface="Times New Roman" pitchFamily="18" charset="0"/>
                <a:cs typeface="Times New Roman" pitchFamily="18" charset="0"/>
              </a:rPr>
              <a:t> </a:t>
            </a:r>
            <a:endParaRPr lang="en-US" sz="1200" smtClean="0">
              <a:solidFill>
                <a:srgbClr val="5B5249"/>
              </a:solidFill>
              <a:latin typeface="Times New Roman" pitchFamily="18" charset="0"/>
              <a:cs typeface="Times New Roman" pitchFamily="18" charset="0"/>
            </a:endParaRPr>
          </a:p>
        </p:txBody>
      </p:sp>
      <p:sp>
        <p:nvSpPr>
          <p:cNvPr id="10" name="Rectangle 27"/>
          <p:cNvSpPr>
            <a:spLocks noChangeArrowheads="1"/>
          </p:cNvSpPr>
          <p:nvPr/>
        </p:nvSpPr>
        <p:spPr bwMode="auto">
          <a:xfrm>
            <a:off x="6550811" y="5630476"/>
            <a:ext cx="565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200" dirty="0" smtClean="0">
                <a:solidFill>
                  <a:srgbClr val="5B5249"/>
                </a:solidFill>
                <a:latin typeface="Times New Roman" pitchFamily="18" charset="0"/>
                <a:cs typeface="Times New Roman" pitchFamily="18" charset="0"/>
              </a:rPr>
              <a:t>d</a:t>
            </a:r>
          </a:p>
        </p:txBody>
      </p:sp>
      <p:sp>
        <p:nvSpPr>
          <p:cNvPr id="11" name="Rectangle 28"/>
          <p:cNvSpPr>
            <a:spLocks noChangeArrowheads="1"/>
          </p:cNvSpPr>
          <p:nvPr/>
        </p:nvSpPr>
        <p:spPr bwMode="auto">
          <a:xfrm>
            <a:off x="3731411" y="5706676"/>
            <a:ext cx="2603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900" dirty="0" smtClean="0">
                <a:solidFill>
                  <a:srgbClr val="5B5249"/>
                </a:solidFill>
                <a:latin typeface="Times New Roman" pitchFamily="18" charset="0"/>
                <a:cs typeface="Times New Roman" pitchFamily="18" charset="0"/>
              </a:rPr>
              <a:t>--</a:t>
            </a:r>
          </a:p>
        </p:txBody>
      </p:sp>
    </p:spTree>
    <p:extLst>
      <p:ext uri="{BB962C8B-B14F-4D97-AF65-F5344CB8AC3E}">
        <p14:creationId xmlns:p14="http://schemas.microsoft.com/office/powerpoint/2010/main" val="426910499"/>
      </p:ext>
    </p:extLst>
  </p:cSld>
  <p:clrMapOvr>
    <a:masterClrMapping/>
  </p:clrMapOvr>
  <p:transition>
    <p:spli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ChangeArrowheads="1"/>
          </p:cNvSpPr>
          <p:nvPr/>
        </p:nvSpPr>
        <p:spPr bwMode="auto">
          <a:xfrm>
            <a:off x="968666" y="692696"/>
            <a:ext cx="7772400" cy="5428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l">
              <a:lnSpc>
                <a:spcPct val="90000"/>
              </a:lnSpc>
              <a:spcBef>
                <a:spcPct val="20000"/>
              </a:spcBef>
              <a:buClr>
                <a:schemeClr val="tx1"/>
              </a:buClr>
              <a:buSzPct val="75000"/>
              <a:buFont typeface="Arial" panose="020B0604020202020204" pitchFamily="34" charset="0"/>
              <a:buChar char="•"/>
            </a:pPr>
            <a:r>
              <a:rPr lang="en-US" altLang="en-US" sz="2400" i="0" dirty="0" smtClean="0">
                <a:latin typeface="+mn-lt"/>
                <a:cs typeface="Times New Roman" pitchFamily="18" charset="0"/>
              </a:rPr>
              <a:t>SYSTEM EXAMPLES:</a:t>
            </a:r>
          </a:p>
          <a:p>
            <a:pPr marL="342900" indent="-342900" algn="l">
              <a:lnSpc>
                <a:spcPct val="90000"/>
              </a:lnSpc>
              <a:spcBef>
                <a:spcPct val="20000"/>
              </a:spcBef>
              <a:buClr>
                <a:schemeClr val="tx1"/>
              </a:buClr>
              <a:buSzPct val="75000"/>
              <a:buFont typeface="Arial" panose="020B0604020202020204" pitchFamily="34" charset="0"/>
              <a:buChar char="•"/>
            </a:pPr>
            <a:r>
              <a:rPr lang="en-US" altLang="en-US" sz="2400" i="0" dirty="0" smtClean="0">
                <a:latin typeface="+mn-lt"/>
                <a:cs typeface="Times New Roman" pitchFamily="18" charset="0"/>
              </a:rPr>
              <a:t>Sys7 </a:t>
            </a:r>
            <a:r>
              <a:rPr lang="en-US" altLang="en-US" sz="2400" i="0" dirty="0">
                <a:latin typeface="+mn-lt"/>
                <a:cs typeface="Times New Roman" pitchFamily="18" charset="0"/>
              </a:rPr>
              <a:t>Model</a:t>
            </a:r>
          </a:p>
          <a:p>
            <a:pPr marL="800100" lvl="1" indent="-342900" algn="l">
              <a:lnSpc>
                <a:spcPct val="90000"/>
              </a:lnSpc>
              <a:spcBef>
                <a:spcPct val="20000"/>
              </a:spcBef>
              <a:buClr>
                <a:schemeClr val="tx1"/>
              </a:buClr>
              <a:buSzPct val="75000"/>
              <a:buFont typeface="Arial" panose="020B0604020202020204" pitchFamily="34" charset="0"/>
              <a:buChar char="•"/>
            </a:pPr>
            <a:r>
              <a:rPr lang="en-US" altLang="ar-SA" sz="2400" i="0" dirty="0">
                <a:latin typeface="+mn-lt"/>
                <a:cs typeface="Times New Roman" pitchFamily="18" charset="0"/>
              </a:rPr>
              <a:t>a 2D real-time object classification chip.</a:t>
            </a:r>
          </a:p>
          <a:p>
            <a:pPr marL="342900" indent="-342900" algn="l">
              <a:lnSpc>
                <a:spcPct val="90000"/>
              </a:lnSpc>
              <a:spcBef>
                <a:spcPct val="20000"/>
              </a:spcBef>
              <a:buClr>
                <a:schemeClr val="tx1"/>
              </a:buClr>
              <a:buSzPct val="75000"/>
              <a:buFont typeface="Arial" panose="020B0604020202020204" pitchFamily="34" charset="0"/>
              <a:buChar char="•"/>
            </a:pPr>
            <a:r>
              <a:rPr lang="en-US" altLang="en-US" sz="2400" i="0" dirty="0">
                <a:latin typeface="+mn-lt"/>
                <a:cs typeface="Times New Roman" pitchFamily="18" charset="0"/>
              </a:rPr>
              <a:t>Intel 8251 Model</a:t>
            </a:r>
          </a:p>
          <a:p>
            <a:pPr marL="800100" lvl="1" indent="-342900" algn="l">
              <a:lnSpc>
                <a:spcPct val="90000"/>
              </a:lnSpc>
              <a:spcBef>
                <a:spcPct val="20000"/>
              </a:spcBef>
              <a:buClr>
                <a:schemeClr val="tx1"/>
              </a:buClr>
              <a:buSzPct val="75000"/>
              <a:buFont typeface="Arial" panose="020B0604020202020204" pitchFamily="34" charset="0"/>
              <a:buChar char="•"/>
            </a:pPr>
            <a:r>
              <a:rPr lang="en-US" altLang="ar-SA" sz="2400" i="0" dirty="0">
                <a:latin typeface="+mn-lt"/>
                <a:cs typeface="Times New Roman" pitchFamily="18" charset="0"/>
              </a:rPr>
              <a:t>a micro-controller chip</a:t>
            </a:r>
            <a:r>
              <a:rPr lang="en-US" altLang="ar-SA" sz="2400" i="0" dirty="0" smtClean="0">
                <a:latin typeface="+mn-lt"/>
                <a:cs typeface="Times New Roman" pitchFamily="18" charset="0"/>
              </a:rPr>
              <a:t>.</a:t>
            </a:r>
          </a:p>
          <a:p>
            <a:pPr lvl="1" algn="l">
              <a:lnSpc>
                <a:spcPct val="90000"/>
              </a:lnSpc>
              <a:spcBef>
                <a:spcPct val="20000"/>
              </a:spcBef>
              <a:buClr>
                <a:schemeClr val="tx1"/>
              </a:buClr>
              <a:buSzPct val="75000"/>
            </a:pPr>
            <a:endParaRPr lang="en-US" altLang="ar-SA" sz="2400" i="0" dirty="0">
              <a:latin typeface="+mn-lt"/>
              <a:cs typeface="Times New Roman" pitchFamily="18" charset="0"/>
            </a:endParaRPr>
          </a:p>
          <a:p>
            <a:pPr marL="742950" lvl="1" indent="-285750" algn="l">
              <a:lnSpc>
                <a:spcPct val="90000"/>
              </a:lnSpc>
              <a:spcBef>
                <a:spcPct val="20000"/>
              </a:spcBef>
              <a:buClr>
                <a:schemeClr val="tx1"/>
              </a:buClr>
              <a:buSzPct val="75000"/>
            </a:pPr>
            <a:r>
              <a:rPr lang="en-US" altLang="ar-SA" sz="2400" i="0" dirty="0">
                <a:solidFill>
                  <a:srgbClr val="008000"/>
                </a:solidFill>
                <a:latin typeface="Arial" charset="0"/>
                <a:cs typeface="Times New Roman" pitchFamily="18" charset="0"/>
              </a:rPr>
              <a:t>					</a:t>
            </a:r>
            <a:r>
              <a:rPr lang="en-US" altLang="ar-SA" sz="2000" i="0" u="sng" dirty="0">
                <a:latin typeface="+mn-lt"/>
                <a:cs typeface="Times New Roman" pitchFamily="18" charset="0"/>
              </a:rPr>
              <a:t>Sys7		Intel8251</a:t>
            </a:r>
            <a:endParaRPr lang="en-US" altLang="ar-SA" sz="2000" i="0" dirty="0">
              <a:latin typeface="+mn-lt"/>
              <a:cs typeface="Times New Roman" pitchFamily="18" charset="0"/>
            </a:endParaRPr>
          </a:p>
          <a:p>
            <a:pPr marL="742950" lvl="1" indent="-285750" algn="l">
              <a:lnSpc>
                <a:spcPct val="90000"/>
              </a:lnSpc>
              <a:spcBef>
                <a:spcPct val="20000"/>
              </a:spcBef>
              <a:buClr>
                <a:schemeClr val="tx1"/>
              </a:buClr>
              <a:buSzPct val="75000"/>
            </a:pPr>
            <a:r>
              <a:rPr lang="en-US" altLang="ar-SA" sz="2000" i="0" dirty="0">
                <a:latin typeface="+mn-lt"/>
                <a:cs typeface="Times New Roman" pitchFamily="18" charset="0"/>
              </a:rPr>
              <a:t>LOC			3785		3113</a:t>
            </a:r>
          </a:p>
          <a:p>
            <a:pPr marL="742950" lvl="1" indent="-285750" algn="l">
              <a:lnSpc>
                <a:spcPct val="90000"/>
              </a:lnSpc>
              <a:spcBef>
                <a:spcPct val="20000"/>
              </a:spcBef>
              <a:buClr>
                <a:schemeClr val="tx1"/>
              </a:buClr>
              <a:buSzPct val="75000"/>
            </a:pPr>
            <a:r>
              <a:rPr lang="en-US" altLang="ar-SA" sz="2000" i="0" dirty="0">
                <a:latin typeface="+mn-lt"/>
                <a:cs typeface="Times New Roman" pitchFamily="18" charset="0"/>
              </a:rPr>
              <a:t>Branches			591		207</a:t>
            </a:r>
          </a:p>
          <a:p>
            <a:pPr marL="742950" lvl="1" indent="-285750" algn="l">
              <a:lnSpc>
                <a:spcPct val="90000"/>
              </a:lnSpc>
              <a:spcBef>
                <a:spcPct val="20000"/>
              </a:spcBef>
              <a:buClr>
                <a:schemeClr val="tx1"/>
              </a:buClr>
              <a:buSzPct val="75000"/>
            </a:pPr>
            <a:r>
              <a:rPr lang="en-US" altLang="ar-SA" sz="2000" i="0" dirty="0">
                <a:latin typeface="+mn-lt"/>
                <a:cs typeface="Times New Roman" pitchFamily="18" charset="0"/>
              </a:rPr>
              <a:t>Input control bits		7		11</a:t>
            </a:r>
          </a:p>
          <a:p>
            <a:pPr marL="742950" lvl="1" indent="-285750" algn="l">
              <a:lnSpc>
                <a:spcPct val="90000"/>
              </a:lnSpc>
              <a:spcBef>
                <a:spcPct val="20000"/>
              </a:spcBef>
              <a:buClr>
                <a:schemeClr val="tx1"/>
              </a:buClr>
              <a:buSzPct val="75000"/>
            </a:pPr>
            <a:r>
              <a:rPr lang="en-US" altLang="ar-SA" sz="2000" i="0" dirty="0">
                <a:latin typeface="+mn-lt"/>
                <a:cs typeface="Times New Roman" pitchFamily="18" charset="0"/>
              </a:rPr>
              <a:t>Input data bits		62		8</a:t>
            </a:r>
          </a:p>
          <a:p>
            <a:pPr marL="742950" lvl="1" indent="-285750" algn="l">
              <a:lnSpc>
                <a:spcPct val="90000"/>
              </a:lnSpc>
              <a:spcBef>
                <a:spcPct val="20000"/>
              </a:spcBef>
              <a:buClr>
                <a:schemeClr val="tx1"/>
              </a:buClr>
              <a:buSzPct val="75000"/>
            </a:pPr>
            <a:r>
              <a:rPr lang="en-US" altLang="ar-SA" sz="2000" i="0" dirty="0">
                <a:latin typeface="+mn-lt"/>
                <a:cs typeface="Times New Roman" pitchFamily="18" charset="0"/>
              </a:rPr>
              <a:t>Process blocks		92		3</a:t>
            </a:r>
          </a:p>
          <a:p>
            <a:pPr marL="742950" lvl="1" indent="-285750" algn="l">
              <a:lnSpc>
                <a:spcPct val="90000"/>
              </a:lnSpc>
              <a:spcBef>
                <a:spcPct val="20000"/>
              </a:spcBef>
              <a:buClr>
                <a:schemeClr val="tx1"/>
              </a:buClr>
              <a:buSzPct val="75000"/>
            </a:pPr>
            <a:r>
              <a:rPr lang="en-US" altLang="ar-SA" sz="2000" i="0" dirty="0">
                <a:latin typeface="+mn-lt"/>
                <a:cs typeface="Times New Roman" pitchFamily="18" charset="0"/>
              </a:rPr>
              <a:t>Levels of hierarchy	</a:t>
            </a:r>
            <a:r>
              <a:rPr lang="en-US" altLang="ar-SA" sz="2000" i="0" dirty="0" smtClean="0">
                <a:latin typeface="+mn-lt"/>
                <a:cs typeface="Times New Roman" pitchFamily="18" charset="0"/>
              </a:rPr>
              <a:t>	5</a:t>
            </a:r>
            <a:r>
              <a:rPr lang="en-US" altLang="ar-SA" sz="2000" i="0" dirty="0">
                <a:latin typeface="+mn-lt"/>
                <a:cs typeface="Times New Roman" pitchFamily="18" charset="0"/>
              </a:rPr>
              <a:t>		1</a:t>
            </a:r>
          </a:p>
        </p:txBody>
      </p:sp>
      <p:sp>
        <p:nvSpPr>
          <p:cNvPr id="2" name="Slide Number Placeholder 1"/>
          <p:cNvSpPr>
            <a:spLocks noGrp="1"/>
          </p:cNvSpPr>
          <p:nvPr>
            <p:ph type="sldNum" sz="quarter" idx="12"/>
          </p:nvPr>
        </p:nvSpPr>
        <p:spPr/>
        <p:txBody>
          <a:bodyPr/>
          <a:lstStyle/>
          <a:p>
            <a:pPr>
              <a:defRPr/>
            </a:pPr>
            <a:fld id="{5ED04AE5-79DE-491C-8343-DE2168F6F918}" type="slidenum">
              <a:rPr lang="en-IN" smtClean="0"/>
              <a:pPr>
                <a:defRPr/>
              </a:pPr>
              <a:t>22</a:t>
            </a:fld>
            <a:endParaRPr lang="en-IN"/>
          </a:p>
        </p:txBody>
      </p:sp>
    </p:spTree>
    <p:extLst>
      <p:ext uri="{BB962C8B-B14F-4D97-AF65-F5344CB8AC3E}">
        <p14:creationId xmlns:p14="http://schemas.microsoft.com/office/powerpoint/2010/main" val="3780873790"/>
      </p:ext>
    </p:extLst>
  </p:cSld>
  <p:clrMapOvr>
    <a:masterClrMapping/>
  </p:clrMapOvr>
  <p:transition>
    <p:spli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pPr algn="ctr" eaLnBrk="1" hangingPunct="1"/>
            <a:r>
              <a:rPr lang="en-US" sz="3600" b="1" dirty="0" smtClean="0"/>
              <a:t>IMPLEMENTATIONS</a:t>
            </a:r>
          </a:p>
        </p:txBody>
      </p:sp>
      <p:sp>
        <p:nvSpPr>
          <p:cNvPr id="3" name="Slide Number Placeholder 2"/>
          <p:cNvSpPr>
            <a:spLocks noGrp="1"/>
          </p:cNvSpPr>
          <p:nvPr>
            <p:ph type="sldNum" sz="quarter" idx="12"/>
          </p:nvPr>
        </p:nvSpPr>
        <p:spPr/>
        <p:txBody>
          <a:bodyPr/>
          <a:lstStyle/>
          <a:p>
            <a:pPr>
              <a:defRPr/>
            </a:pPr>
            <a:fld id="{88094C9D-7E5E-4807-A29B-1202B97070F6}" type="slidenum">
              <a:rPr lang="en-US" smtClean="0">
                <a:solidFill>
                  <a:srgbClr val="2A3D7A"/>
                </a:solidFill>
              </a:rPr>
              <a:pPr>
                <a:defRPr/>
              </a:pPr>
              <a:t>23</a:t>
            </a:fld>
            <a:endParaRPr lang="en-US" sz="1400">
              <a:solidFill>
                <a:srgbClr val="2A3D7A"/>
              </a:solidFill>
            </a:endParaRPr>
          </a:p>
        </p:txBody>
      </p:sp>
      <p:sp>
        <p:nvSpPr>
          <p:cNvPr id="22532" name="Rectangle 3"/>
          <p:cNvSpPr>
            <a:spLocks noChangeArrowheads="1"/>
          </p:cNvSpPr>
          <p:nvPr/>
        </p:nvSpPr>
        <p:spPr bwMode="auto">
          <a:xfrm>
            <a:off x="971600" y="1988840"/>
            <a:ext cx="7811963"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3200" i="0" dirty="0" smtClean="0">
                <a:latin typeface="+mn-lt"/>
                <a:cs typeface="Times New Roman" pitchFamily="18" charset="0"/>
              </a:rPr>
              <a:t>As for the Applications </a:t>
            </a:r>
            <a:r>
              <a:rPr lang="en-US" sz="3200" i="0" dirty="0">
                <a:latin typeface="+mn-lt"/>
                <a:cs typeface="Times New Roman" pitchFamily="18" charset="0"/>
              </a:rPr>
              <a:t>to Chip-design </a:t>
            </a:r>
          </a:p>
          <a:p>
            <a:pPr algn="l"/>
            <a:r>
              <a:rPr lang="en-US" sz="3200" i="0" dirty="0">
                <a:latin typeface="+mn-lt"/>
                <a:cs typeface="Times New Roman" pitchFamily="18" charset="0"/>
              </a:rPr>
              <a:t>Branch Coverage Testing: </a:t>
            </a:r>
            <a:endParaRPr lang="en-US" sz="3200" i="0" dirty="0" smtClean="0">
              <a:latin typeface="+mn-lt"/>
              <a:cs typeface="Times New Roman" pitchFamily="18" charset="0"/>
            </a:endParaRPr>
          </a:p>
          <a:p>
            <a:pPr algn="l"/>
            <a:endParaRPr lang="en-US" sz="3200" i="0" dirty="0">
              <a:latin typeface="+mn-lt"/>
              <a:cs typeface="Times New Roman" pitchFamily="18" charset="0"/>
            </a:endParaRPr>
          </a:p>
          <a:p>
            <a:pPr algn="l"/>
            <a:r>
              <a:rPr lang="en-US" sz="2800" i="0" dirty="0">
                <a:latin typeface="+mn-lt"/>
                <a:cs typeface="Times New Roman" pitchFamily="18" charset="0"/>
              </a:rPr>
              <a:t>We will now work with </a:t>
            </a:r>
            <a:r>
              <a:rPr lang="en-US" sz="2800" i="0" dirty="0" smtClean="0">
                <a:latin typeface="+mn-lt"/>
                <a:cs typeface="Times New Roman" pitchFamily="18" charset="0"/>
              </a:rPr>
              <a:t>MESAT-I</a:t>
            </a:r>
            <a:endParaRPr lang="en-US" sz="2800" i="0" dirty="0">
              <a:latin typeface="+mn-lt"/>
              <a:cs typeface="Times New Roman" pitchFamily="18" charset="0"/>
            </a:endParaRPr>
          </a:p>
          <a:p>
            <a:pPr algn="l"/>
            <a:r>
              <a:rPr lang="en-US" sz="2800" i="0" dirty="0">
                <a:latin typeface="+mn-lt"/>
                <a:cs typeface="Times New Roman" pitchFamily="18" charset="0"/>
              </a:rPr>
              <a:t>Algorithm to study some of </a:t>
            </a:r>
            <a:r>
              <a:rPr lang="en-US" sz="2800" i="0" dirty="0" smtClean="0">
                <a:latin typeface="+mn-lt"/>
                <a:cs typeface="Times New Roman" pitchFamily="18" charset="0"/>
              </a:rPr>
              <a:t>these data sets DR1, DR2, DR3, DR4, DR5 with pros &amp; cons</a:t>
            </a:r>
            <a:r>
              <a:rPr lang="en-US" sz="2800" i="0" dirty="0">
                <a:latin typeface="+mn-lt"/>
                <a:cs typeface="Times New Roman" pitchFamily="18" charset="0"/>
              </a:rPr>
              <a:t>.</a:t>
            </a:r>
          </a:p>
        </p:txBody>
      </p:sp>
    </p:spTree>
    <p:extLst>
      <p:ext uri="{BB962C8B-B14F-4D97-AF65-F5344CB8AC3E}">
        <p14:creationId xmlns:p14="http://schemas.microsoft.com/office/powerpoint/2010/main" val="3208916524"/>
      </p:ext>
    </p:extLst>
  </p:cSld>
  <p:clrMapOvr>
    <a:masterClrMapping/>
  </p:clrMapOvr>
  <p:transition>
    <p:spli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2"/>
          <p:cNvSpPr txBox="1">
            <a:spLocks noChangeArrowheads="1"/>
          </p:cNvSpPr>
          <p:nvPr/>
        </p:nvSpPr>
        <p:spPr bwMode="auto">
          <a:xfrm>
            <a:off x="1660525" y="1431925"/>
            <a:ext cx="184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i="1">
                <a:solidFill>
                  <a:schemeClr val="tx1"/>
                </a:solidFill>
                <a:latin typeface="Times New Roman" pitchFamily="18" charset="0"/>
                <a:cs typeface="Times New Roman (Arabic)" pitchFamily="26" charset="-78"/>
              </a:defRPr>
            </a:lvl1pPr>
            <a:lvl2pPr marL="742950" indent="-285750" eaLnBrk="0" hangingPunct="0">
              <a:defRPr sz="1200" i="1">
                <a:solidFill>
                  <a:schemeClr val="tx1"/>
                </a:solidFill>
                <a:latin typeface="Times New Roman" pitchFamily="18" charset="0"/>
                <a:cs typeface="Times New Roman (Arabic)" pitchFamily="26" charset="-78"/>
              </a:defRPr>
            </a:lvl2pPr>
            <a:lvl3pPr marL="1143000" indent="-228600" eaLnBrk="0" hangingPunct="0">
              <a:defRPr sz="1200" i="1">
                <a:solidFill>
                  <a:schemeClr val="tx1"/>
                </a:solidFill>
                <a:latin typeface="Times New Roman" pitchFamily="18" charset="0"/>
                <a:cs typeface="Times New Roman (Arabic)" pitchFamily="26" charset="-78"/>
              </a:defRPr>
            </a:lvl3pPr>
            <a:lvl4pPr marL="1600200" indent="-228600" eaLnBrk="0" hangingPunct="0">
              <a:defRPr sz="1200" i="1">
                <a:solidFill>
                  <a:schemeClr val="tx1"/>
                </a:solidFill>
                <a:latin typeface="Times New Roman" pitchFamily="18" charset="0"/>
                <a:cs typeface="Times New Roman (Arabic)" pitchFamily="26" charset="-78"/>
              </a:defRPr>
            </a:lvl4pPr>
            <a:lvl5pPr marL="2057400" indent="-228600" eaLnBrk="0" hangingPunct="0">
              <a:defRPr sz="1200" i="1">
                <a:solidFill>
                  <a:schemeClr val="tx1"/>
                </a:solidFill>
                <a:latin typeface="Times New Roman" pitchFamily="18" charset="0"/>
                <a:cs typeface="Times New Roman (Arabic)" pitchFamily="26" charset="-78"/>
              </a:defRPr>
            </a:lvl5pPr>
            <a:lvl6pPr marL="2514600" indent="-228600" algn="r" eaLnBrk="0" fontAlgn="base" hangingPunct="0">
              <a:spcBef>
                <a:spcPct val="0"/>
              </a:spcBef>
              <a:spcAft>
                <a:spcPct val="0"/>
              </a:spcAft>
              <a:defRPr sz="1200" i="1">
                <a:solidFill>
                  <a:schemeClr val="tx1"/>
                </a:solidFill>
                <a:latin typeface="Times New Roman" pitchFamily="18" charset="0"/>
                <a:cs typeface="Times New Roman (Arabic)" pitchFamily="26" charset="-78"/>
              </a:defRPr>
            </a:lvl6pPr>
            <a:lvl7pPr marL="2971800" indent="-228600" algn="r" eaLnBrk="0" fontAlgn="base" hangingPunct="0">
              <a:spcBef>
                <a:spcPct val="0"/>
              </a:spcBef>
              <a:spcAft>
                <a:spcPct val="0"/>
              </a:spcAft>
              <a:defRPr sz="1200" i="1">
                <a:solidFill>
                  <a:schemeClr val="tx1"/>
                </a:solidFill>
                <a:latin typeface="Times New Roman" pitchFamily="18" charset="0"/>
                <a:cs typeface="Times New Roman (Arabic)" pitchFamily="26" charset="-78"/>
              </a:defRPr>
            </a:lvl7pPr>
            <a:lvl8pPr marL="3429000" indent="-228600" algn="r" eaLnBrk="0" fontAlgn="base" hangingPunct="0">
              <a:spcBef>
                <a:spcPct val="0"/>
              </a:spcBef>
              <a:spcAft>
                <a:spcPct val="0"/>
              </a:spcAft>
              <a:defRPr sz="1200" i="1">
                <a:solidFill>
                  <a:schemeClr val="tx1"/>
                </a:solidFill>
                <a:latin typeface="Times New Roman" pitchFamily="18" charset="0"/>
                <a:cs typeface="Times New Roman (Arabic)" pitchFamily="26" charset="-78"/>
              </a:defRPr>
            </a:lvl8pPr>
            <a:lvl9pPr marL="3886200" indent="-228600" algn="r" eaLnBrk="0" fontAlgn="base" hangingPunct="0">
              <a:spcBef>
                <a:spcPct val="0"/>
              </a:spcBef>
              <a:spcAft>
                <a:spcPct val="0"/>
              </a:spcAft>
              <a:defRPr sz="1200" i="1">
                <a:solidFill>
                  <a:schemeClr val="tx1"/>
                </a:solidFill>
                <a:latin typeface="Times New Roman" pitchFamily="18" charset="0"/>
                <a:cs typeface="Times New Roman (Arabic)" pitchFamily="26" charset="-78"/>
              </a:defRPr>
            </a:lvl9pPr>
          </a:lstStyle>
          <a:p>
            <a:pPr eaLnBrk="1" hangingPunct="1"/>
            <a:endParaRPr lang="en-US" sz="1000"/>
          </a:p>
        </p:txBody>
      </p:sp>
      <p:grpSp>
        <p:nvGrpSpPr>
          <p:cNvPr id="23556" name="Group 221"/>
          <p:cNvGrpSpPr>
            <a:grpSpLocks/>
          </p:cNvGrpSpPr>
          <p:nvPr/>
        </p:nvGrpSpPr>
        <p:grpSpPr bwMode="auto">
          <a:xfrm>
            <a:off x="2435225" y="260648"/>
            <a:ext cx="4121150" cy="5874953"/>
            <a:chOff x="-2" y="-2"/>
            <a:chExt cx="2596" cy="5070"/>
          </a:xfrm>
        </p:grpSpPr>
        <p:grpSp>
          <p:nvGrpSpPr>
            <p:cNvPr id="23557" name="Group 219"/>
            <p:cNvGrpSpPr>
              <a:grpSpLocks/>
            </p:cNvGrpSpPr>
            <p:nvPr/>
          </p:nvGrpSpPr>
          <p:grpSpPr bwMode="auto">
            <a:xfrm>
              <a:off x="0" y="0"/>
              <a:ext cx="2592" cy="5066"/>
              <a:chOff x="0" y="0"/>
              <a:chExt cx="2592" cy="5066"/>
            </a:xfrm>
          </p:grpSpPr>
          <p:grpSp>
            <p:nvGrpSpPr>
              <p:cNvPr id="23559" name="Group 76"/>
              <p:cNvGrpSpPr>
                <a:grpSpLocks/>
              </p:cNvGrpSpPr>
              <p:nvPr/>
            </p:nvGrpSpPr>
            <p:grpSpPr bwMode="auto">
              <a:xfrm>
                <a:off x="0" y="0"/>
                <a:ext cx="432" cy="518"/>
                <a:chOff x="0" y="0"/>
                <a:chExt cx="432" cy="518"/>
              </a:xfrm>
            </p:grpSpPr>
            <p:sp>
              <p:nvSpPr>
                <p:cNvPr id="23773" name="Rectangle 3"/>
                <p:cNvSpPr>
                  <a:spLocks noChangeArrowheads="1"/>
                </p:cNvSpPr>
                <p:nvPr/>
              </p:nvSpPr>
              <p:spPr bwMode="auto">
                <a:xfrm>
                  <a:off x="12" y="0"/>
                  <a:ext cx="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hangingPunct="0"/>
                  <a:r>
                    <a:rPr lang="en-US" sz="1000" i="0">
                      <a:solidFill>
                        <a:srgbClr val="000000"/>
                      </a:solidFill>
                      <a:latin typeface="Arial" charset="0"/>
                      <a:cs typeface="Times New Roman" pitchFamily="18" charset="0"/>
                    </a:rPr>
                    <a:t>ClusterSize</a:t>
                  </a:r>
                  <a:endParaRPr lang="en-US" sz="1000" i="0">
                    <a:solidFill>
                      <a:srgbClr val="000000"/>
                    </a:solidFill>
                    <a:cs typeface="Times New Roman" pitchFamily="18" charset="0"/>
                  </a:endParaRPr>
                </a:p>
                <a:p>
                  <a:pPr algn="l" eaLnBrk="0" hangingPunct="0"/>
                  <a:endParaRPr lang="en-US" sz="1000" i="0"/>
                </a:p>
              </p:txBody>
            </p:sp>
            <p:sp>
              <p:nvSpPr>
                <p:cNvPr id="23774" name="Rectangle 75"/>
                <p:cNvSpPr>
                  <a:spLocks noChangeArrowheads="1"/>
                </p:cNvSpPr>
                <p:nvPr/>
              </p:nvSpPr>
              <p:spPr bwMode="auto">
                <a:xfrm>
                  <a:off x="0" y="0"/>
                  <a:ext cx="432"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60" name="Group 78"/>
              <p:cNvGrpSpPr>
                <a:grpSpLocks/>
              </p:cNvGrpSpPr>
              <p:nvPr/>
            </p:nvGrpSpPr>
            <p:grpSpPr bwMode="auto">
              <a:xfrm>
                <a:off x="432" y="0"/>
                <a:ext cx="432" cy="518"/>
                <a:chOff x="432" y="0"/>
                <a:chExt cx="432" cy="518"/>
              </a:xfrm>
            </p:grpSpPr>
            <p:sp>
              <p:nvSpPr>
                <p:cNvPr id="23771" name="Rectangle 4"/>
                <p:cNvSpPr>
                  <a:spLocks noChangeArrowheads="1"/>
                </p:cNvSpPr>
                <p:nvPr/>
              </p:nvSpPr>
              <p:spPr bwMode="auto">
                <a:xfrm>
                  <a:off x="444" y="0"/>
                  <a:ext cx="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hangingPunct="0"/>
                  <a:r>
                    <a:rPr lang="en-US" sz="1000" i="0" dirty="0">
                      <a:solidFill>
                        <a:srgbClr val="000000"/>
                      </a:solidFill>
                      <a:latin typeface="Arial" charset="0"/>
                      <a:cs typeface="Times New Roman" pitchFamily="18" charset="0"/>
                    </a:rPr>
                    <a:t>           Dr1</a:t>
                  </a:r>
                  <a:endParaRPr lang="en-US" sz="1000" i="0" dirty="0">
                    <a:solidFill>
                      <a:srgbClr val="000000"/>
                    </a:solidFill>
                    <a:cs typeface="Times New Roman" pitchFamily="18" charset="0"/>
                  </a:endParaRPr>
                </a:p>
                <a:p>
                  <a:pPr algn="l" eaLnBrk="0" hangingPunct="0"/>
                  <a:endParaRPr lang="en-US" sz="1000" i="0" dirty="0"/>
                </a:p>
              </p:txBody>
            </p:sp>
            <p:sp>
              <p:nvSpPr>
                <p:cNvPr id="23772" name="Rectangle 77"/>
                <p:cNvSpPr>
                  <a:spLocks noChangeArrowheads="1"/>
                </p:cNvSpPr>
                <p:nvPr/>
              </p:nvSpPr>
              <p:spPr bwMode="auto">
                <a:xfrm>
                  <a:off x="432" y="0"/>
                  <a:ext cx="432"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61" name="Group 80"/>
              <p:cNvGrpSpPr>
                <a:grpSpLocks/>
              </p:cNvGrpSpPr>
              <p:nvPr/>
            </p:nvGrpSpPr>
            <p:grpSpPr bwMode="auto">
              <a:xfrm>
                <a:off x="864" y="0"/>
                <a:ext cx="432" cy="518"/>
                <a:chOff x="864" y="0"/>
                <a:chExt cx="432" cy="518"/>
              </a:xfrm>
            </p:grpSpPr>
            <p:sp>
              <p:nvSpPr>
                <p:cNvPr id="23769" name="Rectangle 5"/>
                <p:cNvSpPr>
                  <a:spLocks noChangeArrowheads="1"/>
                </p:cNvSpPr>
                <p:nvPr/>
              </p:nvSpPr>
              <p:spPr bwMode="auto">
                <a:xfrm>
                  <a:off x="876" y="0"/>
                  <a:ext cx="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hangingPunct="0"/>
                  <a:r>
                    <a:rPr lang="en-US" sz="1000" i="0">
                      <a:solidFill>
                        <a:srgbClr val="000000"/>
                      </a:solidFill>
                      <a:latin typeface="Arial" charset="0"/>
                      <a:cs typeface="Times New Roman" pitchFamily="18" charset="0"/>
                    </a:rPr>
                    <a:t>           Dr2</a:t>
                  </a:r>
                  <a:endParaRPr lang="en-US" sz="1000" i="0">
                    <a:solidFill>
                      <a:srgbClr val="000000"/>
                    </a:solidFill>
                    <a:cs typeface="Times New Roman" pitchFamily="18" charset="0"/>
                  </a:endParaRPr>
                </a:p>
                <a:p>
                  <a:pPr algn="l" eaLnBrk="0" hangingPunct="0"/>
                  <a:endParaRPr lang="en-US" sz="1000" i="0"/>
                </a:p>
              </p:txBody>
            </p:sp>
            <p:sp>
              <p:nvSpPr>
                <p:cNvPr id="23770" name="Rectangle 79"/>
                <p:cNvSpPr>
                  <a:spLocks noChangeArrowheads="1"/>
                </p:cNvSpPr>
                <p:nvPr/>
              </p:nvSpPr>
              <p:spPr bwMode="auto">
                <a:xfrm>
                  <a:off x="864" y="0"/>
                  <a:ext cx="432"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62" name="Group 82"/>
              <p:cNvGrpSpPr>
                <a:grpSpLocks/>
              </p:cNvGrpSpPr>
              <p:nvPr/>
            </p:nvGrpSpPr>
            <p:grpSpPr bwMode="auto">
              <a:xfrm>
                <a:off x="1296" y="0"/>
                <a:ext cx="432" cy="518"/>
                <a:chOff x="1296" y="0"/>
                <a:chExt cx="432" cy="518"/>
              </a:xfrm>
            </p:grpSpPr>
            <p:sp>
              <p:nvSpPr>
                <p:cNvPr id="23767" name="Rectangle 6"/>
                <p:cNvSpPr>
                  <a:spLocks noChangeArrowheads="1"/>
                </p:cNvSpPr>
                <p:nvPr/>
              </p:nvSpPr>
              <p:spPr bwMode="auto">
                <a:xfrm>
                  <a:off x="1308" y="0"/>
                  <a:ext cx="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hangingPunct="0"/>
                  <a:r>
                    <a:rPr lang="en-US" sz="1000" i="0" dirty="0">
                      <a:solidFill>
                        <a:srgbClr val="000000"/>
                      </a:solidFill>
                      <a:latin typeface="Arial" charset="0"/>
                      <a:cs typeface="Times New Roman" pitchFamily="18" charset="0"/>
                    </a:rPr>
                    <a:t>           Dr3</a:t>
                  </a:r>
                  <a:endParaRPr lang="en-US" sz="1000" i="0" dirty="0">
                    <a:solidFill>
                      <a:srgbClr val="000000"/>
                    </a:solidFill>
                    <a:cs typeface="Times New Roman" pitchFamily="18" charset="0"/>
                  </a:endParaRPr>
                </a:p>
                <a:p>
                  <a:pPr algn="l" eaLnBrk="0" hangingPunct="0"/>
                  <a:endParaRPr lang="en-US" sz="1000" i="0" dirty="0"/>
                </a:p>
              </p:txBody>
            </p:sp>
            <p:sp>
              <p:nvSpPr>
                <p:cNvPr id="23768" name="Rectangle 81"/>
                <p:cNvSpPr>
                  <a:spLocks noChangeArrowheads="1"/>
                </p:cNvSpPr>
                <p:nvPr/>
              </p:nvSpPr>
              <p:spPr bwMode="auto">
                <a:xfrm>
                  <a:off x="1296" y="0"/>
                  <a:ext cx="432"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63" name="Group 84"/>
              <p:cNvGrpSpPr>
                <a:grpSpLocks/>
              </p:cNvGrpSpPr>
              <p:nvPr/>
            </p:nvGrpSpPr>
            <p:grpSpPr bwMode="auto">
              <a:xfrm>
                <a:off x="1728" y="0"/>
                <a:ext cx="432" cy="518"/>
                <a:chOff x="1728" y="0"/>
                <a:chExt cx="432" cy="518"/>
              </a:xfrm>
            </p:grpSpPr>
            <p:sp>
              <p:nvSpPr>
                <p:cNvPr id="23765" name="Rectangle 7"/>
                <p:cNvSpPr>
                  <a:spLocks noChangeArrowheads="1"/>
                </p:cNvSpPr>
                <p:nvPr/>
              </p:nvSpPr>
              <p:spPr bwMode="auto">
                <a:xfrm>
                  <a:off x="1740" y="0"/>
                  <a:ext cx="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hangingPunct="0"/>
                  <a:r>
                    <a:rPr lang="en-US" sz="1000" i="0">
                      <a:solidFill>
                        <a:srgbClr val="000000"/>
                      </a:solidFill>
                      <a:latin typeface="Arial" charset="0"/>
                      <a:cs typeface="Times New Roman" pitchFamily="18" charset="0"/>
                    </a:rPr>
                    <a:t>           Dr4</a:t>
                  </a:r>
                  <a:endParaRPr lang="en-US" sz="1000" i="0">
                    <a:solidFill>
                      <a:srgbClr val="000000"/>
                    </a:solidFill>
                    <a:cs typeface="Times New Roman" pitchFamily="18" charset="0"/>
                  </a:endParaRPr>
                </a:p>
                <a:p>
                  <a:pPr algn="l" eaLnBrk="0" hangingPunct="0"/>
                  <a:endParaRPr lang="en-US" sz="1000" i="0"/>
                </a:p>
              </p:txBody>
            </p:sp>
            <p:sp>
              <p:nvSpPr>
                <p:cNvPr id="23766" name="Rectangle 83"/>
                <p:cNvSpPr>
                  <a:spLocks noChangeArrowheads="1"/>
                </p:cNvSpPr>
                <p:nvPr/>
              </p:nvSpPr>
              <p:spPr bwMode="auto">
                <a:xfrm>
                  <a:off x="1728" y="0"/>
                  <a:ext cx="432"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64" name="Group 86"/>
              <p:cNvGrpSpPr>
                <a:grpSpLocks/>
              </p:cNvGrpSpPr>
              <p:nvPr/>
            </p:nvGrpSpPr>
            <p:grpSpPr bwMode="auto">
              <a:xfrm>
                <a:off x="2160" y="0"/>
                <a:ext cx="432" cy="518"/>
                <a:chOff x="2160" y="0"/>
                <a:chExt cx="432" cy="518"/>
              </a:xfrm>
            </p:grpSpPr>
            <p:sp>
              <p:nvSpPr>
                <p:cNvPr id="23763" name="Rectangle 8"/>
                <p:cNvSpPr>
                  <a:spLocks noChangeArrowheads="1"/>
                </p:cNvSpPr>
                <p:nvPr/>
              </p:nvSpPr>
              <p:spPr bwMode="auto">
                <a:xfrm>
                  <a:off x="2172" y="0"/>
                  <a:ext cx="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hangingPunct="0"/>
                  <a:r>
                    <a:rPr lang="en-US" sz="1000" i="0">
                      <a:solidFill>
                        <a:srgbClr val="000000"/>
                      </a:solidFill>
                      <a:latin typeface="Arial" charset="0"/>
                      <a:cs typeface="Times New Roman" pitchFamily="18" charset="0"/>
                    </a:rPr>
                    <a:t>           Dr5</a:t>
                  </a:r>
                  <a:endParaRPr lang="en-US" sz="1000" i="0">
                    <a:solidFill>
                      <a:srgbClr val="000000"/>
                    </a:solidFill>
                    <a:cs typeface="Times New Roman" pitchFamily="18" charset="0"/>
                  </a:endParaRPr>
                </a:p>
                <a:p>
                  <a:pPr algn="l" eaLnBrk="0" hangingPunct="0"/>
                  <a:endParaRPr lang="en-US" sz="1000" i="0"/>
                </a:p>
              </p:txBody>
            </p:sp>
            <p:sp>
              <p:nvSpPr>
                <p:cNvPr id="23764" name="Rectangle 85"/>
                <p:cNvSpPr>
                  <a:spLocks noChangeArrowheads="1"/>
                </p:cNvSpPr>
                <p:nvPr/>
              </p:nvSpPr>
              <p:spPr bwMode="auto">
                <a:xfrm>
                  <a:off x="2160" y="0"/>
                  <a:ext cx="432"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65" name="Group 88"/>
              <p:cNvGrpSpPr>
                <a:grpSpLocks/>
              </p:cNvGrpSpPr>
              <p:nvPr/>
            </p:nvGrpSpPr>
            <p:grpSpPr bwMode="auto">
              <a:xfrm>
                <a:off x="0" y="518"/>
                <a:ext cx="432" cy="403"/>
                <a:chOff x="0" y="518"/>
                <a:chExt cx="432" cy="403"/>
              </a:xfrm>
            </p:grpSpPr>
            <p:sp>
              <p:nvSpPr>
                <p:cNvPr id="23761" name="Rectangle 9"/>
                <p:cNvSpPr>
                  <a:spLocks noChangeArrowheads="1"/>
                </p:cNvSpPr>
                <p:nvPr/>
              </p:nvSpPr>
              <p:spPr bwMode="auto">
                <a:xfrm>
                  <a:off x="12" y="518"/>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a:t>
                  </a:r>
                  <a:endParaRPr lang="en-US" sz="1000" i="0">
                    <a:solidFill>
                      <a:srgbClr val="000000"/>
                    </a:solidFill>
                    <a:cs typeface="Times New Roman" pitchFamily="18" charset="0"/>
                  </a:endParaRPr>
                </a:p>
                <a:p>
                  <a:pPr eaLnBrk="0" hangingPunct="0"/>
                  <a:endParaRPr lang="en-US" sz="1000" i="0"/>
                </a:p>
              </p:txBody>
            </p:sp>
            <p:sp>
              <p:nvSpPr>
                <p:cNvPr id="23762" name="Rectangle 87"/>
                <p:cNvSpPr>
                  <a:spLocks noChangeArrowheads="1"/>
                </p:cNvSpPr>
                <p:nvPr/>
              </p:nvSpPr>
              <p:spPr bwMode="auto">
                <a:xfrm>
                  <a:off x="0" y="518"/>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66" name="Group 90"/>
              <p:cNvGrpSpPr>
                <a:grpSpLocks/>
              </p:cNvGrpSpPr>
              <p:nvPr/>
            </p:nvGrpSpPr>
            <p:grpSpPr bwMode="auto">
              <a:xfrm>
                <a:off x="432" y="518"/>
                <a:ext cx="432" cy="403"/>
                <a:chOff x="432" y="518"/>
                <a:chExt cx="432" cy="403"/>
              </a:xfrm>
            </p:grpSpPr>
            <p:sp>
              <p:nvSpPr>
                <p:cNvPr id="23759" name="Rectangle 10"/>
                <p:cNvSpPr>
                  <a:spLocks noChangeArrowheads="1"/>
                </p:cNvSpPr>
                <p:nvPr/>
              </p:nvSpPr>
              <p:spPr bwMode="auto">
                <a:xfrm>
                  <a:off x="444" y="518"/>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11</a:t>
                  </a:r>
                  <a:endParaRPr lang="en-US" sz="1000" i="0">
                    <a:solidFill>
                      <a:srgbClr val="000000"/>
                    </a:solidFill>
                    <a:cs typeface="Times New Roman" pitchFamily="18" charset="0"/>
                  </a:endParaRPr>
                </a:p>
                <a:p>
                  <a:pPr eaLnBrk="0" hangingPunct="0"/>
                  <a:endParaRPr lang="en-US" sz="1000" i="0"/>
                </a:p>
              </p:txBody>
            </p:sp>
            <p:sp>
              <p:nvSpPr>
                <p:cNvPr id="23760" name="Rectangle 89"/>
                <p:cNvSpPr>
                  <a:spLocks noChangeArrowheads="1"/>
                </p:cNvSpPr>
                <p:nvPr/>
              </p:nvSpPr>
              <p:spPr bwMode="auto">
                <a:xfrm>
                  <a:off x="432" y="518"/>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67" name="Group 92"/>
              <p:cNvGrpSpPr>
                <a:grpSpLocks/>
              </p:cNvGrpSpPr>
              <p:nvPr/>
            </p:nvGrpSpPr>
            <p:grpSpPr bwMode="auto">
              <a:xfrm>
                <a:off x="864" y="518"/>
                <a:ext cx="432" cy="403"/>
                <a:chOff x="864" y="518"/>
                <a:chExt cx="432" cy="403"/>
              </a:xfrm>
            </p:grpSpPr>
            <p:sp>
              <p:nvSpPr>
                <p:cNvPr id="23757" name="Rectangle 11"/>
                <p:cNvSpPr>
                  <a:spLocks noChangeArrowheads="1"/>
                </p:cNvSpPr>
                <p:nvPr/>
              </p:nvSpPr>
              <p:spPr bwMode="auto">
                <a:xfrm>
                  <a:off x="876" y="518"/>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9</a:t>
                  </a:r>
                  <a:endParaRPr lang="en-US" sz="1000" i="0">
                    <a:solidFill>
                      <a:srgbClr val="000000"/>
                    </a:solidFill>
                    <a:cs typeface="Times New Roman" pitchFamily="18" charset="0"/>
                  </a:endParaRPr>
                </a:p>
                <a:p>
                  <a:pPr eaLnBrk="0" hangingPunct="0"/>
                  <a:endParaRPr lang="en-US" sz="1000" i="0"/>
                </a:p>
              </p:txBody>
            </p:sp>
            <p:sp>
              <p:nvSpPr>
                <p:cNvPr id="23758" name="Rectangle 91"/>
                <p:cNvSpPr>
                  <a:spLocks noChangeArrowheads="1"/>
                </p:cNvSpPr>
                <p:nvPr/>
              </p:nvSpPr>
              <p:spPr bwMode="auto">
                <a:xfrm>
                  <a:off x="864" y="518"/>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68" name="Group 94"/>
              <p:cNvGrpSpPr>
                <a:grpSpLocks/>
              </p:cNvGrpSpPr>
              <p:nvPr/>
            </p:nvGrpSpPr>
            <p:grpSpPr bwMode="auto">
              <a:xfrm>
                <a:off x="1296" y="518"/>
                <a:ext cx="432" cy="403"/>
                <a:chOff x="1296" y="518"/>
                <a:chExt cx="432" cy="403"/>
              </a:xfrm>
            </p:grpSpPr>
            <p:sp>
              <p:nvSpPr>
                <p:cNvPr id="23755" name="Rectangle 12"/>
                <p:cNvSpPr>
                  <a:spLocks noChangeArrowheads="1"/>
                </p:cNvSpPr>
                <p:nvPr/>
              </p:nvSpPr>
              <p:spPr bwMode="auto">
                <a:xfrm>
                  <a:off x="1308" y="518"/>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9</a:t>
                  </a:r>
                  <a:endParaRPr lang="en-US" sz="1000" i="0">
                    <a:solidFill>
                      <a:srgbClr val="000000"/>
                    </a:solidFill>
                    <a:cs typeface="Times New Roman" pitchFamily="18" charset="0"/>
                  </a:endParaRPr>
                </a:p>
                <a:p>
                  <a:pPr eaLnBrk="0" hangingPunct="0"/>
                  <a:endParaRPr lang="en-US" sz="1000" i="0"/>
                </a:p>
              </p:txBody>
            </p:sp>
            <p:sp>
              <p:nvSpPr>
                <p:cNvPr id="23756" name="Rectangle 93"/>
                <p:cNvSpPr>
                  <a:spLocks noChangeArrowheads="1"/>
                </p:cNvSpPr>
                <p:nvPr/>
              </p:nvSpPr>
              <p:spPr bwMode="auto">
                <a:xfrm>
                  <a:off x="1296" y="518"/>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69" name="Group 96"/>
              <p:cNvGrpSpPr>
                <a:grpSpLocks/>
              </p:cNvGrpSpPr>
              <p:nvPr/>
            </p:nvGrpSpPr>
            <p:grpSpPr bwMode="auto">
              <a:xfrm>
                <a:off x="1728" y="518"/>
                <a:ext cx="432" cy="403"/>
                <a:chOff x="1728" y="518"/>
                <a:chExt cx="432" cy="403"/>
              </a:xfrm>
            </p:grpSpPr>
            <p:sp>
              <p:nvSpPr>
                <p:cNvPr id="23753" name="Rectangle 13"/>
                <p:cNvSpPr>
                  <a:spLocks noChangeArrowheads="1"/>
                </p:cNvSpPr>
                <p:nvPr/>
              </p:nvSpPr>
              <p:spPr bwMode="auto">
                <a:xfrm>
                  <a:off x="1740" y="518"/>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11</a:t>
                  </a:r>
                  <a:endParaRPr lang="en-US" sz="1000" i="0">
                    <a:solidFill>
                      <a:srgbClr val="000000"/>
                    </a:solidFill>
                    <a:cs typeface="Times New Roman" pitchFamily="18" charset="0"/>
                  </a:endParaRPr>
                </a:p>
                <a:p>
                  <a:pPr eaLnBrk="0" hangingPunct="0"/>
                  <a:endParaRPr lang="en-US" sz="1000" i="0"/>
                </a:p>
              </p:txBody>
            </p:sp>
            <p:sp>
              <p:nvSpPr>
                <p:cNvPr id="23754" name="Rectangle 95"/>
                <p:cNvSpPr>
                  <a:spLocks noChangeArrowheads="1"/>
                </p:cNvSpPr>
                <p:nvPr/>
              </p:nvSpPr>
              <p:spPr bwMode="auto">
                <a:xfrm>
                  <a:off x="1728" y="518"/>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70" name="Group 98"/>
              <p:cNvGrpSpPr>
                <a:grpSpLocks/>
              </p:cNvGrpSpPr>
              <p:nvPr/>
            </p:nvGrpSpPr>
            <p:grpSpPr bwMode="auto">
              <a:xfrm>
                <a:off x="2160" y="518"/>
                <a:ext cx="432" cy="403"/>
                <a:chOff x="2160" y="518"/>
                <a:chExt cx="432" cy="403"/>
              </a:xfrm>
            </p:grpSpPr>
            <p:sp>
              <p:nvSpPr>
                <p:cNvPr id="23751" name="Rectangle 14"/>
                <p:cNvSpPr>
                  <a:spLocks noChangeArrowheads="1"/>
                </p:cNvSpPr>
                <p:nvPr/>
              </p:nvSpPr>
              <p:spPr bwMode="auto">
                <a:xfrm>
                  <a:off x="2172" y="518"/>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13</a:t>
                  </a:r>
                  <a:endParaRPr lang="en-US" sz="1000" i="0">
                    <a:solidFill>
                      <a:srgbClr val="000000"/>
                    </a:solidFill>
                    <a:cs typeface="Times New Roman" pitchFamily="18" charset="0"/>
                  </a:endParaRPr>
                </a:p>
                <a:p>
                  <a:pPr eaLnBrk="0" hangingPunct="0"/>
                  <a:endParaRPr lang="en-US" sz="1000" i="0"/>
                </a:p>
              </p:txBody>
            </p:sp>
            <p:sp>
              <p:nvSpPr>
                <p:cNvPr id="23752" name="Rectangle 97"/>
                <p:cNvSpPr>
                  <a:spLocks noChangeArrowheads="1"/>
                </p:cNvSpPr>
                <p:nvPr/>
              </p:nvSpPr>
              <p:spPr bwMode="auto">
                <a:xfrm>
                  <a:off x="2160" y="518"/>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71" name="Group 100"/>
              <p:cNvGrpSpPr>
                <a:grpSpLocks/>
              </p:cNvGrpSpPr>
              <p:nvPr/>
            </p:nvGrpSpPr>
            <p:grpSpPr bwMode="auto">
              <a:xfrm>
                <a:off x="0" y="921"/>
                <a:ext cx="432" cy="403"/>
                <a:chOff x="0" y="921"/>
                <a:chExt cx="432" cy="403"/>
              </a:xfrm>
            </p:grpSpPr>
            <p:sp>
              <p:nvSpPr>
                <p:cNvPr id="23749" name="Rectangle 15"/>
                <p:cNvSpPr>
                  <a:spLocks noChangeArrowheads="1"/>
                </p:cNvSpPr>
                <p:nvPr/>
              </p:nvSpPr>
              <p:spPr bwMode="auto">
                <a:xfrm>
                  <a:off x="12" y="921"/>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2</a:t>
                  </a:r>
                  <a:endParaRPr lang="en-US" sz="1000" i="0">
                    <a:solidFill>
                      <a:srgbClr val="000000"/>
                    </a:solidFill>
                    <a:cs typeface="Times New Roman" pitchFamily="18" charset="0"/>
                  </a:endParaRPr>
                </a:p>
                <a:p>
                  <a:pPr eaLnBrk="0" hangingPunct="0"/>
                  <a:endParaRPr lang="en-US" sz="1000" i="0"/>
                </a:p>
              </p:txBody>
            </p:sp>
            <p:sp>
              <p:nvSpPr>
                <p:cNvPr id="23750" name="Rectangle 99"/>
                <p:cNvSpPr>
                  <a:spLocks noChangeArrowheads="1"/>
                </p:cNvSpPr>
                <p:nvPr/>
              </p:nvSpPr>
              <p:spPr bwMode="auto">
                <a:xfrm>
                  <a:off x="0" y="921"/>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72" name="Group 102"/>
              <p:cNvGrpSpPr>
                <a:grpSpLocks/>
              </p:cNvGrpSpPr>
              <p:nvPr/>
            </p:nvGrpSpPr>
            <p:grpSpPr bwMode="auto">
              <a:xfrm>
                <a:off x="432" y="921"/>
                <a:ext cx="432" cy="403"/>
                <a:chOff x="432" y="921"/>
                <a:chExt cx="432" cy="403"/>
              </a:xfrm>
            </p:grpSpPr>
            <p:sp>
              <p:nvSpPr>
                <p:cNvPr id="23747" name="Rectangle 16"/>
                <p:cNvSpPr>
                  <a:spLocks noChangeArrowheads="1"/>
                </p:cNvSpPr>
                <p:nvPr/>
              </p:nvSpPr>
              <p:spPr bwMode="auto">
                <a:xfrm>
                  <a:off x="444" y="921"/>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9</a:t>
                  </a:r>
                  <a:endParaRPr lang="en-US" sz="1000" i="0">
                    <a:solidFill>
                      <a:srgbClr val="000000"/>
                    </a:solidFill>
                    <a:cs typeface="Times New Roman" pitchFamily="18" charset="0"/>
                  </a:endParaRPr>
                </a:p>
                <a:p>
                  <a:pPr eaLnBrk="0" hangingPunct="0"/>
                  <a:endParaRPr lang="en-US" sz="1000" i="0"/>
                </a:p>
              </p:txBody>
            </p:sp>
            <p:sp>
              <p:nvSpPr>
                <p:cNvPr id="23748" name="Rectangle 101"/>
                <p:cNvSpPr>
                  <a:spLocks noChangeArrowheads="1"/>
                </p:cNvSpPr>
                <p:nvPr/>
              </p:nvSpPr>
              <p:spPr bwMode="auto">
                <a:xfrm>
                  <a:off x="432" y="921"/>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73" name="Group 104"/>
              <p:cNvGrpSpPr>
                <a:grpSpLocks/>
              </p:cNvGrpSpPr>
              <p:nvPr/>
            </p:nvGrpSpPr>
            <p:grpSpPr bwMode="auto">
              <a:xfrm>
                <a:off x="864" y="921"/>
                <a:ext cx="432" cy="403"/>
                <a:chOff x="864" y="921"/>
                <a:chExt cx="432" cy="403"/>
              </a:xfrm>
            </p:grpSpPr>
            <p:sp>
              <p:nvSpPr>
                <p:cNvPr id="23745" name="Rectangle 17"/>
                <p:cNvSpPr>
                  <a:spLocks noChangeArrowheads="1"/>
                </p:cNvSpPr>
                <p:nvPr/>
              </p:nvSpPr>
              <p:spPr bwMode="auto">
                <a:xfrm>
                  <a:off x="876" y="921"/>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8</a:t>
                  </a:r>
                  <a:endParaRPr lang="en-US" sz="1000" i="0">
                    <a:solidFill>
                      <a:srgbClr val="000000"/>
                    </a:solidFill>
                    <a:cs typeface="Times New Roman" pitchFamily="18" charset="0"/>
                  </a:endParaRPr>
                </a:p>
                <a:p>
                  <a:pPr eaLnBrk="0" hangingPunct="0"/>
                  <a:endParaRPr lang="en-US" sz="1000" i="0"/>
                </a:p>
              </p:txBody>
            </p:sp>
            <p:sp>
              <p:nvSpPr>
                <p:cNvPr id="23746" name="Rectangle 103"/>
                <p:cNvSpPr>
                  <a:spLocks noChangeArrowheads="1"/>
                </p:cNvSpPr>
                <p:nvPr/>
              </p:nvSpPr>
              <p:spPr bwMode="auto">
                <a:xfrm>
                  <a:off x="864" y="921"/>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74" name="Group 106"/>
              <p:cNvGrpSpPr>
                <a:grpSpLocks/>
              </p:cNvGrpSpPr>
              <p:nvPr/>
            </p:nvGrpSpPr>
            <p:grpSpPr bwMode="auto">
              <a:xfrm>
                <a:off x="1296" y="921"/>
                <a:ext cx="432" cy="403"/>
                <a:chOff x="1296" y="921"/>
                <a:chExt cx="432" cy="403"/>
              </a:xfrm>
            </p:grpSpPr>
            <p:sp>
              <p:nvSpPr>
                <p:cNvPr id="23743" name="Rectangle 18"/>
                <p:cNvSpPr>
                  <a:spLocks noChangeArrowheads="1"/>
                </p:cNvSpPr>
                <p:nvPr/>
              </p:nvSpPr>
              <p:spPr bwMode="auto">
                <a:xfrm>
                  <a:off x="1308" y="921"/>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5</a:t>
                  </a:r>
                  <a:endParaRPr lang="en-US" sz="1000" i="0">
                    <a:solidFill>
                      <a:srgbClr val="000000"/>
                    </a:solidFill>
                    <a:cs typeface="Times New Roman" pitchFamily="18" charset="0"/>
                  </a:endParaRPr>
                </a:p>
                <a:p>
                  <a:pPr eaLnBrk="0" hangingPunct="0"/>
                  <a:endParaRPr lang="en-US" sz="1000" i="0"/>
                </a:p>
              </p:txBody>
            </p:sp>
            <p:sp>
              <p:nvSpPr>
                <p:cNvPr id="23744" name="Rectangle 105"/>
                <p:cNvSpPr>
                  <a:spLocks noChangeArrowheads="1"/>
                </p:cNvSpPr>
                <p:nvPr/>
              </p:nvSpPr>
              <p:spPr bwMode="auto">
                <a:xfrm>
                  <a:off x="1296" y="921"/>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75" name="Group 108"/>
              <p:cNvGrpSpPr>
                <a:grpSpLocks/>
              </p:cNvGrpSpPr>
              <p:nvPr/>
            </p:nvGrpSpPr>
            <p:grpSpPr bwMode="auto">
              <a:xfrm>
                <a:off x="1728" y="921"/>
                <a:ext cx="432" cy="403"/>
                <a:chOff x="1728" y="921"/>
                <a:chExt cx="432" cy="403"/>
              </a:xfrm>
            </p:grpSpPr>
            <p:sp>
              <p:nvSpPr>
                <p:cNvPr id="23741" name="Rectangle 19"/>
                <p:cNvSpPr>
                  <a:spLocks noChangeArrowheads="1"/>
                </p:cNvSpPr>
                <p:nvPr/>
              </p:nvSpPr>
              <p:spPr bwMode="auto">
                <a:xfrm>
                  <a:off x="1740" y="921"/>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3</a:t>
                  </a:r>
                  <a:endParaRPr lang="en-US" sz="1000" i="0">
                    <a:solidFill>
                      <a:srgbClr val="000000"/>
                    </a:solidFill>
                    <a:cs typeface="Times New Roman" pitchFamily="18" charset="0"/>
                  </a:endParaRPr>
                </a:p>
                <a:p>
                  <a:pPr eaLnBrk="0" hangingPunct="0"/>
                  <a:endParaRPr lang="en-US" sz="1000" i="0"/>
                </a:p>
              </p:txBody>
            </p:sp>
            <p:sp>
              <p:nvSpPr>
                <p:cNvPr id="23742" name="Rectangle 107"/>
                <p:cNvSpPr>
                  <a:spLocks noChangeArrowheads="1"/>
                </p:cNvSpPr>
                <p:nvPr/>
              </p:nvSpPr>
              <p:spPr bwMode="auto">
                <a:xfrm>
                  <a:off x="1728" y="921"/>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76" name="Group 110"/>
              <p:cNvGrpSpPr>
                <a:grpSpLocks/>
              </p:cNvGrpSpPr>
              <p:nvPr/>
            </p:nvGrpSpPr>
            <p:grpSpPr bwMode="auto">
              <a:xfrm>
                <a:off x="2160" y="921"/>
                <a:ext cx="432" cy="403"/>
                <a:chOff x="2160" y="921"/>
                <a:chExt cx="432" cy="403"/>
              </a:xfrm>
            </p:grpSpPr>
            <p:sp>
              <p:nvSpPr>
                <p:cNvPr id="23739" name="Rectangle 20"/>
                <p:cNvSpPr>
                  <a:spLocks noChangeArrowheads="1"/>
                </p:cNvSpPr>
                <p:nvPr/>
              </p:nvSpPr>
              <p:spPr bwMode="auto">
                <a:xfrm>
                  <a:off x="2172" y="921"/>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3</a:t>
                  </a:r>
                  <a:endParaRPr lang="en-US" sz="1000" i="0">
                    <a:solidFill>
                      <a:srgbClr val="000000"/>
                    </a:solidFill>
                    <a:cs typeface="Times New Roman" pitchFamily="18" charset="0"/>
                  </a:endParaRPr>
                </a:p>
                <a:p>
                  <a:pPr eaLnBrk="0" hangingPunct="0"/>
                  <a:endParaRPr lang="en-US" sz="1000" i="0"/>
                </a:p>
              </p:txBody>
            </p:sp>
            <p:sp>
              <p:nvSpPr>
                <p:cNvPr id="23740" name="Rectangle 109"/>
                <p:cNvSpPr>
                  <a:spLocks noChangeArrowheads="1"/>
                </p:cNvSpPr>
                <p:nvPr/>
              </p:nvSpPr>
              <p:spPr bwMode="auto">
                <a:xfrm>
                  <a:off x="2160" y="921"/>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77" name="Group 112"/>
              <p:cNvGrpSpPr>
                <a:grpSpLocks/>
              </p:cNvGrpSpPr>
              <p:nvPr/>
            </p:nvGrpSpPr>
            <p:grpSpPr bwMode="auto">
              <a:xfrm>
                <a:off x="0" y="1324"/>
                <a:ext cx="432" cy="403"/>
                <a:chOff x="0" y="1324"/>
                <a:chExt cx="432" cy="403"/>
              </a:xfrm>
            </p:grpSpPr>
            <p:sp>
              <p:nvSpPr>
                <p:cNvPr id="23737" name="Rectangle 21"/>
                <p:cNvSpPr>
                  <a:spLocks noChangeArrowheads="1"/>
                </p:cNvSpPr>
                <p:nvPr/>
              </p:nvSpPr>
              <p:spPr bwMode="auto">
                <a:xfrm>
                  <a:off x="12" y="1324"/>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3</a:t>
                  </a:r>
                  <a:endParaRPr lang="en-US" sz="1000" i="0">
                    <a:solidFill>
                      <a:srgbClr val="000000"/>
                    </a:solidFill>
                    <a:cs typeface="Times New Roman" pitchFamily="18" charset="0"/>
                  </a:endParaRPr>
                </a:p>
                <a:p>
                  <a:pPr eaLnBrk="0" hangingPunct="0"/>
                  <a:endParaRPr lang="en-US" sz="1000" i="0"/>
                </a:p>
              </p:txBody>
            </p:sp>
            <p:sp>
              <p:nvSpPr>
                <p:cNvPr id="23738" name="Rectangle 111"/>
                <p:cNvSpPr>
                  <a:spLocks noChangeArrowheads="1"/>
                </p:cNvSpPr>
                <p:nvPr/>
              </p:nvSpPr>
              <p:spPr bwMode="auto">
                <a:xfrm>
                  <a:off x="0" y="1324"/>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78" name="Group 114"/>
              <p:cNvGrpSpPr>
                <a:grpSpLocks/>
              </p:cNvGrpSpPr>
              <p:nvPr/>
            </p:nvGrpSpPr>
            <p:grpSpPr bwMode="auto">
              <a:xfrm>
                <a:off x="432" y="1324"/>
                <a:ext cx="432" cy="403"/>
                <a:chOff x="432" y="1324"/>
                <a:chExt cx="432" cy="403"/>
              </a:xfrm>
            </p:grpSpPr>
            <p:sp>
              <p:nvSpPr>
                <p:cNvPr id="23735" name="Rectangle 22"/>
                <p:cNvSpPr>
                  <a:spLocks noChangeArrowheads="1"/>
                </p:cNvSpPr>
                <p:nvPr/>
              </p:nvSpPr>
              <p:spPr bwMode="auto">
                <a:xfrm>
                  <a:off x="444" y="1324"/>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4</a:t>
                  </a:r>
                  <a:endParaRPr lang="en-US" sz="1000" i="0">
                    <a:solidFill>
                      <a:srgbClr val="000000"/>
                    </a:solidFill>
                    <a:cs typeface="Times New Roman" pitchFamily="18" charset="0"/>
                  </a:endParaRPr>
                </a:p>
                <a:p>
                  <a:pPr eaLnBrk="0" hangingPunct="0"/>
                  <a:endParaRPr lang="en-US" sz="1000" i="0"/>
                </a:p>
              </p:txBody>
            </p:sp>
            <p:sp>
              <p:nvSpPr>
                <p:cNvPr id="23736" name="Rectangle 113"/>
                <p:cNvSpPr>
                  <a:spLocks noChangeArrowheads="1"/>
                </p:cNvSpPr>
                <p:nvPr/>
              </p:nvSpPr>
              <p:spPr bwMode="auto">
                <a:xfrm>
                  <a:off x="432" y="1324"/>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79" name="Group 116"/>
              <p:cNvGrpSpPr>
                <a:grpSpLocks/>
              </p:cNvGrpSpPr>
              <p:nvPr/>
            </p:nvGrpSpPr>
            <p:grpSpPr bwMode="auto">
              <a:xfrm>
                <a:off x="864" y="1324"/>
                <a:ext cx="432" cy="403"/>
                <a:chOff x="864" y="1324"/>
                <a:chExt cx="432" cy="403"/>
              </a:xfrm>
            </p:grpSpPr>
            <p:sp>
              <p:nvSpPr>
                <p:cNvPr id="23733" name="Rectangle 23"/>
                <p:cNvSpPr>
                  <a:spLocks noChangeArrowheads="1"/>
                </p:cNvSpPr>
                <p:nvPr/>
              </p:nvSpPr>
              <p:spPr bwMode="auto">
                <a:xfrm>
                  <a:off x="876" y="1324"/>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3</a:t>
                  </a:r>
                  <a:endParaRPr lang="en-US" sz="1000" i="0">
                    <a:solidFill>
                      <a:srgbClr val="000000"/>
                    </a:solidFill>
                    <a:cs typeface="Times New Roman" pitchFamily="18" charset="0"/>
                  </a:endParaRPr>
                </a:p>
                <a:p>
                  <a:pPr eaLnBrk="0" hangingPunct="0"/>
                  <a:endParaRPr lang="en-US" sz="1000" i="0"/>
                </a:p>
              </p:txBody>
            </p:sp>
            <p:sp>
              <p:nvSpPr>
                <p:cNvPr id="23734" name="Rectangle 115"/>
                <p:cNvSpPr>
                  <a:spLocks noChangeArrowheads="1"/>
                </p:cNvSpPr>
                <p:nvPr/>
              </p:nvSpPr>
              <p:spPr bwMode="auto">
                <a:xfrm>
                  <a:off x="864" y="1324"/>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80" name="Group 118"/>
              <p:cNvGrpSpPr>
                <a:grpSpLocks/>
              </p:cNvGrpSpPr>
              <p:nvPr/>
            </p:nvGrpSpPr>
            <p:grpSpPr bwMode="auto">
              <a:xfrm>
                <a:off x="1296" y="1324"/>
                <a:ext cx="432" cy="403"/>
                <a:chOff x="1296" y="1324"/>
                <a:chExt cx="432" cy="403"/>
              </a:xfrm>
            </p:grpSpPr>
            <p:sp>
              <p:nvSpPr>
                <p:cNvPr id="23731" name="Rectangle 24"/>
                <p:cNvSpPr>
                  <a:spLocks noChangeArrowheads="1"/>
                </p:cNvSpPr>
                <p:nvPr/>
              </p:nvSpPr>
              <p:spPr bwMode="auto">
                <a:xfrm>
                  <a:off x="1308" y="1324"/>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3</a:t>
                  </a:r>
                  <a:endParaRPr lang="en-US" sz="1000" i="0">
                    <a:solidFill>
                      <a:srgbClr val="000000"/>
                    </a:solidFill>
                    <a:cs typeface="Times New Roman" pitchFamily="18" charset="0"/>
                  </a:endParaRPr>
                </a:p>
                <a:p>
                  <a:pPr eaLnBrk="0" hangingPunct="0"/>
                  <a:endParaRPr lang="en-US" sz="1000" i="0"/>
                </a:p>
              </p:txBody>
            </p:sp>
            <p:sp>
              <p:nvSpPr>
                <p:cNvPr id="23732" name="Rectangle 117"/>
                <p:cNvSpPr>
                  <a:spLocks noChangeArrowheads="1"/>
                </p:cNvSpPr>
                <p:nvPr/>
              </p:nvSpPr>
              <p:spPr bwMode="auto">
                <a:xfrm>
                  <a:off x="1296" y="1324"/>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81" name="Group 120"/>
              <p:cNvGrpSpPr>
                <a:grpSpLocks/>
              </p:cNvGrpSpPr>
              <p:nvPr/>
            </p:nvGrpSpPr>
            <p:grpSpPr bwMode="auto">
              <a:xfrm>
                <a:off x="1728" y="1324"/>
                <a:ext cx="432" cy="403"/>
                <a:chOff x="1728" y="1324"/>
                <a:chExt cx="432" cy="403"/>
              </a:xfrm>
            </p:grpSpPr>
            <p:sp>
              <p:nvSpPr>
                <p:cNvPr id="23729" name="Rectangle 25"/>
                <p:cNvSpPr>
                  <a:spLocks noChangeArrowheads="1"/>
                </p:cNvSpPr>
                <p:nvPr/>
              </p:nvSpPr>
              <p:spPr bwMode="auto">
                <a:xfrm>
                  <a:off x="1740" y="1324"/>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3</a:t>
                  </a:r>
                  <a:endParaRPr lang="en-US" sz="1000" i="0">
                    <a:solidFill>
                      <a:srgbClr val="000000"/>
                    </a:solidFill>
                    <a:cs typeface="Times New Roman" pitchFamily="18" charset="0"/>
                  </a:endParaRPr>
                </a:p>
                <a:p>
                  <a:pPr eaLnBrk="0" hangingPunct="0"/>
                  <a:endParaRPr lang="en-US" sz="1000" i="0"/>
                </a:p>
              </p:txBody>
            </p:sp>
            <p:sp>
              <p:nvSpPr>
                <p:cNvPr id="23730" name="Rectangle 119"/>
                <p:cNvSpPr>
                  <a:spLocks noChangeArrowheads="1"/>
                </p:cNvSpPr>
                <p:nvPr/>
              </p:nvSpPr>
              <p:spPr bwMode="auto">
                <a:xfrm>
                  <a:off x="1728" y="1324"/>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82" name="Group 122"/>
              <p:cNvGrpSpPr>
                <a:grpSpLocks/>
              </p:cNvGrpSpPr>
              <p:nvPr/>
            </p:nvGrpSpPr>
            <p:grpSpPr bwMode="auto">
              <a:xfrm>
                <a:off x="2160" y="1324"/>
                <a:ext cx="432" cy="403"/>
                <a:chOff x="2160" y="1324"/>
                <a:chExt cx="432" cy="403"/>
              </a:xfrm>
            </p:grpSpPr>
            <p:sp>
              <p:nvSpPr>
                <p:cNvPr id="23727" name="Rectangle 26"/>
                <p:cNvSpPr>
                  <a:spLocks noChangeArrowheads="1"/>
                </p:cNvSpPr>
                <p:nvPr/>
              </p:nvSpPr>
              <p:spPr bwMode="auto">
                <a:xfrm>
                  <a:off x="2172" y="1324"/>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5</a:t>
                  </a:r>
                  <a:endParaRPr lang="en-US" sz="1000" i="0">
                    <a:solidFill>
                      <a:srgbClr val="000000"/>
                    </a:solidFill>
                    <a:cs typeface="Times New Roman" pitchFamily="18" charset="0"/>
                  </a:endParaRPr>
                </a:p>
                <a:p>
                  <a:pPr eaLnBrk="0" hangingPunct="0"/>
                  <a:endParaRPr lang="en-US" sz="1000" i="0"/>
                </a:p>
              </p:txBody>
            </p:sp>
            <p:sp>
              <p:nvSpPr>
                <p:cNvPr id="23728" name="Rectangle 121"/>
                <p:cNvSpPr>
                  <a:spLocks noChangeArrowheads="1"/>
                </p:cNvSpPr>
                <p:nvPr/>
              </p:nvSpPr>
              <p:spPr bwMode="auto">
                <a:xfrm>
                  <a:off x="2160" y="1324"/>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83" name="Group 124"/>
              <p:cNvGrpSpPr>
                <a:grpSpLocks/>
              </p:cNvGrpSpPr>
              <p:nvPr/>
            </p:nvGrpSpPr>
            <p:grpSpPr bwMode="auto">
              <a:xfrm>
                <a:off x="0" y="1727"/>
                <a:ext cx="432" cy="403"/>
                <a:chOff x="0" y="1727"/>
                <a:chExt cx="432" cy="403"/>
              </a:xfrm>
            </p:grpSpPr>
            <p:sp>
              <p:nvSpPr>
                <p:cNvPr id="23725" name="Rectangle 27"/>
                <p:cNvSpPr>
                  <a:spLocks noChangeArrowheads="1"/>
                </p:cNvSpPr>
                <p:nvPr/>
              </p:nvSpPr>
              <p:spPr bwMode="auto">
                <a:xfrm>
                  <a:off x="12" y="1727"/>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4</a:t>
                  </a:r>
                  <a:endParaRPr lang="en-US" sz="1000" i="0">
                    <a:solidFill>
                      <a:srgbClr val="000000"/>
                    </a:solidFill>
                    <a:cs typeface="Times New Roman" pitchFamily="18" charset="0"/>
                  </a:endParaRPr>
                </a:p>
                <a:p>
                  <a:pPr eaLnBrk="0" hangingPunct="0"/>
                  <a:endParaRPr lang="en-US" sz="1000" i="0"/>
                </a:p>
              </p:txBody>
            </p:sp>
            <p:sp>
              <p:nvSpPr>
                <p:cNvPr id="23726" name="Rectangle 123"/>
                <p:cNvSpPr>
                  <a:spLocks noChangeArrowheads="1"/>
                </p:cNvSpPr>
                <p:nvPr/>
              </p:nvSpPr>
              <p:spPr bwMode="auto">
                <a:xfrm>
                  <a:off x="0" y="1727"/>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84" name="Group 126"/>
              <p:cNvGrpSpPr>
                <a:grpSpLocks/>
              </p:cNvGrpSpPr>
              <p:nvPr/>
            </p:nvGrpSpPr>
            <p:grpSpPr bwMode="auto">
              <a:xfrm>
                <a:off x="432" y="1727"/>
                <a:ext cx="432" cy="403"/>
                <a:chOff x="432" y="1727"/>
                <a:chExt cx="432" cy="403"/>
              </a:xfrm>
            </p:grpSpPr>
            <p:sp>
              <p:nvSpPr>
                <p:cNvPr id="23723" name="Rectangle 28"/>
                <p:cNvSpPr>
                  <a:spLocks noChangeArrowheads="1"/>
                </p:cNvSpPr>
                <p:nvPr/>
              </p:nvSpPr>
              <p:spPr bwMode="auto">
                <a:xfrm>
                  <a:off x="444" y="1727"/>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a:t>
                  </a:r>
                  <a:endParaRPr lang="en-US" sz="1000" i="0">
                    <a:solidFill>
                      <a:srgbClr val="000000"/>
                    </a:solidFill>
                    <a:cs typeface="Times New Roman" pitchFamily="18" charset="0"/>
                  </a:endParaRPr>
                </a:p>
                <a:p>
                  <a:pPr eaLnBrk="0" hangingPunct="0"/>
                  <a:endParaRPr lang="en-US" sz="1000" i="0"/>
                </a:p>
              </p:txBody>
            </p:sp>
            <p:sp>
              <p:nvSpPr>
                <p:cNvPr id="23724" name="Rectangle 125"/>
                <p:cNvSpPr>
                  <a:spLocks noChangeArrowheads="1"/>
                </p:cNvSpPr>
                <p:nvPr/>
              </p:nvSpPr>
              <p:spPr bwMode="auto">
                <a:xfrm>
                  <a:off x="432" y="1727"/>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85" name="Group 128"/>
              <p:cNvGrpSpPr>
                <a:grpSpLocks/>
              </p:cNvGrpSpPr>
              <p:nvPr/>
            </p:nvGrpSpPr>
            <p:grpSpPr bwMode="auto">
              <a:xfrm>
                <a:off x="864" y="1727"/>
                <a:ext cx="432" cy="403"/>
                <a:chOff x="864" y="1727"/>
                <a:chExt cx="432" cy="403"/>
              </a:xfrm>
            </p:grpSpPr>
            <p:sp>
              <p:nvSpPr>
                <p:cNvPr id="23721" name="Rectangle 29"/>
                <p:cNvSpPr>
                  <a:spLocks noChangeArrowheads="1"/>
                </p:cNvSpPr>
                <p:nvPr/>
              </p:nvSpPr>
              <p:spPr bwMode="auto">
                <a:xfrm>
                  <a:off x="876" y="1727"/>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a:t>
                  </a:r>
                  <a:endParaRPr lang="en-US" sz="1000" i="0">
                    <a:solidFill>
                      <a:srgbClr val="000000"/>
                    </a:solidFill>
                    <a:cs typeface="Times New Roman" pitchFamily="18" charset="0"/>
                  </a:endParaRPr>
                </a:p>
                <a:p>
                  <a:pPr eaLnBrk="0" hangingPunct="0"/>
                  <a:endParaRPr lang="en-US" sz="1000" i="0"/>
                </a:p>
              </p:txBody>
            </p:sp>
            <p:sp>
              <p:nvSpPr>
                <p:cNvPr id="23722" name="Rectangle 127"/>
                <p:cNvSpPr>
                  <a:spLocks noChangeArrowheads="1"/>
                </p:cNvSpPr>
                <p:nvPr/>
              </p:nvSpPr>
              <p:spPr bwMode="auto">
                <a:xfrm>
                  <a:off x="864" y="1727"/>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86" name="Group 130"/>
              <p:cNvGrpSpPr>
                <a:grpSpLocks/>
              </p:cNvGrpSpPr>
              <p:nvPr/>
            </p:nvGrpSpPr>
            <p:grpSpPr bwMode="auto">
              <a:xfrm>
                <a:off x="1296" y="1727"/>
                <a:ext cx="432" cy="403"/>
                <a:chOff x="1296" y="1727"/>
                <a:chExt cx="432" cy="403"/>
              </a:xfrm>
            </p:grpSpPr>
            <p:sp>
              <p:nvSpPr>
                <p:cNvPr id="23719" name="Rectangle 30"/>
                <p:cNvSpPr>
                  <a:spLocks noChangeArrowheads="1"/>
                </p:cNvSpPr>
                <p:nvPr/>
              </p:nvSpPr>
              <p:spPr bwMode="auto">
                <a:xfrm>
                  <a:off x="1308" y="1727"/>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720" name="Rectangle 129"/>
                <p:cNvSpPr>
                  <a:spLocks noChangeArrowheads="1"/>
                </p:cNvSpPr>
                <p:nvPr/>
              </p:nvSpPr>
              <p:spPr bwMode="auto">
                <a:xfrm>
                  <a:off x="1296" y="1727"/>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87" name="Group 132"/>
              <p:cNvGrpSpPr>
                <a:grpSpLocks/>
              </p:cNvGrpSpPr>
              <p:nvPr/>
            </p:nvGrpSpPr>
            <p:grpSpPr bwMode="auto">
              <a:xfrm>
                <a:off x="1728" y="1727"/>
                <a:ext cx="432" cy="403"/>
                <a:chOff x="1728" y="1727"/>
                <a:chExt cx="432" cy="403"/>
              </a:xfrm>
            </p:grpSpPr>
            <p:sp>
              <p:nvSpPr>
                <p:cNvPr id="23717" name="Rectangle 31"/>
                <p:cNvSpPr>
                  <a:spLocks noChangeArrowheads="1"/>
                </p:cNvSpPr>
                <p:nvPr/>
              </p:nvSpPr>
              <p:spPr bwMode="auto">
                <a:xfrm>
                  <a:off x="1740" y="1727"/>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718" name="Rectangle 131"/>
                <p:cNvSpPr>
                  <a:spLocks noChangeArrowheads="1"/>
                </p:cNvSpPr>
                <p:nvPr/>
              </p:nvSpPr>
              <p:spPr bwMode="auto">
                <a:xfrm>
                  <a:off x="1728" y="1727"/>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88" name="Group 134"/>
              <p:cNvGrpSpPr>
                <a:grpSpLocks/>
              </p:cNvGrpSpPr>
              <p:nvPr/>
            </p:nvGrpSpPr>
            <p:grpSpPr bwMode="auto">
              <a:xfrm>
                <a:off x="2160" y="1727"/>
                <a:ext cx="432" cy="403"/>
                <a:chOff x="2160" y="1727"/>
                <a:chExt cx="432" cy="403"/>
              </a:xfrm>
            </p:grpSpPr>
            <p:sp>
              <p:nvSpPr>
                <p:cNvPr id="23715" name="Rectangle 32"/>
                <p:cNvSpPr>
                  <a:spLocks noChangeArrowheads="1"/>
                </p:cNvSpPr>
                <p:nvPr/>
              </p:nvSpPr>
              <p:spPr bwMode="auto">
                <a:xfrm>
                  <a:off x="2172" y="1727"/>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3</a:t>
                  </a:r>
                  <a:endParaRPr lang="en-US" sz="1000" i="0">
                    <a:solidFill>
                      <a:srgbClr val="000000"/>
                    </a:solidFill>
                    <a:cs typeface="Times New Roman" pitchFamily="18" charset="0"/>
                  </a:endParaRPr>
                </a:p>
                <a:p>
                  <a:pPr eaLnBrk="0" hangingPunct="0"/>
                  <a:endParaRPr lang="en-US" sz="1000" i="0"/>
                </a:p>
              </p:txBody>
            </p:sp>
            <p:sp>
              <p:nvSpPr>
                <p:cNvPr id="23716" name="Rectangle 133"/>
                <p:cNvSpPr>
                  <a:spLocks noChangeArrowheads="1"/>
                </p:cNvSpPr>
                <p:nvPr/>
              </p:nvSpPr>
              <p:spPr bwMode="auto">
                <a:xfrm>
                  <a:off x="2160" y="1727"/>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89" name="Group 136"/>
              <p:cNvGrpSpPr>
                <a:grpSpLocks/>
              </p:cNvGrpSpPr>
              <p:nvPr/>
            </p:nvGrpSpPr>
            <p:grpSpPr bwMode="auto">
              <a:xfrm>
                <a:off x="0" y="2130"/>
                <a:ext cx="432" cy="403"/>
                <a:chOff x="0" y="2130"/>
                <a:chExt cx="432" cy="403"/>
              </a:xfrm>
            </p:grpSpPr>
            <p:sp>
              <p:nvSpPr>
                <p:cNvPr id="23713" name="Rectangle 33"/>
                <p:cNvSpPr>
                  <a:spLocks noChangeArrowheads="1"/>
                </p:cNvSpPr>
                <p:nvPr/>
              </p:nvSpPr>
              <p:spPr bwMode="auto">
                <a:xfrm>
                  <a:off x="12" y="2130"/>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5</a:t>
                  </a:r>
                  <a:endParaRPr lang="en-US" sz="1000" i="0">
                    <a:solidFill>
                      <a:srgbClr val="000000"/>
                    </a:solidFill>
                    <a:cs typeface="Times New Roman" pitchFamily="18" charset="0"/>
                  </a:endParaRPr>
                </a:p>
                <a:p>
                  <a:pPr eaLnBrk="0" hangingPunct="0"/>
                  <a:endParaRPr lang="en-US" sz="1000" i="0"/>
                </a:p>
              </p:txBody>
            </p:sp>
            <p:sp>
              <p:nvSpPr>
                <p:cNvPr id="23714" name="Rectangle 135"/>
                <p:cNvSpPr>
                  <a:spLocks noChangeArrowheads="1"/>
                </p:cNvSpPr>
                <p:nvPr/>
              </p:nvSpPr>
              <p:spPr bwMode="auto">
                <a:xfrm>
                  <a:off x="0" y="2130"/>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90" name="Group 138"/>
              <p:cNvGrpSpPr>
                <a:grpSpLocks/>
              </p:cNvGrpSpPr>
              <p:nvPr/>
            </p:nvGrpSpPr>
            <p:grpSpPr bwMode="auto">
              <a:xfrm>
                <a:off x="432" y="2130"/>
                <a:ext cx="432" cy="403"/>
                <a:chOff x="432" y="2130"/>
                <a:chExt cx="432" cy="403"/>
              </a:xfrm>
            </p:grpSpPr>
            <p:sp>
              <p:nvSpPr>
                <p:cNvPr id="23711" name="Rectangle 34"/>
                <p:cNvSpPr>
                  <a:spLocks noChangeArrowheads="1"/>
                </p:cNvSpPr>
                <p:nvPr/>
              </p:nvSpPr>
              <p:spPr bwMode="auto">
                <a:xfrm>
                  <a:off x="444" y="2130"/>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712" name="Rectangle 137"/>
                <p:cNvSpPr>
                  <a:spLocks noChangeArrowheads="1"/>
                </p:cNvSpPr>
                <p:nvPr/>
              </p:nvSpPr>
              <p:spPr bwMode="auto">
                <a:xfrm>
                  <a:off x="432" y="2130"/>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91" name="Group 140"/>
              <p:cNvGrpSpPr>
                <a:grpSpLocks/>
              </p:cNvGrpSpPr>
              <p:nvPr/>
            </p:nvGrpSpPr>
            <p:grpSpPr bwMode="auto">
              <a:xfrm>
                <a:off x="864" y="2130"/>
                <a:ext cx="432" cy="403"/>
                <a:chOff x="864" y="2130"/>
                <a:chExt cx="432" cy="403"/>
              </a:xfrm>
            </p:grpSpPr>
            <p:sp>
              <p:nvSpPr>
                <p:cNvPr id="23709" name="Rectangle 35"/>
                <p:cNvSpPr>
                  <a:spLocks noChangeArrowheads="1"/>
                </p:cNvSpPr>
                <p:nvPr/>
              </p:nvSpPr>
              <p:spPr bwMode="auto">
                <a:xfrm>
                  <a:off x="876" y="2130"/>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710" name="Rectangle 139"/>
                <p:cNvSpPr>
                  <a:spLocks noChangeArrowheads="1"/>
                </p:cNvSpPr>
                <p:nvPr/>
              </p:nvSpPr>
              <p:spPr bwMode="auto">
                <a:xfrm>
                  <a:off x="864" y="2130"/>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92" name="Group 142"/>
              <p:cNvGrpSpPr>
                <a:grpSpLocks/>
              </p:cNvGrpSpPr>
              <p:nvPr/>
            </p:nvGrpSpPr>
            <p:grpSpPr bwMode="auto">
              <a:xfrm>
                <a:off x="1296" y="2130"/>
                <a:ext cx="432" cy="403"/>
                <a:chOff x="1296" y="2130"/>
                <a:chExt cx="432" cy="403"/>
              </a:xfrm>
            </p:grpSpPr>
            <p:sp>
              <p:nvSpPr>
                <p:cNvPr id="23707" name="Rectangle 36"/>
                <p:cNvSpPr>
                  <a:spLocks noChangeArrowheads="1"/>
                </p:cNvSpPr>
                <p:nvPr/>
              </p:nvSpPr>
              <p:spPr bwMode="auto">
                <a:xfrm>
                  <a:off x="1308" y="2130"/>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708" name="Rectangle 141"/>
                <p:cNvSpPr>
                  <a:spLocks noChangeArrowheads="1"/>
                </p:cNvSpPr>
                <p:nvPr/>
              </p:nvSpPr>
              <p:spPr bwMode="auto">
                <a:xfrm>
                  <a:off x="1296" y="2130"/>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93" name="Group 144"/>
              <p:cNvGrpSpPr>
                <a:grpSpLocks/>
              </p:cNvGrpSpPr>
              <p:nvPr/>
            </p:nvGrpSpPr>
            <p:grpSpPr bwMode="auto">
              <a:xfrm>
                <a:off x="1728" y="2130"/>
                <a:ext cx="432" cy="403"/>
                <a:chOff x="1728" y="2130"/>
                <a:chExt cx="432" cy="403"/>
              </a:xfrm>
            </p:grpSpPr>
            <p:sp>
              <p:nvSpPr>
                <p:cNvPr id="23705" name="Rectangle 37"/>
                <p:cNvSpPr>
                  <a:spLocks noChangeArrowheads="1"/>
                </p:cNvSpPr>
                <p:nvPr/>
              </p:nvSpPr>
              <p:spPr bwMode="auto">
                <a:xfrm>
                  <a:off x="1740" y="2130"/>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2</a:t>
                  </a:r>
                  <a:endParaRPr lang="en-US" sz="1000" i="0">
                    <a:solidFill>
                      <a:srgbClr val="000000"/>
                    </a:solidFill>
                    <a:cs typeface="Times New Roman" pitchFamily="18" charset="0"/>
                  </a:endParaRPr>
                </a:p>
                <a:p>
                  <a:pPr eaLnBrk="0" hangingPunct="0"/>
                  <a:endParaRPr lang="en-US" sz="1000" i="0"/>
                </a:p>
              </p:txBody>
            </p:sp>
            <p:sp>
              <p:nvSpPr>
                <p:cNvPr id="23706" name="Rectangle 143"/>
                <p:cNvSpPr>
                  <a:spLocks noChangeArrowheads="1"/>
                </p:cNvSpPr>
                <p:nvPr/>
              </p:nvSpPr>
              <p:spPr bwMode="auto">
                <a:xfrm>
                  <a:off x="1728" y="2130"/>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94" name="Group 146"/>
              <p:cNvGrpSpPr>
                <a:grpSpLocks/>
              </p:cNvGrpSpPr>
              <p:nvPr/>
            </p:nvGrpSpPr>
            <p:grpSpPr bwMode="auto">
              <a:xfrm>
                <a:off x="2160" y="2130"/>
                <a:ext cx="432" cy="403"/>
                <a:chOff x="2160" y="2130"/>
                <a:chExt cx="432" cy="403"/>
              </a:xfrm>
            </p:grpSpPr>
            <p:sp>
              <p:nvSpPr>
                <p:cNvPr id="23703" name="Rectangle 38"/>
                <p:cNvSpPr>
                  <a:spLocks noChangeArrowheads="1"/>
                </p:cNvSpPr>
                <p:nvPr/>
              </p:nvSpPr>
              <p:spPr bwMode="auto">
                <a:xfrm>
                  <a:off x="2172" y="2130"/>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704" name="Rectangle 145"/>
                <p:cNvSpPr>
                  <a:spLocks noChangeArrowheads="1"/>
                </p:cNvSpPr>
                <p:nvPr/>
              </p:nvSpPr>
              <p:spPr bwMode="auto">
                <a:xfrm>
                  <a:off x="2160" y="2130"/>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95" name="Group 148"/>
              <p:cNvGrpSpPr>
                <a:grpSpLocks/>
              </p:cNvGrpSpPr>
              <p:nvPr/>
            </p:nvGrpSpPr>
            <p:grpSpPr bwMode="auto">
              <a:xfrm>
                <a:off x="0" y="2533"/>
                <a:ext cx="432" cy="403"/>
                <a:chOff x="0" y="2533"/>
                <a:chExt cx="432" cy="403"/>
              </a:xfrm>
            </p:grpSpPr>
            <p:sp>
              <p:nvSpPr>
                <p:cNvPr id="23701" name="Rectangle 39"/>
                <p:cNvSpPr>
                  <a:spLocks noChangeArrowheads="1"/>
                </p:cNvSpPr>
                <p:nvPr/>
              </p:nvSpPr>
              <p:spPr bwMode="auto">
                <a:xfrm>
                  <a:off x="12" y="2533"/>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6</a:t>
                  </a:r>
                  <a:endParaRPr lang="en-US" sz="1000" i="0">
                    <a:solidFill>
                      <a:srgbClr val="000000"/>
                    </a:solidFill>
                    <a:cs typeface="Times New Roman" pitchFamily="18" charset="0"/>
                  </a:endParaRPr>
                </a:p>
                <a:p>
                  <a:pPr eaLnBrk="0" hangingPunct="0"/>
                  <a:endParaRPr lang="en-US" sz="1000" i="0"/>
                </a:p>
              </p:txBody>
            </p:sp>
            <p:sp>
              <p:nvSpPr>
                <p:cNvPr id="23702" name="Rectangle 147"/>
                <p:cNvSpPr>
                  <a:spLocks noChangeArrowheads="1"/>
                </p:cNvSpPr>
                <p:nvPr/>
              </p:nvSpPr>
              <p:spPr bwMode="auto">
                <a:xfrm>
                  <a:off x="0" y="2533"/>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96" name="Group 150"/>
              <p:cNvGrpSpPr>
                <a:grpSpLocks/>
              </p:cNvGrpSpPr>
              <p:nvPr/>
            </p:nvGrpSpPr>
            <p:grpSpPr bwMode="auto">
              <a:xfrm>
                <a:off x="432" y="2533"/>
                <a:ext cx="432" cy="403"/>
                <a:chOff x="432" y="2533"/>
                <a:chExt cx="432" cy="403"/>
              </a:xfrm>
            </p:grpSpPr>
            <p:sp>
              <p:nvSpPr>
                <p:cNvPr id="23699" name="Rectangle 40"/>
                <p:cNvSpPr>
                  <a:spLocks noChangeArrowheads="1"/>
                </p:cNvSpPr>
                <p:nvPr/>
              </p:nvSpPr>
              <p:spPr bwMode="auto">
                <a:xfrm>
                  <a:off x="444" y="2533"/>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a:t>
                  </a:r>
                  <a:endParaRPr lang="en-US" sz="1000" i="0">
                    <a:solidFill>
                      <a:srgbClr val="000000"/>
                    </a:solidFill>
                    <a:cs typeface="Times New Roman" pitchFamily="18" charset="0"/>
                  </a:endParaRPr>
                </a:p>
                <a:p>
                  <a:pPr eaLnBrk="0" hangingPunct="0"/>
                  <a:endParaRPr lang="en-US" sz="1000" i="0"/>
                </a:p>
              </p:txBody>
            </p:sp>
            <p:sp>
              <p:nvSpPr>
                <p:cNvPr id="23700" name="Rectangle 149"/>
                <p:cNvSpPr>
                  <a:spLocks noChangeArrowheads="1"/>
                </p:cNvSpPr>
                <p:nvPr/>
              </p:nvSpPr>
              <p:spPr bwMode="auto">
                <a:xfrm>
                  <a:off x="432" y="2533"/>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97" name="Group 152"/>
              <p:cNvGrpSpPr>
                <a:grpSpLocks/>
              </p:cNvGrpSpPr>
              <p:nvPr/>
            </p:nvGrpSpPr>
            <p:grpSpPr bwMode="auto">
              <a:xfrm>
                <a:off x="864" y="2533"/>
                <a:ext cx="432" cy="403"/>
                <a:chOff x="864" y="2533"/>
                <a:chExt cx="432" cy="403"/>
              </a:xfrm>
            </p:grpSpPr>
            <p:sp>
              <p:nvSpPr>
                <p:cNvPr id="23697" name="Rectangle 41"/>
                <p:cNvSpPr>
                  <a:spLocks noChangeArrowheads="1"/>
                </p:cNvSpPr>
                <p:nvPr/>
              </p:nvSpPr>
              <p:spPr bwMode="auto">
                <a:xfrm>
                  <a:off x="876" y="2533"/>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2</a:t>
                  </a:r>
                  <a:endParaRPr lang="en-US" sz="1000" i="0">
                    <a:solidFill>
                      <a:srgbClr val="000000"/>
                    </a:solidFill>
                    <a:cs typeface="Times New Roman" pitchFamily="18" charset="0"/>
                  </a:endParaRPr>
                </a:p>
                <a:p>
                  <a:pPr eaLnBrk="0" hangingPunct="0"/>
                  <a:endParaRPr lang="en-US" sz="1000" i="0"/>
                </a:p>
              </p:txBody>
            </p:sp>
            <p:sp>
              <p:nvSpPr>
                <p:cNvPr id="23698" name="Rectangle 151"/>
                <p:cNvSpPr>
                  <a:spLocks noChangeArrowheads="1"/>
                </p:cNvSpPr>
                <p:nvPr/>
              </p:nvSpPr>
              <p:spPr bwMode="auto">
                <a:xfrm>
                  <a:off x="864" y="2533"/>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98" name="Group 154"/>
              <p:cNvGrpSpPr>
                <a:grpSpLocks/>
              </p:cNvGrpSpPr>
              <p:nvPr/>
            </p:nvGrpSpPr>
            <p:grpSpPr bwMode="auto">
              <a:xfrm>
                <a:off x="1296" y="2533"/>
                <a:ext cx="432" cy="403"/>
                <a:chOff x="1296" y="2533"/>
                <a:chExt cx="432" cy="403"/>
              </a:xfrm>
            </p:grpSpPr>
            <p:sp>
              <p:nvSpPr>
                <p:cNvPr id="23695" name="Rectangle 42"/>
                <p:cNvSpPr>
                  <a:spLocks noChangeArrowheads="1"/>
                </p:cNvSpPr>
                <p:nvPr/>
              </p:nvSpPr>
              <p:spPr bwMode="auto">
                <a:xfrm>
                  <a:off x="1308" y="2533"/>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96" name="Rectangle 153"/>
                <p:cNvSpPr>
                  <a:spLocks noChangeArrowheads="1"/>
                </p:cNvSpPr>
                <p:nvPr/>
              </p:nvSpPr>
              <p:spPr bwMode="auto">
                <a:xfrm>
                  <a:off x="1296" y="2533"/>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599" name="Group 156"/>
              <p:cNvGrpSpPr>
                <a:grpSpLocks/>
              </p:cNvGrpSpPr>
              <p:nvPr/>
            </p:nvGrpSpPr>
            <p:grpSpPr bwMode="auto">
              <a:xfrm>
                <a:off x="1728" y="2533"/>
                <a:ext cx="432" cy="403"/>
                <a:chOff x="1728" y="2533"/>
                <a:chExt cx="432" cy="403"/>
              </a:xfrm>
            </p:grpSpPr>
            <p:sp>
              <p:nvSpPr>
                <p:cNvPr id="23693" name="Rectangle 43"/>
                <p:cNvSpPr>
                  <a:spLocks noChangeArrowheads="1"/>
                </p:cNvSpPr>
                <p:nvPr/>
              </p:nvSpPr>
              <p:spPr bwMode="auto">
                <a:xfrm>
                  <a:off x="1740" y="2533"/>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2</a:t>
                  </a:r>
                  <a:endParaRPr lang="en-US" sz="1000" i="0">
                    <a:solidFill>
                      <a:srgbClr val="000000"/>
                    </a:solidFill>
                    <a:cs typeface="Times New Roman" pitchFamily="18" charset="0"/>
                  </a:endParaRPr>
                </a:p>
                <a:p>
                  <a:pPr eaLnBrk="0" hangingPunct="0"/>
                  <a:endParaRPr lang="en-US" sz="1000" i="0"/>
                </a:p>
              </p:txBody>
            </p:sp>
            <p:sp>
              <p:nvSpPr>
                <p:cNvPr id="23694" name="Rectangle 155"/>
                <p:cNvSpPr>
                  <a:spLocks noChangeArrowheads="1"/>
                </p:cNvSpPr>
                <p:nvPr/>
              </p:nvSpPr>
              <p:spPr bwMode="auto">
                <a:xfrm>
                  <a:off x="1728" y="2533"/>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00" name="Group 158"/>
              <p:cNvGrpSpPr>
                <a:grpSpLocks/>
              </p:cNvGrpSpPr>
              <p:nvPr/>
            </p:nvGrpSpPr>
            <p:grpSpPr bwMode="auto">
              <a:xfrm>
                <a:off x="2160" y="2533"/>
                <a:ext cx="432" cy="403"/>
                <a:chOff x="2160" y="2533"/>
                <a:chExt cx="432" cy="403"/>
              </a:xfrm>
            </p:grpSpPr>
            <p:sp>
              <p:nvSpPr>
                <p:cNvPr id="23691" name="Rectangle 44"/>
                <p:cNvSpPr>
                  <a:spLocks noChangeArrowheads="1"/>
                </p:cNvSpPr>
                <p:nvPr/>
              </p:nvSpPr>
              <p:spPr bwMode="auto">
                <a:xfrm>
                  <a:off x="2172" y="2533"/>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92" name="Rectangle 157"/>
                <p:cNvSpPr>
                  <a:spLocks noChangeArrowheads="1"/>
                </p:cNvSpPr>
                <p:nvPr/>
              </p:nvSpPr>
              <p:spPr bwMode="auto">
                <a:xfrm>
                  <a:off x="2160" y="2533"/>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01" name="Group 160"/>
              <p:cNvGrpSpPr>
                <a:grpSpLocks/>
              </p:cNvGrpSpPr>
              <p:nvPr/>
            </p:nvGrpSpPr>
            <p:grpSpPr bwMode="auto">
              <a:xfrm>
                <a:off x="0" y="2936"/>
                <a:ext cx="432" cy="403"/>
                <a:chOff x="0" y="2936"/>
                <a:chExt cx="432" cy="403"/>
              </a:xfrm>
            </p:grpSpPr>
            <p:sp>
              <p:nvSpPr>
                <p:cNvPr id="23689" name="Rectangle 45"/>
                <p:cNvSpPr>
                  <a:spLocks noChangeArrowheads="1"/>
                </p:cNvSpPr>
                <p:nvPr/>
              </p:nvSpPr>
              <p:spPr bwMode="auto">
                <a:xfrm>
                  <a:off x="12" y="2936"/>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7</a:t>
                  </a:r>
                  <a:endParaRPr lang="en-US" sz="1000" i="0">
                    <a:solidFill>
                      <a:srgbClr val="000000"/>
                    </a:solidFill>
                    <a:cs typeface="Times New Roman" pitchFamily="18" charset="0"/>
                  </a:endParaRPr>
                </a:p>
                <a:p>
                  <a:pPr eaLnBrk="0" hangingPunct="0"/>
                  <a:endParaRPr lang="en-US" sz="1000" i="0"/>
                </a:p>
              </p:txBody>
            </p:sp>
            <p:sp>
              <p:nvSpPr>
                <p:cNvPr id="23690" name="Rectangle 159"/>
                <p:cNvSpPr>
                  <a:spLocks noChangeArrowheads="1"/>
                </p:cNvSpPr>
                <p:nvPr/>
              </p:nvSpPr>
              <p:spPr bwMode="auto">
                <a:xfrm>
                  <a:off x="0" y="2936"/>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02" name="Group 162"/>
              <p:cNvGrpSpPr>
                <a:grpSpLocks/>
              </p:cNvGrpSpPr>
              <p:nvPr/>
            </p:nvGrpSpPr>
            <p:grpSpPr bwMode="auto">
              <a:xfrm>
                <a:off x="432" y="2936"/>
                <a:ext cx="432" cy="403"/>
                <a:chOff x="432" y="2936"/>
                <a:chExt cx="432" cy="403"/>
              </a:xfrm>
            </p:grpSpPr>
            <p:sp>
              <p:nvSpPr>
                <p:cNvPr id="23687" name="Rectangle 46"/>
                <p:cNvSpPr>
                  <a:spLocks noChangeArrowheads="1"/>
                </p:cNvSpPr>
                <p:nvPr/>
              </p:nvSpPr>
              <p:spPr bwMode="auto">
                <a:xfrm>
                  <a:off x="444" y="2936"/>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a:t>
                  </a:r>
                  <a:endParaRPr lang="en-US" sz="1000" i="0">
                    <a:solidFill>
                      <a:srgbClr val="000000"/>
                    </a:solidFill>
                    <a:cs typeface="Times New Roman" pitchFamily="18" charset="0"/>
                  </a:endParaRPr>
                </a:p>
                <a:p>
                  <a:pPr eaLnBrk="0" hangingPunct="0"/>
                  <a:endParaRPr lang="en-US" sz="1000" i="0"/>
                </a:p>
              </p:txBody>
            </p:sp>
            <p:sp>
              <p:nvSpPr>
                <p:cNvPr id="23688" name="Rectangle 161"/>
                <p:cNvSpPr>
                  <a:spLocks noChangeArrowheads="1"/>
                </p:cNvSpPr>
                <p:nvPr/>
              </p:nvSpPr>
              <p:spPr bwMode="auto">
                <a:xfrm>
                  <a:off x="432" y="2936"/>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03" name="Group 164"/>
              <p:cNvGrpSpPr>
                <a:grpSpLocks/>
              </p:cNvGrpSpPr>
              <p:nvPr/>
            </p:nvGrpSpPr>
            <p:grpSpPr bwMode="auto">
              <a:xfrm>
                <a:off x="864" y="2936"/>
                <a:ext cx="432" cy="403"/>
                <a:chOff x="864" y="2936"/>
                <a:chExt cx="432" cy="403"/>
              </a:xfrm>
            </p:grpSpPr>
            <p:sp>
              <p:nvSpPr>
                <p:cNvPr id="23685" name="Rectangle 47"/>
                <p:cNvSpPr>
                  <a:spLocks noChangeArrowheads="1"/>
                </p:cNvSpPr>
                <p:nvPr/>
              </p:nvSpPr>
              <p:spPr bwMode="auto">
                <a:xfrm>
                  <a:off x="876" y="2936"/>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a:t>
                  </a:r>
                  <a:endParaRPr lang="en-US" sz="1000" i="0">
                    <a:solidFill>
                      <a:srgbClr val="000000"/>
                    </a:solidFill>
                    <a:cs typeface="Times New Roman" pitchFamily="18" charset="0"/>
                  </a:endParaRPr>
                </a:p>
                <a:p>
                  <a:pPr eaLnBrk="0" hangingPunct="0"/>
                  <a:endParaRPr lang="en-US" sz="1000" i="0"/>
                </a:p>
              </p:txBody>
            </p:sp>
            <p:sp>
              <p:nvSpPr>
                <p:cNvPr id="23686" name="Rectangle 163"/>
                <p:cNvSpPr>
                  <a:spLocks noChangeArrowheads="1"/>
                </p:cNvSpPr>
                <p:nvPr/>
              </p:nvSpPr>
              <p:spPr bwMode="auto">
                <a:xfrm>
                  <a:off x="864" y="2936"/>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04" name="Group 166"/>
              <p:cNvGrpSpPr>
                <a:grpSpLocks/>
              </p:cNvGrpSpPr>
              <p:nvPr/>
            </p:nvGrpSpPr>
            <p:grpSpPr bwMode="auto">
              <a:xfrm>
                <a:off x="1296" y="2936"/>
                <a:ext cx="432" cy="403"/>
                <a:chOff x="1296" y="2936"/>
                <a:chExt cx="432" cy="403"/>
              </a:xfrm>
            </p:grpSpPr>
            <p:sp>
              <p:nvSpPr>
                <p:cNvPr id="23683" name="Rectangle 48"/>
                <p:cNvSpPr>
                  <a:spLocks noChangeArrowheads="1"/>
                </p:cNvSpPr>
                <p:nvPr/>
              </p:nvSpPr>
              <p:spPr bwMode="auto">
                <a:xfrm>
                  <a:off x="1308" y="2936"/>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84" name="Rectangle 165"/>
                <p:cNvSpPr>
                  <a:spLocks noChangeArrowheads="1"/>
                </p:cNvSpPr>
                <p:nvPr/>
              </p:nvSpPr>
              <p:spPr bwMode="auto">
                <a:xfrm>
                  <a:off x="1296" y="2936"/>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05" name="Group 168"/>
              <p:cNvGrpSpPr>
                <a:grpSpLocks/>
              </p:cNvGrpSpPr>
              <p:nvPr/>
            </p:nvGrpSpPr>
            <p:grpSpPr bwMode="auto">
              <a:xfrm>
                <a:off x="1728" y="2936"/>
                <a:ext cx="432" cy="403"/>
                <a:chOff x="1728" y="2936"/>
                <a:chExt cx="432" cy="403"/>
              </a:xfrm>
            </p:grpSpPr>
            <p:sp>
              <p:nvSpPr>
                <p:cNvPr id="23681" name="Rectangle 49"/>
                <p:cNvSpPr>
                  <a:spLocks noChangeArrowheads="1"/>
                </p:cNvSpPr>
                <p:nvPr/>
              </p:nvSpPr>
              <p:spPr bwMode="auto">
                <a:xfrm>
                  <a:off x="1740" y="2936"/>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a:t>
                  </a:r>
                  <a:endParaRPr lang="en-US" sz="1000" i="0">
                    <a:solidFill>
                      <a:srgbClr val="000000"/>
                    </a:solidFill>
                    <a:cs typeface="Times New Roman" pitchFamily="18" charset="0"/>
                  </a:endParaRPr>
                </a:p>
                <a:p>
                  <a:pPr eaLnBrk="0" hangingPunct="0"/>
                  <a:endParaRPr lang="en-US" sz="1000" i="0"/>
                </a:p>
              </p:txBody>
            </p:sp>
            <p:sp>
              <p:nvSpPr>
                <p:cNvPr id="23682" name="Rectangle 167"/>
                <p:cNvSpPr>
                  <a:spLocks noChangeArrowheads="1"/>
                </p:cNvSpPr>
                <p:nvPr/>
              </p:nvSpPr>
              <p:spPr bwMode="auto">
                <a:xfrm>
                  <a:off x="1728" y="2936"/>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06" name="Group 170"/>
              <p:cNvGrpSpPr>
                <a:grpSpLocks/>
              </p:cNvGrpSpPr>
              <p:nvPr/>
            </p:nvGrpSpPr>
            <p:grpSpPr bwMode="auto">
              <a:xfrm>
                <a:off x="2160" y="2936"/>
                <a:ext cx="432" cy="403"/>
                <a:chOff x="2160" y="2936"/>
                <a:chExt cx="432" cy="403"/>
              </a:xfrm>
            </p:grpSpPr>
            <p:sp>
              <p:nvSpPr>
                <p:cNvPr id="23679" name="Rectangle 50"/>
                <p:cNvSpPr>
                  <a:spLocks noChangeArrowheads="1"/>
                </p:cNvSpPr>
                <p:nvPr/>
              </p:nvSpPr>
              <p:spPr bwMode="auto">
                <a:xfrm>
                  <a:off x="2172" y="2936"/>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80" name="Rectangle 169"/>
                <p:cNvSpPr>
                  <a:spLocks noChangeArrowheads="1"/>
                </p:cNvSpPr>
                <p:nvPr/>
              </p:nvSpPr>
              <p:spPr bwMode="auto">
                <a:xfrm>
                  <a:off x="2160" y="2936"/>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07" name="Group 172"/>
              <p:cNvGrpSpPr>
                <a:grpSpLocks/>
              </p:cNvGrpSpPr>
              <p:nvPr/>
            </p:nvGrpSpPr>
            <p:grpSpPr bwMode="auto">
              <a:xfrm>
                <a:off x="0" y="3339"/>
                <a:ext cx="432" cy="403"/>
                <a:chOff x="0" y="3339"/>
                <a:chExt cx="432" cy="403"/>
              </a:xfrm>
            </p:grpSpPr>
            <p:sp>
              <p:nvSpPr>
                <p:cNvPr id="23677" name="Rectangle 51"/>
                <p:cNvSpPr>
                  <a:spLocks noChangeArrowheads="1"/>
                </p:cNvSpPr>
                <p:nvPr/>
              </p:nvSpPr>
              <p:spPr bwMode="auto">
                <a:xfrm>
                  <a:off x="12" y="3339"/>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8</a:t>
                  </a:r>
                  <a:endParaRPr lang="en-US" sz="1000" i="0">
                    <a:solidFill>
                      <a:srgbClr val="000000"/>
                    </a:solidFill>
                    <a:cs typeface="Times New Roman" pitchFamily="18" charset="0"/>
                  </a:endParaRPr>
                </a:p>
                <a:p>
                  <a:pPr eaLnBrk="0" hangingPunct="0"/>
                  <a:endParaRPr lang="en-US" sz="1000" i="0"/>
                </a:p>
              </p:txBody>
            </p:sp>
            <p:sp>
              <p:nvSpPr>
                <p:cNvPr id="23678" name="Rectangle 171"/>
                <p:cNvSpPr>
                  <a:spLocks noChangeArrowheads="1"/>
                </p:cNvSpPr>
                <p:nvPr/>
              </p:nvSpPr>
              <p:spPr bwMode="auto">
                <a:xfrm>
                  <a:off x="0" y="3339"/>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08" name="Group 174"/>
              <p:cNvGrpSpPr>
                <a:grpSpLocks/>
              </p:cNvGrpSpPr>
              <p:nvPr/>
            </p:nvGrpSpPr>
            <p:grpSpPr bwMode="auto">
              <a:xfrm>
                <a:off x="432" y="3339"/>
                <a:ext cx="432" cy="403"/>
                <a:chOff x="432" y="3339"/>
                <a:chExt cx="432" cy="403"/>
              </a:xfrm>
            </p:grpSpPr>
            <p:sp>
              <p:nvSpPr>
                <p:cNvPr id="23675" name="Rectangle 52"/>
                <p:cNvSpPr>
                  <a:spLocks noChangeArrowheads="1"/>
                </p:cNvSpPr>
                <p:nvPr/>
              </p:nvSpPr>
              <p:spPr bwMode="auto">
                <a:xfrm>
                  <a:off x="444" y="3339"/>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2</a:t>
                  </a:r>
                  <a:endParaRPr lang="en-US" sz="1000" i="0">
                    <a:solidFill>
                      <a:srgbClr val="000000"/>
                    </a:solidFill>
                    <a:cs typeface="Times New Roman" pitchFamily="18" charset="0"/>
                  </a:endParaRPr>
                </a:p>
                <a:p>
                  <a:pPr eaLnBrk="0" hangingPunct="0"/>
                  <a:endParaRPr lang="en-US" sz="1000" i="0"/>
                </a:p>
              </p:txBody>
            </p:sp>
            <p:sp>
              <p:nvSpPr>
                <p:cNvPr id="23676" name="Rectangle 173"/>
                <p:cNvSpPr>
                  <a:spLocks noChangeArrowheads="1"/>
                </p:cNvSpPr>
                <p:nvPr/>
              </p:nvSpPr>
              <p:spPr bwMode="auto">
                <a:xfrm>
                  <a:off x="432" y="3339"/>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09" name="Group 176"/>
              <p:cNvGrpSpPr>
                <a:grpSpLocks/>
              </p:cNvGrpSpPr>
              <p:nvPr/>
            </p:nvGrpSpPr>
            <p:grpSpPr bwMode="auto">
              <a:xfrm>
                <a:off x="864" y="3339"/>
                <a:ext cx="432" cy="403"/>
                <a:chOff x="864" y="3339"/>
                <a:chExt cx="432" cy="403"/>
              </a:xfrm>
            </p:grpSpPr>
            <p:sp>
              <p:nvSpPr>
                <p:cNvPr id="23673" name="Rectangle 53"/>
                <p:cNvSpPr>
                  <a:spLocks noChangeArrowheads="1"/>
                </p:cNvSpPr>
                <p:nvPr/>
              </p:nvSpPr>
              <p:spPr bwMode="auto">
                <a:xfrm>
                  <a:off x="876" y="3339"/>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2</a:t>
                  </a:r>
                  <a:endParaRPr lang="en-US" sz="1000" i="0">
                    <a:solidFill>
                      <a:srgbClr val="000000"/>
                    </a:solidFill>
                    <a:cs typeface="Times New Roman" pitchFamily="18" charset="0"/>
                  </a:endParaRPr>
                </a:p>
                <a:p>
                  <a:pPr eaLnBrk="0" hangingPunct="0"/>
                  <a:endParaRPr lang="en-US" sz="1000" i="0"/>
                </a:p>
              </p:txBody>
            </p:sp>
            <p:sp>
              <p:nvSpPr>
                <p:cNvPr id="23674" name="Rectangle 175"/>
                <p:cNvSpPr>
                  <a:spLocks noChangeArrowheads="1"/>
                </p:cNvSpPr>
                <p:nvPr/>
              </p:nvSpPr>
              <p:spPr bwMode="auto">
                <a:xfrm>
                  <a:off x="864" y="3339"/>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10" name="Group 178"/>
              <p:cNvGrpSpPr>
                <a:grpSpLocks/>
              </p:cNvGrpSpPr>
              <p:nvPr/>
            </p:nvGrpSpPr>
            <p:grpSpPr bwMode="auto">
              <a:xfrm>
                <a:off x="1296" y="3339"/>
                <a:ext cx="432" cy="403"/>
                <a:chOff x="1296" y="3339"/>
                <a:chExt cx="432" cy="403"/>
              </a:xfrm>
            </p:grpSpPr>
            <p:sp>
              <p:nvSpPr>
                <p:cNvPr id="23671" name="Rectangle 54"/>
                <p:cNvSpPr>
                  <a:spLocks noChangeArrowheads="1"/>
                </p:cNvSpPr>
                <p:nvPr/>
              </p:nvSpPr>
              <p:spPr bwMode="auto">
                <a:xfrm>
                  <a:off x="1308" y="3339"/>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2</a:t>
                  </a:r>
                  <a:endParaRPr lang="en-US" sz="1000" i="0">
                    <a:solidFill>
                      <a:srgbClr val="000000"/>
                    </a:solidFill>
                    <a:cs typeface="Times New Roman" pitchFamily="18" charset="0"/>
                  </a:endParaRPr>
                </a:p>
                <a:p>
                  <a:pPr eaLnBrk="0" hangingPunct="0"/>
                  <a:endParaRPr lang="en-US" sz="1000" i="0"/>
                </a:p>
              </p:txBody>
            </p:sp>
            <p:sp>
              <p:nvSpPr>
                <p:cNvPr id="23672" name="Rectangle 177"/>
                <p:cNvSpPr>
                  <a:spLocks noChangeArrowheads="1"/>
                </p:cNvSpPr>
                <p:nvPr/>
              </p:nvSpPr>
              <p:spPr bwMode="auto">
                <a:xfrm>
                  <a:off x="1296" y="3339"/>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11" name="Group 180"/>
              <p:cNvGrpSpPr>
                <a:grpSpLocks/>
              </p:cNvGrpSpPr>
              <p:nvPr/>
            </p:nvGrpSpPr>
            <p:grpSpPr bwMode="auto">
              <a:xfrm>
                <a:off x="1728" y="3339"/>
                <a:ext cx="432" cy="403"/>
                <a:chOff x="1728" y="3339"/>
                <a:chExt cx="432" cy="403"/>
              </a:xfrm>
            </p:grpSpPr>
            <p:sp>
              <p:nvSpPr>
                <p:cNvPr id="23669" name="Rectangle 55"/>
                <p:cNvSpPr>
                  <a:spLocks noChangeArrowheads="1"/>
                </p:cNvSpPr>
                <p:nvPr/>
              </p:nvSpPr>
              <p:spPr bwMode="auto">
                <a:xfrm>
                  <a:off x="1740" y="3339"/>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a:t>
                  </a:r>
                  <a:endParaRPr lang="en-US" sz="1000" i="0">
                    <a:solidFill>
                      <a:srgbClr val="000000"/>
                    </a:solidFill>
                    <a:cs typeface="Times New Roman" pitchFamily="18" charset="0"/>
                  </a:endParaRPr>
                </a:p>
                <a:p>
                  <a:pPr eaLnBrk="0" hangingPunct="0"/>
                  <a:endParaRPr lang="en-US" sz="1000" i="0"/>
                </a:p>
              </p:txBody>
            </p:sp>
            <p:sp>
              <p:nvSpPr>
                <p:cNvPr id="23670" name="Rectangle 179"/>
                <p:cNvSpPr>
                  <a:spLocks noChangeArrowheads="1"/>
                </p:cNvSpPr>
                <p:nvPr/>
              </p:nvSpPr>
              <p:spPr bwMode="auto">
                <a:xfrm>
                  <a:off x="1728" y="3339"/>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12" name="Group 182"/>
              <p:cNvGrpSpPr>
                <a:grpSpLocks/>
              </p:cNvGrpSpPr>
              <p:nvPr/>
            </p:nvGrpSpPr>
            <p:grpSpPr bwMode="auto">
              <a:xfrm>
                <a:off x="2160" y="3339"/>
                <a:ext cx="432" cy="403"/>
                <a:chOff x="2160" y="3339"/>
                <a:chExt cx="432" cy="403"/>
              </a:xfrm>
            </p:grpSpPr>
            <p:sp>
              <p:nvSpPr>
                <p:cNvPr id="23667" name="Rectangle 56"/>
                <p:cNvSpPr>
                  <a:spLocks noChangeArrowheads="1"/>
                </p:cNvSpPr>
                <p:nvPr/>
              </p:nvSpPr>
              <p:spPr bwMode="auto">
                <a:xfrm>
                  <a:off x="2172" y="3339"/>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68" name="Rectangle 181"/>
                <p:cNvSpPr>
                  <a:spLocks noChangeArrowheads="1"/>
                </p:cNvSpPr>
                <p:nvPr/>
              </p:nvSpPr>
              <p:spPr bwMode="auto">
                <a:xfrm>
                  <a:off x="2160" y="3339"/>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13" name="Group 184"/>
              <p:cNvGrpSpPr>
                <a:grpSpLocks/>
              </p:cNvGrpSpPr>
              <p:nvPr/>
            </p:nvGrpSpPr>
            <p:grpSpPr bwMode="auto">
              <a:xfrm>
                <a:off x="0" y="3742"/>
                <a:ext cx="432" cy="403"/>
                <a:chOff x="0" y="3742"/>
                <a:chExt cx="432" cy="403"/>
              </a:xfrm>
            </p:grpSpPr>
            <p:sp>
              <p:nvSpPr>
                <p:cNvPr id="23665" name="Rectangle 57"/>
                <p:cNvSpPr>
                  <a:spLocks noChangeArrowheads="1"/>
                </p:cNvSpPr>
                <p:nvPr/>
              </p:nvSpPr>
              <p:spPr bwMode="auto">
                <a:xfrm>
                  <a:off x="12" y="3742"/>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9</a:t>
                  </a:r>
                  <a:endParaRPr lang="en-US" sz="1000" i="0">
                    <a:solidFill>
                      <a:srgbClr val="000000"/>
                    </a:solidFill>
                    <a:cs typeface="Times New Roman" pitchFamily="18" charset="0"/>
                  </a:endParaRPr>
                </a:p>
                <a:p>
                  <a:pPr eaLnBrk="0" hangingPunct="0"/>
                  <a:endParaRPr lang="en-US" sz="1000" i="0"/>
                </a:p>
              </p:txBody>
            </p:sp>
            <p:sp>
              <p:nvSpPr>
                <p:cNvPr id="23666" name="Rectangle 183"/>
                <p:cNvSpPr>
                  <a:spLocks noChangeArrowheads="1"/>
                </p:cNvSpPr>
                <p:nvPr/>
              </p:nvSpPr>
              <p:spPr bwMode="auto">
                <a:xfrm>
                  <a:off x="0" y="3742"/>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14" name="Group 186"/>
              <p:cNvGrpSpPr>
                <a:grpSpLocks/>
              </p:cNvGrpSpPr>
              <p:nvPr/>
            </p:nvGrpSpPr>
            <p:grpSpPr bwMode="auto">
              <a:xfrm>
                <a:off x="432" y="3742"/>
                <a:ext cx="432" cy="403"/>
                <a:chOff x="432" y="3742"/>
                <a:chExt cx="432" cy="403"/>
              </a:xfrm>
            </p:grpSpPr>
            <p:sp>
              <p:nvSpPr>
                <p:cNvPr id="23663" name="Rectangle 58"/>
                <p:cNvSpPr>
                  <a:spLocks noChangeArrowheads="1"/>
                </p:cNvSpPr>
                <p:nvPr/>
              </p:nvSpPr>
              <p:spPr bwMode="auto">
                <a:xfrm>
                  <a:off x="444" y="3742"/>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64" name="Rectangle 185"/>
                <p:cNvSpPr>
                  <a:spLocks noChangeArrowheads="1"/>
                </p:cNvSpPr>
                <p:nvPr/>
              </p:nvSpPr>
              <p:spPr bwMode="auto">
                <a:xfrm>
                  <a:off x="432" y="3742"/>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15" name="Group 188"/>
              <p:cNvGrpSpPr>
                <a:grpSpLocks/>
              </p:cNvGrpSpPr>
              <p:nvPr/>
            </p:nvGrpSpPr>
            <p:grpSpPr bwMode="auto">
              <a:xfrm>
                <a:off x="864" y="3742"/>
                <a:ext cx="432" cy="403"/>
                <a:chOff x="864" y="3742"/>
                <a:chExt cx="432" cy="403"/>
              </a:xfrm>
            </p:grpSpPr>
            <p:sp>
              <p:nvSpPr>
                <p:cNvPr id="23661" name="Rectangle 59"/>
                <p:cNvSpPr>
                  <a:spLocks noChangeArrowheads="1"/>
                </p:cNvSpPr>
                <p:nvPr/>
              </p:nvSpPr>
              <p:spPr bwMode="auto">
                <a:xfrm>
                  <a:off x="876" y="3742"/>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62" name="Rectangle 187"/>
                <p:cNvSpPr>
                  <a:spLocks noChangeArrowheads="1"/>
                </p:cNvSpPr>
                <p:nvPr/>
              </p:nvSpPr>
              <p:spPr bwMode="auto">
                <a:xfrm>
                  <a:off x="864" y="3742"/>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16" name="Group 190"/>
              <p:cNvGrpSpPr>
                <a:grpSpLocks/>
              </p:cNvGrpSpPr>
              <p:nvPr/>
            </p:nvGrpSpPr>
            <p:grpSpPr bwMode="auto">
              <a:xfrm>
                <a:off x="1296" y="3742"/>
                <a:ext cx="432" cy="403"/>
                <a:chOff x="1296" y="3742"/>
                <a:chExt cx="432" cy="403"/>
              </a:xfrm>
            </p:grpSpPr>
            <p:sp>
              <p:nvSpPr>
                <p:cNvPr id="23659" name="Rectangle 60"/>
                <p:cNvSpPr>
                  <a:spLocks noChangeArrowheads="1"/>
                </p:cNvSpPr>
                <p:nvPr/>
              </p:nvSpPr>
              <p:spPr bwMode="auto">
                <a:xfrm>
                  <a:off x="1308" y="3742"/>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60" name="Rectangle 189"/>
                <p:cNvSpPr>
                  <a:spLocks noChangeArrowheads="1"/>
                </p:cNvSpPr>
                <p:nvPr/>
              </p:nvSpPr>
              <p:spPr bwMode="auto">
                <a:xfrm>
                  <a:off x="1296" y="3742"/>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17" name="Group 192"/>
              <p:cNvGrpSpPr>
                <a:grpSpLocks/>
              </p:cNvGrpSpPr>
              <p:nvPr/>
            </p:nvGrpSpPr>
            <p:grpSpPr bwMode="auto">
              <a:xfrm>
                <a:off x="1728" y="3742"/>
                <a:ext cx="432" cy="403"/>
                <a:chOff x="1728" y="3742"/>
                <a:chExt cx="432" cy="403"/>
              </a:xfrm>
            </p:grpSpPr>
            <p:sp>
              <p:nvSpPr>
                <p:cNvPr id="23657" name="Rectangle 61"/>
                <p:cNvSpPr>
                  <a:spLocks noChangeArrowheads="1"/>
                </p:cNvSpPr>
                <p:nvPr/>
              </p:nvSpPr>
              <p:spPr bwMode="auto">
                <a:xfrm>
                  <a:off x="1740" y="3742"/>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58" name="Rectangle 191"/>
                <p:cNvSpPr>
                  <a:spLocks noChangeArrowheads="1"/>
                </p:cNvSpPr>
                <p:nvPr/>
              </p:nvSpPr>
              <p:spPr bwMode="auto">
                <a:xfrm>
                  <a:off x="1728" y="3742"/>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18" name="Group 194"/>
              <p:cNvGrpSpPr>
                <a:grpSpLocks/>
              </p:cNvGrpSpPr>
              <p:nvPr/>
            </p:nvGrpSpPr>
            <p:grpSpPr bwMode="auto">
              <a:xfrm>
                <a:off x="2160" y="3742"/>
                <a:ext cx="432" cy="403"/>
                <a:chOff x="2160" y="3742"/>
                <a:chExt cx="432" cy="403"/>
              </a:xfrm>
            </p:grpSpPr>
            <p:sp>
              <p:nvSpPr>
                <p:cNvPr id="23655" name="Rectangle 62"/>
                <p:cNvSpPr>
                  <a:spLocks noChangeArrowheads="1"/>
                </p:cNvSpPr>
                <p:nvPr/>
              </p:nvSpPr>
              <p:spPr bwMode="auto">
                <a:xfrm>
                  <a:off x="2172" y="3742"/>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56" name="Rectangle 193"/>
                <p:cNvSpPr>
                  <a:spLocks noChangeArrowheads="1"/>
                </p:cNvSpPr>
                <p:nvPr/>
              </p:nvSpPr>
              <p:spPr bwMode="auto">
                <a:xfrm>
                  <a:off x="2160" y="3742"/>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19" name="Group 196"/>
              <p:cNvGrpSpPr>
                <a:grpSpLocks/>
              </p:cNvGrpSpPr>
              <p:nvPr/>
            </p:nvGrpSpPr>
            <p:grpSpPr bwMode="auto">
              <a:xfrm>
                <a:off x="0" y="4145"/>
                <a:ext cx="432" cy="403"/>
                <a:chOff x="0" y="4145"/>
                <a:chExt cx="432" cy="403"/>
              </a:xfrm>
            </p:grpSpPr>
            <p:sp>
              <p:nvSpPr>
                <p:cNvPr id="23653" name="Rectangle 63"/>
                <p:cNvSpPr>
                  <a:spLocks noChangeArrowheads="1"/>
                </p:cNvSpPr>
                <p:nvPr/>
              </p:nvSpPr>
              <p:spPr bwMode="auto">
                <a:xfrm>
                  <a:off x="12" y="4145"/>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10</a:t>
                  </a:r>
                  <a:endParaRPr lang="en-US" sz="1000" i="0">
                    <a:solidFill>
                      <a:srgbClr val="000000"/>
                    </a:solidFill>
                    <a:cs typeface="Times New Roman" pitchFamily="18" charset="0"/>
                  </a:endParaRPr>
                </a:p>
                <a:p>
                  <a:pPr eaLnBrk="0" hangingPunct="0"/>
                  <a:endParaRPr lang="en-US" sz="1000" i="0"/>
                </a:p>
              </p:txBody>
            </p:sp>
            <p:sp>
              <p:nvSpPr>
                <p:cNvPr id="23654" name="Rectangle 195"/>
                <p:cNvSpPr>
                  <a:spLocks noChangeArrowheads="1"/>
                </p:cNvSpPr>
                <p:nvPr/>
              </p:nvSpPr>
              <p:spPr bwMode="auto">
                <a:xfrm>
                  <a:off x="0" y="4145"/>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20" name="Group 198"/>
              <p:cNvGrpSpPr>
                <a:grpSpLocks/>
              </p:cNvGrpSpPr>
              <p:nvPr/>
            </p:nvGrpSpPr>
            <p:grpSpPr bwMode="auto">
              <a:xfrm>
                <a:off x="432" y="4145"/>
                <a:ext cx="432" cy="403"/>
                <a:chOff x="432" y="4145"/>
                <a:chExt cx="432" cy="403"/>
              </a:xfrm>
            </p:grpSpPr>
            <p:sp>
              <p:nvSpPr>
                <p:cNvPr id="23651" name="Rectangle 64"/>
                <p:cNvSpPr>
                  <a:spLocks noChangeArrowheads="1"/>
                </p:cNvSpPr>
                <p:nvPr/>
              </p:nvSpPr>
              <p:spPr bwMode="auto">
                <a:xfrm>
                  <a:off x="444" y="4145"/>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52" name="Rectangle 197"/>
                <p:cNvSpPr>
                  <a:spLocks noChangeArrowheads="1"/>
                </p:cNvSpPr>
                <p:nvPr/>
              </p:nvSpPr>
              <p:spPr bwMode="auto">
                <a:xfrm>
                  <a:off x="432" y="4145"/>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21" name="Group 200"/>
              <p:cNvGrpSpPr>
                <a:grpSpLocks/>
              </p:cNvGrpSpPr>
              <p:nvPr/>
            </p:nvGrpSpPr>
            <p:grpSpPr bwMode="auto">
              <a:xfrm>
                <a:off x="864" y="4145"/>
                <a:ext cx="432" cy="403"/>
                <a:chOff x="864" y="4145"/>
                <a:chExt cx="432" cy="403"/>
              </a:xfrm>
            </p:grpSpPr>
            <p:sp>
              <p:nvSpPr>
                <p:cNvPr id="23649" name="Rectangle 65"/>
                <p:cNvSpPr>
                  <a:spLocks noChangeArrowheads="1"/>
                </p:cNvSpPr>
                <p:nvPr/>
              </p:nvSpPr>
              <p:spPr bwMode="auto">
                <a:xfrm>
                  <a:off x="876" y="4145"/>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50" name="Rectangle 199"/>
                <p:cNvSpPr>
                  <a:spLocks noChangeArrowheads="1"/>
                </p:cNvSpPr>
                <p:nvPr/>
              </p:nvSpPr>
              <p:spPr bwMode="auto">
                <a:xfrm>
                  <a:off x="864" y="4145"/>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22" name="Group 202"/>
              <p:cNvGrpSpPr>
                <a:grpSpLocks/>
              </p:cNvGrpSpPr>
              <p:nvPr/>
            </p:nvGrpSpPr>
            <p:grpSpPr bwMode="auto">
              <a:xfrm>
                <a:off x="1296" y="4145"/>
                <a:ext cx="432" cy="403"/>
                <a:chOff x="1296" y="4145"/>
                <a:chExt cx="432" cy="403"/>
              </a:xfrm>
            </p:grpSpPr>
            <p:sp>
              <p:nvSpPr>
                <p:cNvPr id="23647" name="Rectangle 66"/>
                <p:cNvSpPr>
                  <a:spLocks noChangeArrowheads="1"/>
                </p:cNvSpPr>
                <p:nvPr/>
              </p:nvSpPr>
              <p:spPr bwMode="auto">
                <a:xfrm>
                  <a:off x="1308" y="4145"/>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48" name="Rectangle 201"/>
                <p:cNvSpPr>
                  <a:spLocks noChangeArrowheads="1"/>
                </p:cNvSpPr>
                <p:nvPr/>
              </p:nvSpPr>
              <p:spPr bwMode="auto">
                <a:xfrm>
                  <a:off x="1296" y="4145"/>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23" name="Group 204"/>
              <p:cNvGrpSpPr>
                <a:grpSpLocks/>
              </p:cNvGrpSpPr>
              <p:nvPr/>
            </p:nvGrpSpPr>
            <p:grpSpPr bwMode="auto">
              <a:xfrm>
                <a:off x="1728" y="4145"/>
                <a:ext cx="432" cy="403"/>
                <a:chOff x="1728" y="4145"/>
                <a:chExt cx="432" cy="403"/>
              </a:xfrm>
            </p:grpSpPr>
            <p:sp>
              <p:nvSpPr>
                <p:cNvPr id="23645" name="Rectangle 67"/>
                <p:cNvSpPr>
                  <a:spLocks noChangeArrowheads="1"/>
                </p:cNvSpPr>
                <p:nvPr/>
              </p:nvSpPr>
              <p:spPr bwMode="auto">
                <a:xfrm>
                  <a:off x="1740" y="4145"/>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46" name="Rectangle 203"/>
                <p:cNvSpPr>
                  <a:spLocks noChangeArrowheads="1"/>
                </p:cNvSpPr>
                <p:nvPr/>
              </p:nvSpPr>
              <p:spPr bwMode="auto">
                <a:xfrm>
                  <a:off x="1728" y="4145"/>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24" name="Group 206"/>
              <p:cNvGrpSpPr>
                <a:grpSpLocks/>
              </p:cNvGrpSpPr>
              <p:nvPr/>
            </p:nvGrpSpPr>
            <p:grpSpPr bwMode="auto">
              <a:xfrm>
                <a:off x="2160" y="4145"/>
                <a:ext cx="432" cy="403"/>
                <a:chOff x="2160" y="4145"/>
                <a:chExt cx="432" cy="403"/>
              </a:xfrm>
            </p:grpSpPr>
            <p:sp>
              <p:nvSpPr>
                <p:cNvPr id="23643" name="Rectangle 68"/>
                <p:cNvSpPr>
                  <a:spLocks noChangeArrowheads="1"/>
                </p:cNvSpPr>
                <p:nvPr/>
              </p:nvSpPr>
              <p:spPr bwMode="auto">
                <a:xfrm>
                  <a:off x="2172" y="4145"/>
                  <a:ext cx="40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44" name="Rectangle 205"/>
                <p:cNvSpPr>
                  <a:spLocks noChangeArrowheads="1"/>
                </p:cNvSpPr>
                <p:nvPr/>
              </p:nvSpPr>
              <p:spPr bwMode="auto">
                <a:xfrm>
                  <a:off x="2160" y="4145"/>
                  <a:ext cx="432"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25" name="Group 208"/>
              <p:cNvGrpSpPr>
                <a:grpSpLocks/>
              </p:cNvGrpSpPr>
              <p:nvPr/>
            </p:nvGrpSpPr>
            <p:grpSpPr bwMode="auto">
              <a:xfrm>
                <a:off x="0" y="4548"/>
                <a:ext cx="432" cy="518"/>
                <a:chOff x="0" y="4548"/>
                <a:chExt cx="432" cy="518"/>
              </a:xfrm>
            </p:grpSpPr>
            <p:sp>
              <p:nvSpPr>
                <p:cNvPr id="23641" name="Rectangle 69"/>
                <p:cNvSpPr>
                  <a:spLocks noChangeArrowheads="1"/>
                </p:cNvSpPr>
                <p:nvPr/>
              </p:nvSpPr>
              <p:spPr bwMode="auto">
                <a:xfrm>
                  <a:off x="12" y="4548"/>
                  <a:ext cx="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eaLnBrk="0" hangingPunct="0"/>
                  <a:r>
                    <a:rPr lang="en-US" sz="1000" i="0">
                      <a:solidFill>
                        <a:srgbClr val="000000"/>
                      </a:solidFill>
                      <a:latin typeface="Arial" charset="0"/>
                      <a:cs typeface="Times New Roman" pitchFamily="18" charset="0"/>
                    </a:rPr>
                    <a:t>           &gt;11</a:t>
                  </a:r>
                  <a:endParaRPr lang="en-US" sz="1000" i="0">
                    <a:solidFill>
                      <a:srgbClr val="000000"/>
                    </a:solidFill>
                    <a:cs typeface="Times New Roman" pitchFamily="18" charset="0"/>
                  </a:endParaRPr>
                </a:p>
                <a:p>
                  <a:pPr algn="l" eaLnBrk="0" hangingPunct="0"/>
                  <a:endParaRPr lang="en-US" sz="1000" i="0"/>
                </a:p>
              </p:txBody>
            </p:sp>
            <p:sp>
              <p:nvSpPr>
                <p:cNvPr id="23642" name="Rectangle 207"/>
                <p:cNvSpPr>
                  <a:spLocks noChangeArrowheads="1"/>
                </p:cNvSpPr>
                <p:nvPr/>
              </p:nvSpPr>
              <p:spPr bwMode="auto">
                <a:xfrm>
                  <a:off x="0" y="4548"/>
                  <a:ext cx="432"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26" name="Group 210"/>
              <p:cNvGrpSpPr>
                <a:grpSpLocks/>
              </p:cNvGrpSpPr>
              <p:nvPr/>
            </p:nvGrpSpPr>
            <p:grpSpPr bwMode="auto">
              <a:xfrm>
                <a:off x="432" y="4548"/>
                <a:ext cx="432" cy="518"/>
                <a:chOff x="432" y="4548"/>
                <a:chExt cx="432" cy="518"/>
              </a:xfrm>
            </p:grpSpPr>
            <p:sp>
              <p:nvSpPr>
                <p:cNvPr id="23639" name="Rectangle 70"/>
                <p:cNvSpPr>
                  <a:spLocks noChangeArrowheads="1"/>
                </p:cNvSpPr>
                <p:nvPr/>
              </p:nvSpPr>
              <p:spPr bwMode="auto">
                <a:xfrm>
                  <a:off x="444" y="4548"/>
                  <a:ext cx="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2</a:t>
                  </a:r>
                  <a:endParaRPr lang="en-US" sz="1000" i="0">
                    <a:solidFill>
                      <a:srgbClr val="000000"/>
                    </a:solidFill>
                    <a:cs typeface="Times New Roman" pitchFamily="18" charset="0"/>
                  </a:endParaRPr>
                </a:p>
                <a:p>
                  <a:pPr eaLnBrk="0" hangingPunct="0"/>
                  <a:endParaRPr lang="en-US" sz="1000" i="0"/>
                </a:p>
              </p:txBody>
            </p:sp>
            <p:sp>
              <p:nvSpPr>
                <p:cNvPr id="23640" name="Rectangle 209"/>
                <p:cNvSpPr>
                  <a:spLocks noChangeArrowheads="1"/>
                </p:cNvSpPr>
                <p:nvPr/>
              </p:nvSpPr>
              <p:spPr bwMode="auto">
                <a:xfrm>
                  <a:off x="432" y="4548"/>
                  <a:ext cx="432"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27" name="Group 212"/>
              <p:cNvGrpSpPr>
                <a:grpSpLocks/>
              </p:cNvGrpSpPr>
              <p:nvPr/>
            </p:nvGrpSpPr>
            <p:grpSpPr bwMode="auto">
              <a:xfrm>
                <a:off x="864" y="4548"/>
                <a:ext cx="432" cy="518"/>
                <a:chOff x="864" y="4548"/>
                <a:chExt cx="432" cy="518"/>
              </a:xfrm>
            </p:grpSpPr>
            <p:sp>
              <p:nvSpPr>
                <p:cNvPr id="23637" name="Rectangle 71"/>
                <p:cNvSpPr>
                  <a:spLocks noChangeArrowheads="1"/>
                </p:cNvSpPr>
                <p:nvPr/>
              </p:nvSpPr>
              <p:spPr bwMode="auto">
                <a:xfrm>
                  <a:off x="876" y="4548"/>
                  <a:ext cx="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1</a:t>
                  </a:r>
                  <a:endParaRPr lang="en-US" sz="1000" i="0">
                    <a:solidFill>
                      <a:srgbClr val="000000"/>
                    </a:solidFill>
                    <a:cs typeface="Times New Roman" pitchFamily="18" charset="0"/>
                  </a:endParaRPr>
                </a:p>
                <a:p>
                  <a:pPr eaLnBrk="0" hangingPunct="0"/>
                  <a:endParaRPr lang="en-US" sz="1000" i="0"/>
                </a:p>
              </p:txBody>
            </p:sp>
            <p:sp>
              <p:nvSpPr>
                <p:cNvPr id="23638" name="Rectangle 211"/>
                <p:cNvSpPr>
                  <a:spLocks noChangeArrowheads="1"/>
                </p:cNvSpPr>
                <p:nvPr/>
              </p:nvSpPr>
              <p:spPr bwMode="auto">
                <a:xfrm>
                  <a:off x="864" y="4548"/>
                  <a:ext cx="432"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28" name="Group 214"/>
              <p:cNvGrpSpPr>
                <a:grpSpLocks/>
              </p:cNvGrpSpPr>
              <p:nvPr/>
            </p:nvGrpSpPr>
            <p:grpSpPr bwMode="auto">
              <a:xfrm>
                <a:off x="1296" y="4548"/>
                <a:ext cx="432" cy="518"/>
                <a:chOff x="1296" y="4548"/>
                <a:chExt cx="432" cy="518"/>
              </a:xfrm>
            </p:grpSpPr>
            <p:sp>
              <p:nvSpPr>
                <p:cNvPr id="23635" name="Rectangle 72"/>
                <p:cNvSpPr>
                  <a:spLocks noChangeArrowheads="1"/>
                </p:cNvSpPr>
                <p:nvPr/>
              </p:nvSpPr>
              <p:spPr bwMode="auto">
                <a:xfrm>
                  <a:off x="1308" y="4548"/>
                  <a:ext cx="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36" name="Rectangle 213"/>
                <p:cNvSpPr>
                  <a:spLocks noChangeArrowheads="1"/>
                </p:cNvSpPr>
                <p:nvPr/>
              </p:nvSpPr>
              <p:spPr bwMode="auto">
                <a:xfrm>
                  <a:off x="1296" y="4548"/>
                  <a:ext cx="432"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29" name="Group 216"/>
              <p:cNvGrpSpPr>
                <a:grpSpLocks/>
              </p:cNvGrpSpPr>
              <p:nvPr/>
            </p:nvGrpSpPr>
            <p:grpSpPr bwMode="auto">
              <a:xfrm>
                <a:off x="1728" y="4548"/>
                <a:ext cx="432" cy="518"/>
                <a:chOff x="1728" y="4548"/>
                <a:chExt cx="432" cy="518"/>
              </a:xfrm>
            </p:grpSpPr>
            <p:sp>
              <p:nvSpPr>
                <p:cNvPr id="23633" name="Rectangle 73"/>
                <p:cNvSpPr>
                  <a:spLocks noChangeArrowheads="1"/>
                </p:cNvSpPr>
                <p:nvPr/>
              </p:nvSpPr>
              <p:spPr bwMode="auto">
                <a:xfrm>
                  <a:off x="1740" y="4548"/>
                  <a:ext cx="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34" name="Rectangle 215"/>
                <p:cNvSpPr>
                  <a:spLocks noChangeArrowheads="1"/>
                </p:cNvSpPr>
                <p:nvPr/>
              </p:nvSpPr>
              <p:spPr bwMode="auto">
                <a:xfrm>
                  <a:off x="1728" y="4548"/>
                  <a:ext cx="432"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23630" name="Group 218"/>
              <p:cNvGrpSpPr>
                <a:grpSpLocks/>
              </p:cNvGrpSpPr>
              <p:nvPr/>
            </p:nvGrpSpPr>
            <p:grpSpPr bwMode="auto">
              <a:xfrm>
                <a:off x="2160" y="4548"/>
                <a:ext cx="432" cy="518"/>
                <a:chOff x="2160" y="4548"/>
                <a:chExt cx="432" cy="518"/>
              </a:xfrm>
            </p:grpSpPr>
            <p:sp>
              <p:nvSpPr>
                <p:cNvPr id="23631" name="Rectangle 74"/>
                <p:cNvSpPr>
                  <a:spLocks noChangeArrowheads="1"/>
                </p:cNvSpPr>
                <p:nvPr/>
              </p:nvSpPr>
              <p:spPr bwMode="auto">
                <a:xfrm>
                  <a:off x="2172" y="4548"/>
                  <a:ext cx="40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r>
                    <a:rPr lang="en-US" sz="1000" i="0">
                      <a:solidFill>
                        <a:srgbClr val="000000"/>
                      </a:solidFill>
                      <a:latin typeface="Arial" charset="0"/>
                      <a:cs typeface="Times New Roman" pitchFamily="18" charset="0"/>
                    </a:rPr>
                    <a:t>0</a:t>
                  </a:r>
                  <a:endParaRPr lang="en-US" sz="1000" i="0">
                    <a:solidFill>
                      <a:srgbClr val="000000"/>
                    </a:solidFill>
                    <a:cs typeface="Times New Roman" pitchFamily="18" charset="0"/>
                  </a:endParaRPr>
                </a:p>
                <a:p>
                  <a:pPr eaLnBrk="0" hangingPunct="0"/>
                  <a:endParaRPr lang="en-US" sz="1000" i="0"/>
                </a:p>
              </p:txBody>
            </p:sp>
            <p:sp>
              <p:nvSpPr>
                <p:cNvPr id="23632" name="Rectangle 217"/>
                <p:cNvSpPr>
                  <a:spLocks noChangeArrowheads="1"/>
                </p:cNvSpPr>
                <p:nvPr/>
              </p:nvSpPr>
              <p:spPr bwMode="auto">
                <a:xfrm>
                  <a:off x="2160" y="4548"/>
                  <a:ext cx="432"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sp>
          <p:nvSpPr>
            <p:cNvPr id="23558" name="Rectangle 220"/>
            <p:cNvSpPr>
              <a:spLocks noChangeArrowheads="1"/>
            </p:cNvSpPr>
            <p:nvPr/>
          </p:nvSpPr>
          <p:spPr bwMode="auto">
            <a:xfrm>
              <a:off x="-2" y="-2"/>
              <a:ext cx="2596" cy="5070"/>
            </a:xfrm>
            <a:prstGeom prst="rect">
              <a:avLst/>
            </a:prstGeom>
            <a:noFill/>
            <a:ln w="793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sp>
        <p:nvSpPr>
          <p:cNvPr id="2" name="Slide Number Placeholder 1"/>
          <p:cNvSpPr>
            <a:spLocks noGrp="1"/>
          </p:cNvSpPr>
          <p:nvPr>
            <p:ph type="sldNum" sz="quarter" idx="12"/>
          </p:nvPr>
        </p:nvSpPr>
        <p:spPr/>
        <p:txBody>
          <a:bodyPr/>
          <a:lstStyle/>
          <a:p>
            <a:pPr>
              <a:defRPr/>
            </a:pPr>
            <a:fld id="{5ED04AE5-79DE-491C-8343-DE2168F6F918}" type="slidenum">
              <a:rPr lang="en-IN" smtClean="0"/>
              <a:pPr>
                <a:defRPr/>
              </a:pPr>
              <a:t>24</a:t>
            </a:fld>
            <a:endParaRPr lang="en-IN"/>
          </a:p>
        </p:txBody>
      </p:sp>
    </p:spTree>
    <p:extLst>
      <p:ext uri="{BB962C8B-B14F-4D97-AF65-F5344CB8AC3E}">
        <p14:creationId xmlns:p14="http://schemas.microsoft.com/office/powerpoint/2010/main" val="20049050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3"/>
          <p:cNvSpPr txBox="1">
            <a:spLocks noChangeArrowheads="1"/>
          </p:cNvSpPr>
          <p:nvPr/>
        </p:nvSpPr>
        <p:spPr bwMode="auto">
          <a:xfrm>
            <a:off x="1355725" y="12604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200" i="1">
                <a:solidFill>
                  <a:schemeClr val="tx1"/>
                </a:solidFill>
                <a:latin typeface="Times New Roman" pitchFamily="18" charset="0"/>
                <a:cs typeface="Times New Roman (Arabic)" pitchFamily="26" charset="-78"/>
              </a:defRPr>
            </a:lvl1pPr>
            <a:lvl2pPr marL="742950" indent="-285750" eaLnBrk="0" hangingPunct="0">
              <a:defRPr sz="1200" i="1">
                <a:solidFill>
                  <a:schemeClr val="tx1"/>
                </a:solidFill>
                <a:latin typeface="Times New Roman" pitchFamily="18" charset="0"/>
                <a:cs typeface="Times New Roman (Arabic)" pitchFamily="26" charset="-78"/>
              </a:defRPr>
            </a:lvl2pPr>
            <a:lvl3pPr marL="1143000" indent="-228600" eaLnBrk="0" hangingPunct="0">
              <a:defRPr sz="1200" i="1">
                <a:solidFill>
                  <a:schemeClr val="tx1"/>
                </a:solidFill>
                <a:latin typeface="Times New Roman" pitchFamily="18" charset="0"/>
                <a:cs typeface="Times New Roman (Arabic)" pitchFamily="26" charset="-78"/>
              </a:defRPr>
            </a:lvl3pPr>
            <a:lvl4pPr marL="1600200" indent="-228600" eaLnBrk="0" hangingPunct="0">
              <a:defRPr sz="1200" i="1">
                <a:solidFill>
                  <a:schemeClr val="tx1"/>
                </a:solidFill>
                <a:latin typeface="Times New Roman" pitchFamily="18" charset="0"/>
                <a:cs typeface="Times New Roman (Arabic)" pitchFamily="26" charset="-78"/>
              </a:defRPr>
            </a:lvl4pPr>
            <a:lvl5pPr marL="2057400" indent="-228600" eaLnBrk="0" hangingPunct="0">
              <a:defRPr sz="1200" i="1">
                <a:solidFill>
                  <a:schemeClr val="tx1"/>
                </a:solidFill>
                <a:latin typeface="Times New Roman" pitchFamily="18" charset="0"/>
                <a:cs typeface="Times New Roman (Arabic)" pitchFamily="26" charset="-78"/>
              </a:defRPr>
            </a:lvl5pPr>
            <a:lvl6pPr marL="2514600" indent="-228600" algn="r" eaLnBrk="0" fontAlgn="base" hangingPunct="0">
              <a:spcBef>
                <a:spcPct val="0"/>
              </a:spcBef>
              <a:spcAft>
                <a:spcPct val="0"/>
              </a:spcAft>
              <a:defRPr sz="1200" i="1">
                <a:solidFill>
                  <a:schemeClr val="tx1"/>
                </a:solidFill>
                <a:latin typeface="Times New Roman" pitchFamily="18" charset="0"/>
                <a:cs typeface="Times New Roman (Arabic)" pitchFamily="26" charset="-78"/>
              </a:defRPr>
            </a:lvl6pPr>
            <a:lvl7pPr marL="2971800" indent="-228600" algn="r" eaLnBrk="0" fontAlgn="base" hangingPunct="0">
              <a:spcBef>
                <a:spcPct val="0"/>
              </a:spcBef>
              <a:spcAft>
                <a:spcPct val="0"/>
              </a:spcAft>
              <a:defRPr sz="1200" i="1">
                <a:solidFill>
                  <a:schemeClr val="tx1"/>
                </a:solidFill>
                <a:latin typeface="Times New Roman" pitchFamily="18" charset="0"/>
                <a:cs typeface="Times New Roman (Arabic)" pitchFamily="26" charset="-78"/>
              </a:defRPr>
            </a:lvl7pPr>
            <a:lvl8pPr marL="3429000" indent="-228600" algn="r" eaLnBrk="0" fontAlgn="base" hangingPunct="0">
              <a:spcBef>
                <a:spcPct val="0"/>
              </a:spcBef>
              <a:spcAft>
                <a:spcPct val="0"/>
              </a:spcAft>
              <a:defRPr sz="1200" i="1">
                <a:solidFill>
                  <a:schemeClr val="tx1"/>
                </a:solidFill>
                <a:latin typeface="Times New Roman" pitchFamily="18" charset="0"/>
                <a:cs typeface="Times New Roman (Arabic)" pitchFamily="26" charset="-78"/>
              </a:defRPr>
            </a:lvl8pPr>
            <a:lvl9pPr marL="3886200" indent="-228600" algn="r" eaLnBrk="0" fontAlgn="base" hangingPunct="0">
              <a:spcBef>
                <a:spcPct val="0"/>
              </a:spcBef>
              <a:spcAft>
                <a:spcPct val="0"/>
              </a:spcAft>
              <a:defRPr sz="1200" i="1">
                <a:solidFill>
                  <a:schemeClr val="tx1"/>
                </a:solidFill>
                <a:latin typeface="Times New Roman" pitchFamily="18" charset="0"/>
                <a:cs typeface="Times New Roman (Arabic)" pitchFamily="26" charset="-78"/>
              </a:defRPr>
            </a:lvl9pPr>
          </a:lstStyle>
          <a:p>
            <a:pPr eaLnBrk="1" hangingPunct="1"/>
            <a:endParaRPr lang="en-US" sz="2400"/>
          </a:p>
        </p:txBody>
      </p:sp>
      <p:graphicFrame>
        <p:nvGraphicFramePr>
          <p:cNvPr id="24580" name="Object 4"/>
          <p:cNvGraphicFramePr>
            <a:graphicFrameLocks noChangeAspect="1"/>
          </p:cNvGraphicFramePr>
          <p:nvPr>
            <p:extLst>
              <p:ext uri="{D42A27DB-BD31-4B8C-83A1-F6EECF244321}">
                <p14:modId xmlns:p14="http://schemas.microsoft.com/office/powerpoint/2010/main" val="2045423404"/>
              </p:ext>
            </p:extLst>
          </p:nvPr>
        </p:nvGraphicFramePr>
        <p:xfrm>
          <a:off x="1126165" y="1147477"/>
          <a:ext cx="6934200" cy="4297834"/>
        </p:xfrm>
        <a:graphic>
          <a:graphicData uri="http://schemas.openxmlformats.org/presentationml/2006/ole">
            <mc:AlternateContent xmlns:mc="http://schemas.openxmlformats.org/markup-compatibility/2006">
              <mc:Choice xmlns:v="urn:schemas-microsoft-com:vml" Requires="v">
                <p:oleObj spid="_x0000_s7202" name="Chart" r:id="rId3" imgW="6934467" imgH="3267494" progId="Excel.Chart.8">
                  <p:embed/>
                </p:oleObj>
              </mc:Choice>
              <mc:Fallback>
                <p:oleObj name="Chart" r:id="rId3" imgW="6934467" imgH="3267494"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6165" y="1147477"/>
                        <a:ext cx="6934200" cy="4297834"/>
                      </a:xfrm>
                      <a:prstGeom prst="rect">
                        <a:avLst/>
                      </a:prstGeom>
                      <a:noFill/>
                      <a:ln>
                        <a:noFill/>
                      </a:ln>
                      <a:effectLs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5ED04AE5-79DE-491C-8343-DE2168F6F918}" type="slidenum">
              <a:rPr lang="en-IN" smtClean="0"/>
              <a:pPr>
                <a:defRPr/>
              </a:pPr>
              <a:t>25</a:t>
            </a:fld>
            <a:endParaRPr lang="en-IN"/>
          </a:p>
        </p:txBody>
      </p:sp>
    </p:spTree>
    <p:extLst>
      <p:ext uri="{BB962C8B-B14F-4D97-AF65-F5344CB8AC3E}">
        <p14:creationId xmlns:p14="http://schemas.microsoft.com/office/powerpoint/2010/main" val="28179371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3" name="Object 2"/>
          <p:cNvGraphicFramePr>
            <a:graphicFrameLocks noChangeAspect="1"/>
          </p:cNvGraphicFramePr>
          <p:nvPr>
            <p:extLst>
              <p:ext uri="{D42A27DB-BD31-4B8C-83A1-F6EECF244321}">
                <p14:modId xmlns:p14="http://schemas.microsoft.com/office/powerpoint/2010/main" val="2802526099"/>
              </p:ext>
            </p:extLst>
          </p:nvPr>
        </p:nvGraphicFramePr>
        <p:xfrm>
          <a:off x="1979712" y="980728"/>
          <a:ext cx="5755432" cy="4320480"/>
        </p:xfrm>
        <a:graphic>
          <a:graphicData uri="http://schemas.openxmlformats.org/presentationml/2006/ole">
            <mc:AlternateContent xmlns:mc="http://schemas.openxmlformats.org/markup-compatibility/2006">
              <mc:Choice xmlns:v="urn:schemas-microsoft-com:vml" Requires="v">
                <p:oleObj spid="_x0000_s8227" name="Bitmap Image" r:id="rId3" imgW="5249008" imgH="3419952" progId="Paint.Picture">
                  <p:embed/>
                </p:oleObj>
              </mc:Choice>
              <mc:Fallback>
                <p:oleObj name="Bitmap Image" r:id="rId3" imgW="5249008" imgH="3419952"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2" y="980728"/>
                        <a:ext cx="5755432" cy="4320480"/>
                      </a:xfrm>
                      <a:prstGeom prst="rect">
                        <a:avLst/>
                      </a:prstGeom>
                      <a:noFill/>
                      <a:ln>
                        <a:noFill/>
                      </a:ln>
                      <a:effec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5ED04AE5-79DE-491C-8343-DE2168F6F918}" type="slidenum">
              <a:rPr lang="en-IN" smtClean="0"/>
              <a:pPr>
                <a:defRPr/>
              </a:pPr>
              <a:t>26</a:t>
            </a:fld>
            <a:endParaRPr lang="en-IN"/>
          </a:p>
        </p:txBody>
      </p:sp>
    </p:spTree>
    <p:extLst>
      <p:ext uri="{BB962C8B-B14F-4D97-AF65-F5344CB8AC3E}">
        <p14:creationId xmlns:p14="http://schemas.microsoft.com/office/powerpoint/2010/main" val="33196514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7" name="Object 2"/>
          <p:cNvGraphicFramePr>
            <a:graphicFrameLocks noChangeAspect="1"/>
          </p:cNvGraphicFramePr>
          <p:nvPr>
            <p:extLst>
              <p:ext uri="{D42A27DB-BD31-4B8C-83A1-F6EECF244321}">
                <p14:modId xmlns:p14="http://schemas.microsoft.com/office/powerpoint/2010/main" val="3253242454"/>
              </p:ext>
            </p:extLst>
          </p:nvPr>
        </p:nvGraphicFramePr>
        <p:xfrm>
          <a:off x="2267744" y="1052736"/>
          <a:ext cx="4711942" cy="4248472"/>
        </p:xfrm>
        <a:graphic>
          <a:graphicData uri="http://schemas.openxmlformats.org/presentationml/2006/ole">
            <mc:AlternateContent xmlns:mc="http://schemas.openxmlformats.org/markup-compatibility/2006">
              <mc:Choice xmlns:v="urn:schemas-microsoft-com:vml" Requires="v">
                <p:oleObj spid="_x0000_s9250" name="Bitmap Image" r:id="rId3" imgW="3057143" imgH="2600000" progId="Paint.Picture">
                  <p:embed/>
                </p:oleObj>
              </mc:Choice>
              <mc:Fallback>
                <p:oleObj name="Bitmap Image" r:id="rId3" imgW="3057143" imgH="2600000"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7744" y="1052736"/>
                        <a:ext cx="4711942" cy="4248472"/>
                      </a:xfrm>
                      <a:prstGeom prst="rect">
                        <a:avLst/>
                      </a:prstGeom>
                      <a:noFill/>
                      <a:ln>
                        <a:noFill/>
                      </a:ln>
                      <a:effec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5ED04AE5-79DE-491C-8343-DE2168F6F918}" type="slidenum">
              <a:rPr lang="en-IN" smtClean="0"/>
              <a:pPr>
                <a:defRPr/>
              </a:pPr>
              <a:t>27</a:t>
            </a:fld>
            <a:endParaRPr lang="en-IN"/>
          </a:p>
        </p:txBody>
      </p:sp>
    </p:spTree>
    <p:extLst>
      <p:ext uri="{BB962C8B-B14F-4D97-AF65-F5344CB8AC3E}">
        <p14:creationId xmlns:p14="http://schemas.microsoft.com/office/powerpoint/2010/main" val="28679109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1" name="Object 2"/>
          <p:cNvGraphicFramePr>
            <a:graphicFrameLocks noChangeAspect="1"/>
          </p:cNvGraphicFramePr>
          <p:nvPr>
            <p:extLst>
              <p:ext uri="{D42A27DB-BD31-4B8C-83A1-F6EECF244321}">
                <p14:modId xmlns:p14="http://schemas.microsoft.com/office/powerpoint/2010/main" val="558840725"/>
              </p:ext>
            </p:extLst>
          </p:nvPr>
        </p:nvGraphicFramePr>
        <p:xfrm>
          <a:off x="1763688" y="1124744"/>
          <a:ext cx="5555892" cy="4093815"/>
        </p:xfrm>
        <a:graphic>
          <a:graphicData uri="http://schemas.openxmlformats.org/presentationml/2006/ole">
            <mc:AlternateContent xmlns:mc="http://schemas.openxmlformats.org/markup-compatibility/2006">
              <mc:Choice xmlns:v="urn:schemas-microsoft-com:vml" Requires="v">
                <p:oleObj spid="_x0000_s10273" name="Bitmap Image" r:id="rId3" imgW="5249008" imgH="3866667" progId="Paint.Picture">
                  <p:embed/>
                </p:oleObj>
              </mc:Choice>
              <mc:Fallback>
                <p:oleObj name="Bitmap Image" r:id="rId3" imgW="5249008" imgH="3866667"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688" y="1124744"/>
                        <a:ext cx="5555892" cy="4093815"/>
                      </a:xfrm>
                      <a:prstGeom prst="rect">
                        <a:avLst/>
                      </a:prstGeom>
                      <a:noFill/>
                      <a:ln>
                        <a:noFill/>
                      </a:ln>
                      <a:effectLs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5ED04AE5-79DE-491C-8343-DE2168F6F918}" type="slidenum">
              <a:rPr lang="en-IN" smtClean="0"/>
              <a:pPr>
                <a:defRPr/>
              </a:pPr>
              <a:t>28</a:t>
            </a:fld>
            <a:endParaRPr lang="en-IN"/>
          </a:p>
        </p:txBody>
      </p:sp>
    </p:spTree>
    <p:extLst>
      <p:ext uri="{BB962C8B-B14F-4D97-AF65-F5344CB8AC3E}">
        <p14:creationId xmlns:p14="http://schemas.microsoft.com/office/powerpoint/2010/main" val="3926491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675" name="Object 2"/>
          <p:cNvGraphicFramePr>
            <a:graphicFrameLocks noChangeAspect="1"/>
          </p:cNvGraphicFramePr>
          <p:nvPr>
            <p:extLst>
              <p:ext uri="{D42A27DB-BD31-4B8C-83A1-F6EECF244321}">
                <p14:modId xmlns:p14="http://schemas.microsoft.com/office/powerpoint/2010/main" val="205053661"/>
              </p:ext>
            </p:extLst>
          </p:nvPr>
        </p:nvGraphicFramePr>
        <p:xfrm>
          <a:off x="1902561" y="1340768"/>
          <a:ext cx="5141177" cy="4021807"/>
        </p:xfrm>
        <a:graphic>
          <a:graphicData uri="http://schemas.openxmlformats.org/presentationml/2006/ole">
            <mc:AlternateContent xmlns:mc="http://schemas.openxmlformats.org/markup-compatibility/2006">
              <mc:Choice xmlns:v="urn:schemas-microsoft-com:vml" Requires="v">
                <p:oleObj spid="_x0000_s11297" name="Bitmap Image" r:id="rId3" imgW="4944165" imgH="3866667" progId="Paint.Picture">
                  <p:embed/>
                </p:oleObj>
              </mc:Choice>
              <mc:Fallback>
                <p:oleObj name="Bitmap Image" r:id="rId3" imgW="4944165" imgH="3866667"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2561" y="1340768"/>
                        <a:ext cx="5141177" cy="4021807"/>
                      </a:xfrm>
                      <a:prstGeom prst="rect">
                        <a:avLst/>
                      </a:prstGeom>
                      <a:noFill/>
                      <a:ln>
                        <a:noFill/>
                      </a:ln>
                      <a:effectLs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5ED04AE5-79DE-491C-8343-DE2168F6F918}" type="slidenum">
              <a:rPr lang="en-IN" smtClean="0"/>
              <a:pPr>
                <a:defRPr/>
              </a:pPr>
              <a:t>29</a:t>
            </a:fld>
            <a:endParaRPr lang="en-IN"/>
          </a:p>
        </p:txBody>
      </p:sp>
    </p:spTree>
    <p:extLst>
      <p:ext uri="{BB962C8B-B14F-4D97-AF65-F5344CB8AC3E}">
        <p14:creationId xmlns:p14="http://schemas.microsoft.com/office/powerpoint/2010/main" val="1535275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1"/>
            <a:ext cx="8534400" cy="608111"/>
          </a:xfrm>
        </p:spPr>
        <p:txBody>
          <a:bodyPr/>
          <a:lstStyle/>
          <a:p>
            <a:r>
              <a:rPr lang="en-US" dirty="0" smtClean="0"/>
              <a:t>ABSTRACT</a:t>
            </a:r>
            <a:endParaRPr lang="en-US" dirty="0"/>
          </a:p>
        </p:txBody>
      </p:sp>
      <p:sp>
        <p:nvSpPr>
          <p:cNvPr id="3" name="Content Placeholder 2"/>
          <p:cNvSpPr>
            <a:spLocks noGrp="1"/>
          </p:cNvSpPr>
          <p:nvPr>
            <p:ph sz="quarter" idx="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solidFill>
                  <a:srgbClr val="8CADAE">
                    <a:shade val="75000"/>
                  </a:srgbClr>
                </a:solidFill>
              </a:rPr>
              <a:pPr>
                <a:defRPr/>
              </a:pPr>
              <a:t>3</a:t>
            </a:fld>
            <a:endParaRPr lang="en-IN">
              <a:solidFill>
                <a:srgbClr val="8CADAE">
                  <a:shade val="75000"/>
                </a:srgbClr>
              </a:solidFill>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764704"/>
            <a:ext cx="8856984"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45920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9" name="Object 2"/>
          <p:cNvGraphicFramePr>
            <a:graphicFrameLocks noChangeAspect="1"/>
          </p:cNvGraphicFramePr>
          <p:nvPr>
            <p:extLst>
              <p:ext uri="{D42A27DB-BD31-4B8C-83A1-F6EECF244321}">
                <p14:modId xmlns:p14="http://schemas.microsoft.com/office/powerpoint/2010/main" val="2482055944"/>
              </p:ext>
            </p:extLst>
          </p:nvPr>
        </p:nvGraphicFramePr>
        <p:xfrm>
          <a:off x="1835696" y="1268760"/>
          <a:ext cx="5653617" cy="4165823"/>
        </p:xfrm>
        <a:graphic>
          <a:graphicData uri="http://schemas.openxmlformats.org/presentationml/2006/ole">
            <mc:AlternateContent xmlns:mc="http://schemas.openxmlformats.org/markup-compatibility/2006">
              <mc:Choice xmlns:v="urn:schemas-microsoft-com:vml" Requires="v">
                <p:oleObj spid="_x0000_s12321" name="Bitmap Image" r:id="rId3" imgW="5249008" imgH="3866667" progId="Paint.Picture">
                  <p:embed/>
                </p:oleObj>
              </mc:Choice>
              <mc:Fallback>
                <p:oleObj name="Bitmap Image" r:id="rId3" imgW="5249008" imgH="3866667"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1268760"/>
                        <a:ext cx="5653617" cy="4165823"/>
                      </a:xfrm>
                      <a:prstGeom prst="rect">
                        <a:avLst/>
                      </a:prstGeom>
                      <a:noFill/>
                      <a:ln>
                        <a:noFill/>
                      </a:ln>
                      <a:effectLs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5ED04AE5-79DE-491C-8343-DE2168F6F918}" type="slidenum">
              <a:rPr lang="en-IN" smtClean="0"/>
              <a:pPr>
                <a:defRPr/>
              </a:pPr>
              <a:t>30</a:t>
            </a:fld>
            <a:endParaRPr lang="en-IN"/>
          </a:p>
        </p:txBody>
      </p:sp>
    </p:spTree>
    <p:extLst>
      <p:ext uri="{BB962C8B-B14F-4D97-AF65-F5344CB8AC3E}">
        <p14:creationId xmlns:p14="http://schemas.microsoft.com/office/powerpoint/2010/main" val="40619120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827584" y="-99392"/>
            <a:ext cx="7772400" cy="1143000"/>
          </a:xfrm>
        </p:spPr>
        <p:txBody>
          <a:bodyPr/>
          <a:lstStyle/>
          <a:p>
            <a:pPr eaLnBrk="1" hangingPunct="1"/>
            <a:r>
              <a:rPr lang="en-US" b="1" dirty="0" smtClean="0"/>
              <a:t>DoD Case Study</a:t>
            </a:r>
            <a:endParaRPr lang="en-US" dirty="0" smtClean="0">
              <a:latin typeface="Garamond" pitchFamily="18" charset="0"/>
            </a:endParaRPr>
          </a:p>
        </p:txBody>
      </p:sp>
      <p:sp>
        <p:nvSpPr>
          <p:cNvPr id="30724" name="Rectangle 3"/>
          <p:cNvSpPr>
            <a:spLocks noGrp="1" noChangeArrowheads="1"/>
          </p:cNvSpPr>
          <p:nvPr>
            <p:ph type="body" sz="half" idx="1"/>
          </p:nvPr>
        </p:nvSpPr>
        <p:spPr>
          <a:xfrm>
            <a:off x="1043608" y="1772816"/>
            <a:ext cx="3813175" cy="4320480"/>
          </a:xfrm>
        </p:spPr>
        <p:txBody>
          <a:bodyPr/>
          <a:lstStyle/>
          <a:p>
            <a:pPr algn="just" eaLnBrk="1" hangingPunct="1">
              <a:lnSpc>
                <a:spcPct val="90000"/>
              </a:lnSpc>
            </a:pPr>
            <a:r>
              <a:rPr lang="en-US" sz="1800" dirty="0" smtClean="0"/>
              <a:t>An Air Force munitions tracking system recently underwent hardware/OS re-platforming effort.  During the Unit and Integration Testing (UIT), the developers tested 31 modules in order to validate the functionality on the new platform.  Those 31 test cases were arranged in order of functionality and were not correlated within the thresholds of cause and effect.  It was a brute-force ‘shotgun’ approach, which required 4 full-time programmers to perform a range of tests across the 31 modules. </a:t>
            </a:r>
          </a:p>
        </p:txBody>
      </p:sp>
      <p:pic>
        <p:nvPicPr>
          <p:cNvPr id="30725" name="Picture 4" descr="an01124_"/>
          <p:cNvPicPr>
            <a:picLocks noGrp="1" noChangeAspect="1" noChangeArrowheads="1"/>
          </p:cNvPicPr>
          <p:nvPr>
            <p:ph type="clipArt" sz="half" idx="2"/>
          </p:nvPr>
        </p:nvPicPr>
        <p:blipFill>
          <a:blip r:embed="rId2" cstate="print">
            <a:extLst>
              <a:ext uri="{28A0092B-C50C-407E-A947-70E740481C1C}">
                <a14:useLocalDpi xmlns:a14="http://schemas.microsoft.com/office/drawing/2010/main" val="0"/>
              </a:ext>
            </a:extLst>
          </a:blip>
          <a:srcRect/>
          <a:stretch>
            <a:fillRect/>
          </a:stretch>
        </p:blipFill>
        <p:spPr>
          <a:xfrm>
            <a:off x="5330825" y="2101850"/>
            <a:ext cx="3200400" cy="4114800"/>
          </a:xfrm>
        </p:spPr>
      </p:pic>
      <p:sp>
        <p:nvSpPr>
          <p:cNvPr id="3" name="Slide Number Placeholder 2"/>
          <p:cNvSpPr>
            <a:spLocks noGrp="1"/>
          </p:cNvSpPr>
          <p:nvPr>
            <p:ph type="sldNum" sz="quarter" idx="12"/>
          </p:nvPr>
        </p:nvSpPr>
        <p:spPr/>
        <p:txBody>
          <a:bodyPr/>
          <a:lstStyle/>
          <a:p>
            <a:pPr>
              <a:defRPr/>
            </a:pPr>
            <a:fld id="{5B2772EF-68F9-4345-84C3-D08B8F1124C2}" type="slidenum">
              <a:rPr lang="en-US" smtClean="0">
                <a:solidFill>
                  <a:srgbClr val="2A3D7A"/>
                </a:solidFill>
              </a:rPr>
              <a:pPr>
                <a:defRPr/>
              </a:pPr>
              <a:t>31</a:t>
            </a:fld>
            <a:endParaRPr lang="en-US" sz="1400">
              <a:solidFill>
                <a:srgbClr val="2A3D7A"/>
              </a:solidFill>
            </a:endParaRPr>
          </a:p>
        </p:txBody>
      </p:sp>
    </p:spTree>
    <p:extLst>
      <p:ext uri="{BB962C8B-B14F-4D97-AF65-F5344CB8AC3E}">
        <p14:creationId xmlns:p14="http://schemas.microsoft.com/office/powerpoint/2010/main" val="27181366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755576" y="260648"/>
            <a:ext cx="7772400" cy="720079"/>
          </a:xfrm>
        </p:spPr>
        <p:txBody>
          <a:bodyPr/>
          <a:lstStyle/>
          <a:p>
            <a:pPr eaLnBrk="1" hangingPunct="1"/>
            <a:r>
              <a:rPr lang="en-US" sz="3200" b="1" dirty="0" smtClean="0"/>
              <a:t>Quantified Account of Testing Effort</a:t>
            </a:r>
            <a:endParaRPr lang="en-US" sz="3200" dirty="0" smtClean="0">
              <a:latin typeface="Garamond" pitchFamily="18" charset="0"/>
            </a:endParaRPr>
          </a:p>
        </p:txBody>
      </p:sp>
      <p:pic>
        <p:nvPicPr>
          <p:cNvPr id="31749" name="Picture 4" descr="bd06152_"/>
          <p:cNvPicPr>
            <a:picLocks noGrp="1" noChangeAspect="1" noChangeArrowheads="1"/>
          </p:cNvPicPr>
          <p:nvPr>
            <p:ph type="clipArt" sz="half" idx="1"/>
          </p:nvPr>
        </p:nvPicPr>
        <p:blipFill>
          <a:blip r:embed="rId2" cstate="print">
            <a:lum bright="6000"/>
            <a:extLst>
              <a:ext uri="{28A0092B-C50C-407E-A947-70E740481C1C}">
                <a14:useLocalDpi xmlns:a14="http://schemas.microsoft.com/office/drawing/2010/main" val="0"/>
              </a:ext>
            </a:extLst>
          </a:blip>
          <a:srcRect/>
          <a:stretch>
            <a:fillRect/>
          </a:stretch>
        </p:blipFill>
        <p:spPr>
          <a:xfrm>
            <a:off x="755650" y="2057400"/>
            <a:ext cx="3124200" cy="4114800"/>
          </a:xfrm>
        </p:spPr>
      </p:pic>
      <p:sp>
        <p:nvSpPr>
          <p:cNvPr id="68611" name="Rectangle 3"/>
          <p:cNvSpPr>
            <a:spLocks noGrp="1" noChangeArrowheads="1"/>
          </p:cNvSpPr>
          <p:nvPr>
            <p:ph type="body" sz="half" idx="2"/>
          </p:nvPr>
        </p:nvSpPr>
        <p:spPr>
          <a:xfrm>
            <a:off x="4211960" y="2101850"/>
            <a:ext cx="4627240" cy="4114800"/>
          </a:xfrm>
        </p:spPr>
        <p:txBody>
          <a:bodyPr/>
          <a:lstStyle/>
          <a:p>
            <a:pPr algn="just" eaLnBrk="1" hangingPunct="1">
              <a:buClrTx/>
              <a:buFont typeface="Arial" panose="020B0604020202020204" pitchFamily="34" charset="0"/>
              <a:buChar char="•"/>
              <a:defRPr/>
            </a:pPr>
            <a:r>
              <a:rPr lang="en-US" sz="2000" dirty="0" smtClean="0"/>
              <a:t>Throughout the UIT, errors occurred within certain units and were fixed before testing continued.</a:t>
            </a:r>
          </a:p>
          <a:p>
            <a:pPr marL="0" indent="0" algn="just" eaLnBrk="1" hangingPunct="1">
              <a:buClrTx/>
              <a:buNone/>
              <a:defRPr/>
            </a:pPr>
            <a:r>
              <a:rPr lang="en-US" sz="2000" dirty="0" smtClean="0"/>
              <a:t>  </a:t>
            </a:r>
          </a:p>
          <a:p>
            <a:pPr algn="just" eaLnBrk="1" hangingPunct="1">
              <a:buClrTx/>
              <a:buFont typeface="Arial" panose="020B0604020202020204" pitchFamily="34" charset="0"/>
              <a:buChar char="•"/>
              <a:defRPr/>
            </a:pPr>
            <a:r>
              <a:rPr lang="en-US" sz="2000" dirty="0" smtClean="0"/>
              <a:t>Those are identified with cost factor “</a:t>
            </a:r>
            <a:r>
              <a:rPr lang="en-US" sz="2000" i="1" dirty="0" smtClean="0"/>
              <a:t>b</a:t>
            </a:r>
            <a:r>
              <a:rPr lang="en-US" sz="2000" dirty="0" smtClean="0"/>
              <a:t>”.  Following the testing effort, errors were found that were quarantined, fixed and recycled through extra testing.  This is identified by a cost factor “a”</a:t>
            </a:r>
            <a:r>
              <a:rPr lang="en-US" sz="2000" i="1" dirty="0" smtClean="0"/>
              <a:t>.</a:t>
            </a:r>
            <a:endParaRPr lang="en-US" sz="2000" dirty="0" smtClean="0"/>
          </a:p>
          <a:p>
            <a:pPr marL="0" indent="0" algn="just" eaLnBrk="1" hangingPunct="1">
              <a:buNone/>
              <a:defRPr/>
            </a:pPr>
            <a:r>
              <a:rPr lang="en-US" sz="2000" dirty="0" smtClean="0">
                <a:effectLst>
                  <a:outerShdw blurRad="38100" dist="38100" dir="2700000" algn="tl">
                    <a:srgbClr val="C0C0C0"/>
                  </a:outerShdw>
                </a:effectLst>
              </a:rPr>
              <a:t>        </a:t>
            </a:r>
          </a:p>
          <a:p>
            <a:pPr eaLnBrk="1" hangingPunct="1">
              <a:defRPr/>
            </a:pPr>
            <a:endParaRPr lang="en-US" sz="1200" dirty="0" smtClean="0">
              <a:effectLst>
                <a:outerShdw blurRad="38100" dist="38100" dir="2700000" algn="tl">
                  <a:srgbClr val="C0C0C0"/>
                </a:outerShdw>
              </a:effectLst>
            </a:endParaRPr>
          </a:p>
        </p:txBody>
      </p:sp>
      <p:sp>
        <p:nvSpPr>
          <p:cNvPr id="3" name="Slide Number Placeholder 2"/>
          <p:cNvSpPr>
            <a:spLocks noGrp="1"/>
          </p:cNvSpPr>
          <p:nvPr>
            <p:ph type="sldNum" sz="quarter" idx="12"/>
          </p:nvPr>
        </p:nvSpPr>
        <p:spPr/>
        <p:txBody>
          <a:bodyPr/>
          <a:lstStyle/>
          <a:p>
            <a:pPr>
              <a:defRPr/>
            </a:pPr>
            <a:fld id="{D7A45AE1-4561-4618-9963-B92B562B1AEA}" type="slidenum">
              <a:rPr lang="en-US" smtClean="0">
                <a:solidFill>
                  <a:srgbClr val="2A3D7A"/>
                </a:solidFill>
              </a:rPr>
              <a:pPr>
                <a:defRPr/>
              </a:pPr>
              <a:t>32</a:t>
            </a:fld>
            <a:endParaRPr lang="en-US" sz="1400">
              <a:solidFill>
                <a:srgbClr val="2A3D7A"/>
              </a:solidFill>
            </a:endParaRPr>
          </a:p>
        </p:txBody>
      </p:sp>
    </p:spTree>
    <p:extLst>
      <p:ext uri="{BB962C8B-B14F-4D97-AF65-F5344CB8AC3E}">
        <p14:creationId xmlns:p14="http://schemas.microsoft.com/office/powerpoint/2010/main" val="13660118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Quantified Account of Testing </a:t>
            </a:r>
            <a:r>
              <a:rPr lang="en-US" sz="2800" b="1" dirty="0" smtClean="0"/>
              <a:t>Effort (cont’d)</a:t>
            </a:r>
            <a:endParaRPr lang="en-US" sz="2800" dirty="0"/>
          </a:p>
        </p:txBody>
      </p:sp>
      <p:sp>
        <p:nvSpPr>
          <p:cNvPr id="3" name="Content Placeholder 2"/>
          <p:cNvSpPr>
            <a:spLocks noGrp="1"/>
          </p:cNvSpPr>
          <p:nvPr>
            <p:ph sz="quarter" idx="1"/>
          </p:nvPr>
        </p:nvSpPr>
        <p:spPr>
          <a:xfrm>
            <a:off x="323528" y="1700808"/>
            <a:ext cx="8503920" cy="4572000"/>
          </a:xfrm>
        </p:spPr>
        <p:txBody>
          <a:bodyPr/>
          <a:lstStyle/>
          <a:p>
            <a:pPr>
              <a:buClrTx/>
              <a:buFont typeface="Arial" panose="020B0604020202020204" pitchFamily="34" charset="0"/>
              <a:buChar char="•"/>
            </a:pPr>
            <a:r>
              <a:rPr lang="en-US" sz="2800" dirty="0"/>
              <a:t>Thus, the average cost ”c” of initially testing a module equals two cost units (2CU) each.  Since there were a total of 31 units, the average cost of catching and fixing an error before release </a:t>
            </a:r>
            <a:br>
              <a:rPr lang="en-US" sz="2800" dirty="0"/>
            </a:br>
            <a:endParaRPr lang="en-US" sz="2800" dirty="0" smtClean="0"/>
          </a:p>
          <a:p>
            <a:pPr>
              <a:buClrTx/>
              <a:buFont typeface="Arial" panose="020B0604020202020204" pitchFamily="34" charset="0"/>
              <a:buChar char="•"/>
            </a:pPr>
            <a:r>
              <a:rPr lang="en-US" sz="2800" dirty="0" smtClean="0"/>
              <a:t>”</a:t>
            </a:r>
            <a:r>
              <a:rPr lang="en-US" sz="2800" dirty="0"/>
              <a:t>b” was 10CU each.  10 such errors were corrected via the brute force “shot-gun” testing strategy. </a:t>
            </a:r>
            <a:r>
              <a:rPr lang="en-US" sz="2800" b="1" dirty="0"/>
              <a:t>    </a:t>
            </a:r>
            <a:endParaRPr lang="en-US" sz="2800" b="1" dirty="0">
              <a:latin typeface="Garamond" pitchFamily="18" charset="0"/>
            </a:endParaRPr>
          </a:p>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solidFill>
                  <a:srgbClr val="8CADAE">
                    <a:shade val="75000"/>
                  </a:srgbClr>
                </a:solidFill>
              </a:rPr>
              <a:pPr>
                <a:defRPr/>
              </a:pPr>
              <a:t>33</a:t>
            </a:fld>
            <a:endParaRPr lang="en-IN">
              <a:solidFill>
                <a:srgbClr val="8CADAE">
                  <a:shade val="75000"/>
                </a:srgbClr>
              </a:solidFill>
            </a:endParaRPr>
          </a:p>
        </p:txBody>
      </p:sp>
    </p:spTree>
    <p:extLst>
      <p:ext uri="{BB962C8B-B14F-4D97-AF65-F5344CB8AC3E}">
        <p14:creationId xmlns:p14="http://schemas.microsoft.com/office/powerpoint/2010/main" val="27361125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Quantified Account of Testing Effort (cont’d)</a:t>
            </a:r>
            <a:endParaRPr lang="en-US" sz="2800" dirty="0"/>
          </a:p>
        </p:txBody>
      </p:sp>
      <p:sp>
        <p:nvSpPr>
          <p:cNvPr id="3" name="Content Placeholder 2"/>
          <p:cNvSpPr>
            <a:spLocks noGrp="1"/>
          </p:cNvSpPr>
          <p:nvPr>
            <p:ph sz="quarter" idx="1"/>
          </p:nvPr>
        </p:nvSpPr>
        <p:spPr/>
        <p:txBody>
          <a:bodyPr/>
          <a:lstStyle/>
          <a:p>
            <a:pPr algn="just" eaLnBrk="1" hangingPunct="1">
              <a:buClrTx/>
              <a:buFont typeface="Arial" panose="020B0604020202020204" pitchFamily="34" charset="0"/>
              <a:buChar char="•"/>
              <a:defRPr/>
            </a:pPr>
            <a:r>
              <a:rPr lang="en-US" sz="2400" b="1" i="1" dirty="0"/>
              <a:t>31c</a:t>
            </a:r>
            <a:r>
              <a:rPr lang="en-US" sz="2400" b="1" dirty="0"/>
              <a:t> = 2CU X 31 modules = 62CU</a:t>
            </a:r>
          </a:p>
          <a:p>
            <a:pPr algn="just" eaLnBrk="1" hangingPunct="1">
              <a:buClrTx/>
              <a:buFont typeface="Arial" panose="020B0604020202020204" pitchFamily="34" charset="0"/>
              <a:buChar char="•"/>
              <a:defRPr/>
            </a:pPr>
            <a:r>
              <a:rPr lang="en-US" sz="2400" b="1" i="1" dirty="0"/>
              <a:t>10b</a:t>
            </a:r>
            <a:r>
              <a:rPr lang="en-US" sz="2400" b="1" dirty="0"/>
              <a:t> = 10CU X 10 modules = 100CU</a:t>
            </a:r>
          </a:p>
          <a:p>
            <a:pPr eaLnBrk="1" hangingPunct="1">
              <a:buClrTx/>
              <a:buFont typeface="Arial" panose="020B0604020202020204" pitchFamily="34" charset="0"/>
              <a:buChar char="•"/>
              <a:defRPr/>
            </a:pPr>
            <a:r>
              <a:rPr lang="en-US" sz="2400" b="1" dirty="0"/>
              <a:t>The total cost of the conventional unit testing without applying any stopping rule is 162CU</a:t>
            </a:r>
            <a:r>
              <a:rPr lang="en-US" sz="1800" b="1" dirty="0"/>
              <a:t>.</a:t>
            </a:r>
            <a:r>
              <a:rPr lang="en-US" sz="1800" dirty="0"/>
              <a:t> </a:t>
            </a:r>
            <a:endParaRPr lang="en-US" sz="2800" dirty="0" smtClean="0">
              <a:effectLst>
                <a:outerShdw blurRad="38100" dist="38100" dir="2700000" algn="tl">
                  <a:srgbClr val="C0C0C0"/>
                </a:outerShdw>
              </a:effectLst>
            </a:endParaRPr>
          </a:p>
          <a:p>
            <a:pPr eaLnBrk="1" hangingPunct="1">
              <a:buClrTx/>
              <a:buFont typeface="Arial" panose="020B0604020202020204" pitchFamily="34" charset="0"/>
              <a:buChar char="•"/>
              <a:defRPr/>
            </a:pPr>
            <a:r>
              <a:rPr lang="en-US" sz="2800" dirty="0" smtClean="0">
                <a:effectLst>
                  <a:outerShdw blurRad="38100" dist="38100" dir="2700000" algn="tl">
                    <a:srgbClr val="C0C0C0"/>
                  </a:outerShdw>
                </a:effectLst>
              </a:rPr>
              <a:t>With </a:t>
            </a:r>
            <a:r>
              <a:rPr lang="en-US" sz="2800" dirty="0">
                <a:effectLst>
                  <a:outerShdw blurRad="38100" dist="38100" dir="2700000" algn="tl">
                    <a:srgbClr val="C0C0C0"/>
                  </a:outerShdw>
                </a:effectLst>
              </a:rPr>
              <a:t>stopping rule, the total cost is11 units tested </a:t>
            </a:r>
            <a:r>
              <a:rPr lang="en-US" sz="2800" b="1" dirty="0">
                <a:effectLst>
                  <a:outerShdw blurRad="38100" dist="38100" dir="2700000" algn="tl">
                    <a:srgbClr val="C0C0C0"/>
                  </a:outerShdw>
                </a:effectLst>
              </a:rPr>
              <a:t>x</a:t>
            </a:r>
            <a:r>
              <a:rPr lang="en-US" sz="2800" dirty="0">
                <a:effectLst>
                  <a:outerShdw blurRad="38100" dist="38100" dir="2700000" algn="tl">
                    <a:srgbClr val="C0C0C0"/>
                  </a:outerShdw>
                </a:effectLst>
              </a:rPr>
              <a:t> 2CU=22CU </a:t>
            </a:r>
            <a:r>
              <a:rPr lang="en-US" sz="2800" b="1" i="1" dirty="0">
                <a:effectLst>
                  <a:outerShdw blurRad="38100" dist="38100" dir="2700000" algn="tl">
                    <a:srgbClr val="C0C0C0"/>
                  </a:outerShdw>
                </a:effectLst>
              </a:rPr>
              <a:t>PLUS</a:t>
            </a:r>
            <a:r>
              <a:rPr lang="en-US" sz="2800" dirty="0">
                <a:effectLst>
                  <a:outerShdw blurRad="38100" dist="38100" dir="2700000" algn="tl">
                    <a:srgbClr val="C0C0C0"/>
                  </a:outerShdw>
                </a:effectLst>
              </a:rPr>
              <a:t> 9 errors found x 10CU=90CU, leading to grand total of 112 CU leaving one undetected error behind. Thus,112CU+1a&lt;162CU.Then, </a:t>
            </a:r>
            <a:r>
              <a:rPr lang="en-US" sz="2800" dirty="0" smtClean="0">
                <a:effectLst>
                  <a:outerShdw blurRad="38100" dist="38100" dir="2700000" algn="tl">
                    <a:srgbClr val="C0C0C0"/>
                  </a:outerShdw>
                </a:effectLst>
              </a:rPr>
              <a:t>a&lt;50CU in </a:t>
            </a:r>
            <a:r>
              <a:rPr lang="en-US" sz="2800" dirty="0">
                <a:effectLst>
                  <a:outerShdw blurRad="38100" dist="38100" dir="2700000" algn="tl">
                    <a:srgbClr val="C0C0C0"/>
                  </a:outerShdw>
                </a:effectLst>
              </a:rPr>
              <a:t>order for MESAT to be cost effective.        </a:t>
            </a:r>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34</a:t>
            </a:fld>
            <a:endParaRPr lang="en-IN"/>
          </a:p>
        </p:txBody>
      </p:sp>
    </p:spTree>
    <p:extLst>
      <p:ext uri="{BB962C8B-B14F-4D97-AF65-F5344CB8AC3E}">
        <p14:creationId xmlns:p14="http://schemas.microsoft.com/office/powerpoint/2010/main" val="27361125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sz="3600" b="1" dirty="0" smtClean="0"/>
              <a:t>Interim Conclusion</a:t>
            </a:r>
            <a:endParaRPr lang="en-US" altLang="ar-SA" sz="3600" b="1" dirty="0" smtClean="0"/>
          </a:p>
        </p:txBody>
      </p:sp>
      <p:sp>
        <p:nvSpPr>
          <p:cNvPr id="18435" name="Rectangle 3"/>
          <p:cNvSpPr>
            <a:spLocks noGrp="1" noChangeArrowheads="1"/>
          </p:cNvSpPr>
          <p:nvPr>
            <p:ph sz="quarter" idx="1"/>
          </p:nvPr>
        </p:nvSpPr>
        <p:spPr>
          <a:xfrm>
            <a:off x="899592" y="1772816"/>
            <a:ext cx="8001000" cy="4648200"/>
          </a:xfrm>
        </p:spPr>
        <p:txBody>
          <a:bodyPr/>
          <a:lstStyle/>
          <a:p>
            <a:pPr eaLnBrk="1" hangingPunct="1">
              <a:buClrTx/>
              <a:buFont typeface="Arial" panose="020B0604020202020204" pitchFamily="34" charset="0"/>
              <a:buChar char="•"/>
            </a:pPr>
            <a:r>
              <a:rPr lang="en-US" altLang="en-US" sz="2400" dirty="0" smtClean="0"/>
              <a:t>A statistical stopping rule(MESAT by Sahinoglu ‘92) using Bayesian analysis is applied to VHDL models to determine the switching (stopping) time between testing strategies.</a:t>
            </a:r>
            <a:endParaRPr lang="en-US" altLang="ar-SA" sz="2400" dirty="0" smtClean="0"/>
          </a:p>
          <a:p>
            <a:pPr eaLnBrk="1" hangingPunct="1">
              <a:buClrTx/>
              <a:buFont typeface="Arial" panose="020B0604020202020204" pitchFamily="34" charset="0"/>
              <a:buChar char="•"/>
            </a:pPr>
            <a:r>
              <a:rPr lang="en-US" altLang="ar-SA" sz="2400" dirty="0" smtClean="0"/>
              <a:t>Save testing time while maintaining good coverage</a:t>
            </a:r>
          </a:p>
          <a:p>
            <a:pPr lvl="1" eaLnBrk="1" hangingPunct="1">
              <a:buClrTx/>
              <a:buFont typeface="Arial" panose="020B0604020202020204" pitchFamily="34" charset="0"/>
              <a:buChar char="•"/>
            </a:pPr>
            <a:r>
              <a:rPr lang="en-US" altLang="ar-SA" sz="2400" dirty="0" smtClean="0"/>
              <a:t>It saves testing patterns and yields to satisfactory branch coverage given the desirable input.</a:t>
            </a:r>
          </a:p>
          <a:p>
            <a:pPr eaLnBrk="1" hangingPunct="1">
              <a:buClrTx/>
              <a:buFont typeface="Arial" panose="020B0604020202020204" pitchFamily="34" charset="0"/>
              <a:buChar char="•"/>
            </a:pPr>
            <a:r>
              <a:rPr lang="en-US" altLang="en-US" sz="2400" dirty="0" smtClean="0"/>
              <a:t>The clumps of branch coverage are modeled. </a:t>
            </a:r>
          </a:p>
          <a:p>
            <a:pPr eaLnBrk="1" hangingPunct="1">
              <a:buClrTx/>
              <a:buFont typeface="Arial" panose="020B0604020202020204" pitchFamily="34" charset="0"/>
              <a:buChar char="•"/>
            </a:pPr>
            <a:r>
              <a:rPr lang="en-US" altLang="en-US" sz="2400" dirty="0" smtClean="0"/>
              <a:t>Input Data:</a:t>
            </a:r>
            <a:r>
              <a:rPr lang="en-US" sz="2400" b="1" dirty="0" smtClean="0">
                <a:latin typeface="Symbol" pitchFamily="18" charset="2"/>
              </a:rPr>
              <a:t>Q1</a:t>
            </a:r>
            <a:r>
              <a:rPr lang="en-US" altLang="en-US" sz="2400" b="1" dirty="0" smtClean="0"/>
              <a:t>&lt;</a:t>
            </a:r>
            <a:r>
              <a:rPr lang="en-US" sz="2400" b="1" dirty="0" smtClean="0">
                <a:latin typeface="Symbol" pitchFamily="18" charset="2"/>
              </a:rPr>
              <a:t>Q</a:t>
            </a:r>
            <a:r>
              <a:rPr lang="en-US" altLang="en-US" sz="2400" b="1" dirty="0" smtClean="0"/>
              <a:t> &lt;</a:t>
            </a:r>
            <a:r>
              <a:rPr lang="en-US" sz="2400" b="1" dirty="0" smtClean="0">
                <a:latin typeface="Symbol" pitchFamily="18" charset="2"/>
              </a:rPr>
              <a:t>Q</a:t>
            </a:r>
            <a:r>
              <a:rPr lang="en-US" sz="2400" b="1" dirty="0" smtClean="0">
                <a:latin typeface="Symbol" pitchFamily="18" charset="2"/>
                <a:sym typeface="Symbol" pitchFamily="18" charset="2"/>
              </a:rPr>
              <a:t> </a:t>
            </a:r>
            <a:r>
              <a:rPr lang="en-US" altLang="en-US" sz="2400" b="1" dirty="0" smtClean="0"/>
              <a:t>:  </a:t>
            </a:r>
            <a:r>
              <a:rPr lang="en-US" altLang="en-US" sz="2400" dirty="0" smtClean="0"/>
              <a:t>corr. range can be used </a:t>
            </a:r>
          </a:p>
        </p:txBody>
      </p:sp>
      <p:sp>
        <p:nvSpPr>
          <p:cNvPr id="3" name="Slide Number Placeholder 2"/>
          <p:cNvSpPr>
            <a:spLocks noGrp="1"/>
          </p:cNvSpPr>
          <p:nvPr>
            <p:ph type="sldNum" sz="quarter" idx="12"/>
          </p:nvPr>
        </p:nvSpPr>
        <p:spPr/>
        <p:txBody>
          <a:bodyPr/>
          <a:lstStyle/>
          <a:p>
            <a:pPr>
              <a:defRPr/>
            </a:pPr>
            <a:fld id="{971480CE-B928-451A-905B-1B3DA6E6806E}" type="slidenum">
              <a:rPr lang="en-US" smtClean="0">
                <a:solidFill>
                  <a:srgbClr val="2A3D7A"/>
                </a:solidFill>
              </a:rPr>
              <a:pPr>
                <a:defRPr/>
              </a:pPr>
              <a:t>35</a:t>
            </a:fld>
            <a:endParaRPr lang="en-US" sz="1400">
              <a:solidFill>
                <a:srgbClr val="2A3D7A"/>
              </a:solidFill>
            </a:endParaRPr>
          </a:p>
        </p:txBody>
      </p:sp>
    </p:spTree>
    <p:extLst>
      <p:ext uri="{BB962C8B-B14F-4D97-AF65-F5344CB8AC3E}">
        <p14:creationId xmlns:p14="http://schemas.microsoft.com/office/powerpoint/2010/main" val="3320298982"/>
      </p:ext>
    </p:extLst>
  </p:cSld>
  <p:clrMapOvr>
    <a:masterClrMapping/>
  </p:clrMapOvr>
  <p:transition>
    <p:spli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p:cTn id="13" dur="500" fill="hold"/>
                                        <p:tgtEl>
                                          <p:spTgt spid="1843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843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8435">
                                            <p:txEl>
                                              <p:pRg st="1" end="1"/>
                                            </p:txEl>
                                          </p:spTgt>
                                        </p:tgtEl>
                                        <p:attrNameLst>
                                          <p:attrName>style.visibility</p:attrName>
                                        </p:attrNameLst>
                                      </p:cBhvr>
                                      <p:to>
                                        <p:strVal val="visible"/>
                                      </p:to>
                                    </p:set>
                                    <p:anim calcmode="lin" valueType="num">
                                      <p:cBhvr>
                                        <p:cTn id="19" dur="500" fill="hold"/>
                                        <p:tgtEl>
                                          <p:spTgt spid="1843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18435">
                                            <p:txEl>
                                              <p:pRg st="1" end="1"/>
                                            </p:txEl>
                                          </p:spTgt>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18435">
                                            <p:txEl>
                                              <p:pRg st="2" end="2"/>
                                            </p:txEl>
                                          </p:spTgt>
                                        </p:tgtEl>
                                        <p:attrNameLst>
                                          <p:attrName>style.visibility</p:attrName>
                                        </p:attrNameLst>
                                      </p:cBhvr>
                                      <p:to>
                                        <p:strVal val="visible"/>
                                      </p:to>
                                    </p:set>
                                    <p:anim calcmode="lin" valueType="num">
                                      <p:cBhvr>
                                        <p:cTn id="23" dur="500" fill="hold"/>
                                        <p:tgtEl>
                                          <p:spTgt spid="18435">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1843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18435">
                                            <p:txEl>
                                              <p:pRg st="3" end="3"/>
                                            </p:txEl>
                                          </p:spTgt>
                                        </p:tgtEl>
                                        <p:attrNameLst>
                                          <p:attrName>style.visibility</p:attrName>
                                        </p:attrNameLst>
                                      </p:cBhvr>
                                      <p:to>
                                        <p:strVal val="visible"/>
                                      </p:to>
                                    </p:set>
                                    <p:anim calcmode="lin" valueType="num">
                                      <p:cBhvr>
                                        <p:cTn id="29" dur="500" fill="hold"/>
                                        <p:tgtEl>
                                          <p:spTgt spid="18435">
                                            <p:txEl>
                                              <p:pRg st="3" end="3"/>
                                            </p:txEl>
                                          </p:spTgt>
                                        </p:tgtEl>
                                        <p:attrNameLst>
                                          <p:attrName>ppt_w</p:attrName>
                                        </p:attrNameLst>
                                      </p:cBhvr>
                                      <p:tavLst>
                                        <p:tav tm="0">
                                          <p:val>
                                            <p:fltVal val="0"/>
                                          </p:val>
                                        </p:tav>
                                        <p:tav tm="100000">
                                          <p:val>
                                            <p:strVal val="#ppt_w"/>
                                          </p:val>
                                        </p:tav>
                                      </p:tavLst>
                                    </p:anim>
                                    <p:anim calcmode="lin" valueType="num">
                                      <p:cBhvr>
                                        <p:cTn id="30" dur="500" fill="hold"/>
                                        <p:tgtEl>
                                          <p:spTgt spid="1843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18435">
                                            <p:txEl>
                                              <p:pRg st="4" end="4"/>
                                            </p:txEl>
                                          </p:spTgt>
                                        </p:tgtEl>
                                        <p:attrNameLst>
                                          <p:attrName>style.visibility</p:attrName>
                                        </p:attrNameLst>
                                      </p:cBhvr>
                                      <p:to>
                                        <p:strVal val="visible"/>
                                      </p:to>
                                    </p:set>
                                    <p:anim calcmode="lin" valueType="num">
                                      <p:cBhvr>
                                        <p:cTn id="35" dur="500" fill="hold"/>
                                        <p:tgtEl>
                                          <p:spTgt spid="18435">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1843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88640"/>
            <a:ext cx="7772400" cy="720080"/>
          </a:xfrm>
        </p:spPr>
        <p:txBody>
          <a:bodyPr/>
          <a:lstStyle/>
          <a:p>
            <a:pPr algn="ctr"/>
            <a:r>
              <a:rPr lang="en-US" sz="3600" b="1" dirty="0" smtClean="0"/>
              <a:t>Logistic </a:t>
            </a:r>
            <a:r>
              <a:rPr lang="en-US" sz="3600" b="1" dirty="0"/>
              <a:t>Growth Model </a:t>
            </a:r>
            <a:endParaRPr lang="en-US" b="1"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301752" y="1988840"/>
                <a:ext cx="8503920" cy="4536504"/>
              </a:xfrm>
            </p:spPr>
            <p:txBody>
              <a:bodyPr/>
              <a:lstStyle/>
              <a:p>
                <a:pPr>
                  <a:buClrTx/>
                  <a:buFont typeface="Arial" panose="020B0604020202020204" pitchFamily="34" charset="0"/>
                  <a:buChar char="•"/>
                </a:pPr>
                <a:r>
                  <a:rPr lang="en-US" sz="2000" dirty="0" smtClean="0"/>
                  <a:t>The LGM can easily be fit by many statistical software </a:t>
                </a:r>
                <a:r>
                  <a:rPr lang="en-US" sz="2000" dirty="0"/>
                  <a:t>packages. This approach models the cumulative failures or breaches of a system as a logistic growth curve, which is defined as follows</a:t>
                </a:r>
                <a:r>
                  <a:rPr lang="en-US" sz="2000" dirty="0" smtClean="0"/>
                  <a:t>:</a:t>
                </a:r>
                <a:endParaRPr lang="en-US" dirty="0"/>
              </a:p>
              <a:p>
                <a:pPr marL="0" indent="0">
                  <a:buClrTx/>
                  <a:buNone/>
                </a:pPr>
                <a:r>
                  <a:rPr lang="en-US" dirty="0" smtClean="0"/>
                  <a:t>	</a:t>
                </a:r>
                <a14:m>
                  <m:oMath xmlns:m="http://schemas.openxmlformats.org/officeDocument/2006/math">
                    <m:r>
                      <a:rPr lang="en-US" i="1">
                        <a:latin typeface="Cambria Math"/>
                      </a:rPr>
                      <m:t>𝑓</m:t>
                    </m:r>
                    <m:d>
                      <m:dPr>
                        <m:ctrlPr>
                          <a:rPr lang="en-US" i="1">
                            <a:latin typeface="Cambria Math"/>
                          </a:rPr>
                        </m:ctrlPr>
                      </m:dPr>
                      <m:e>
                        <m:r>
                          <a:rPr lang="en-US" i="1">
                            <a:latin typeface="Cambria Math"/>
                          </a:rPr>
                          <m:t>𝑥</m:t>
                        </m:r>
                      </m:e>
                    </m:d>
                    <m:r>
                      <a:rPr lang="en-US" i="1">
                        <a:latin typeface="Cambria Math"/>
                      </a:rPr>
                      <m:t>=</m:t>
                    </m:r>
                    <m:f>
                      <m:fPr>
                        <m:ctrlPr>
                          <a:rPr lang="en-US" i="1">
                            <a:latin typeface="Cambria Math"/>
                          </a:rPr>
                        </m:ctrlPr>
                      </m:fPr>
                      <m:num>
                        <m:sSub>
                          <m:sSubPr>
                            <m:ctrlPr>
                              <a:rPr lang="en-US" i="1">
                                <a:latin typeface="Cambria Math"/>
                              </a:rPr>
                            </m:ctrlPr>
                          </m:sSubPr>
                          <m:e>
                            <m:r>
                              <a:rPr lang="en-US" i="1">
                                <a:latin typeface="Cambria Math"/>
                              </a:rPr>
                              <m:t>𝛽</m:t>
                            </m:r>
                          </m:e>
                          <m:sub>
                            <m:r>
                              <a:rPr lang="en-US" i="1">
                                <a:latin typeface="Cambria Math"/>
                              </a:rPr>
                              <m:t>0</m:t>
                            </m:r>
                          </m:sub>
                        </m:sSub>
                      </m:num>
                      <m:den>
                        <m:r>
                          <a:rPr lang="en-US" i="1">
                            <a:latin typeface="Cambria Math"/>
                          </a:rPr>
                          <m:t>1+</m:t>
                        </m:r>
                        <m:sSup>
                          <m:sSupPr>
                            <m:ctrlPr>
                              <a:rPr lang="en-US" i="1">
                                <a:latin typeface="Cambria Math"/>
                              </a:rPr>
                            </m:ctrlPr>
                          </m:sSupPr>
                          <m:e>
                            <m:r>
                              <a:rPr lang="en-US" i="1">
                                <a:latin typeface="Cambria Math"/>
                              </a:rPr>
                              <m:t>𝑒</m:t>
                            </m:r>
                          </m:e>
                          <m:sup>
                            <m:r>
                              <a:rPr lang="en-US" i="1">
                                <a:latin typeface="Cambria Math"/>
                              </a:rPr>
                              <m:t>−</m:t>
                            </m:r>
                            <m:sSub>
                              <m:sSubPr>
                                <m:ctrlPr>
                                  <a:rPr lang="en-US" i="1">
                                    <a:latin typeface="Cambria Math"/>
                                  </a:rPr>
                                </m:ctrlPr>
                              </m:sSubPr>
                              <m:e>
                                <m:r>
                                  <a:rPr lang="en-US" i="1">
                                    <a:latin typeface="Cambria Math"/>
                                  </a:rPr>
                                  <m:t>𝛽</m:t>
                                </m:r>
                              </m:e>
                              <m:sub>
                                <m:r>
                                  <a:rPr lang="en-US" i="1">
                                    <a:latin typeface="Cambria Math"/>
                                  </a:rPr>
                                  <m:t>1</m:t>
                                </m:r>
                              </m:sub>
                            </m:sSub>
                            <m:r>
                              <a:rPr lang="en-US" i="1">
                                <a:latin typeface="Cambria Math"/>
                              </a:rPr>
                              <m:t>−</m:t>
                            </m:r>
                            <m:sSub>
                              <m:sSubPr>
                                <m:ctrlPr>
                                  <a:rPr lang="en-US" i="1">
                                    <a:latin typeface="Cambria Math"/>
                                  </a:rPr>
                                </m:ctrlPr>
                              </m:sSubPr>
                              <m:e>
                                <m:r>
                                  <a:rPr lang="en-US" i="1">
                                    <a:latin typeface="Cambria Math"/>
                                  </a:rPr>
                                  <m:t>𝛽</m:t>
                                </m:r>
                              </m:e>
                              <m:sub>
                                <m:r>
                                  <a:rPr lang="en-US" i="1">
                                    <a:latin typeface="Cambria Math"/>
                                  </a:rPr>
                                  <m:t>2</m:t>
                                </m:r>
                              </m:sub>
                            </m:sSub>
                            <m:sSub>
                              <m:sSubPr>
                                <m:ctrlPr>
                                  <a:rPr lang="en-US" i="1">
                                    <a:latin typeface="Cambria Math"/>
                                  </a:rPr>
                                </m:ctrlPr>
                              </m:sSubPr>
                              <m:e>
                                <m:r>
                                  <a:rPr lang="en-US" i="1">
                                    <a:latin typeface="Cambria Math"/>
                                  </a:rPr>
                                  <m:t>𝑥</m:t>
                                </m:r>
                              </m:e>
                              <m:sub>
                                <m:r>
                                  <a:rPr lang="en-US" i="1">
                                    <a:latin typeface="Cambria Math"/>
                                  </a:rPr>
                                  <m:t>𝑖</m:t>
                                </m:r>
                              </m:sub>
                            </m:sSub>
                          </m:sup>
                        </m:sSup>
                      </m:den>
                    </m:f>
                  </m:oMath>
                </a14:m>
                <a:r>
                  <a:rPr lang="en-US" dirty="0" smtClean="0"/>
                  <a:t>                                         (</a:t>
                </a:r>
                <a:r>
                  <a:rPr lang="en-US" dirty="0"/>
                  <a:t>1</a:t>
                </a:r>
                <a:r>
                  <a:rPr lang="en-US" dirty="0" smtClean="0"/>
                  <a:t>)</a:t>
                </a:r>
              </a:p>
              <a:p>
                <a:pPr marL="0" indent="0">
                  <a:buClrTx/>
                  <a:buNone/>
                </a:pPr>
                <a:r>
                  <a:rPr lang="en-US" dirty="0" smtClean="0"/>
                  <a:t>                                                                                                  </a:t>
                </a:r>
                <a:endParaRPr lang="en-US" dirty="0"/>
              </a:p>
              <a:p>
                <a:pPr>
                  <a:buClrTx/>
                  <a:buFont typeface="Arial" panose="020B0604020202020204" pitchFamily="34" charset="0"/>
                  <a:buChar char="•"/>
                </a:pPr>
                <a:r>
                  <a:rPr lang="en-US" sz="1800" dirty="0"/>
                  <a:t>In this parameterization of the LGM, the parameter </a:t>
                </a:r>
                <a:r>
                  <a:rPr lang="en-US" sz="1800" i="1" dirty="0"/>
                  <a:t>b</a:t>
                </a:r>
                <a:r>
                  <a:rPr lang="en-US" sz="1800" baseline="-25000" dirty="0"/>
                  <a:t>0</a:t>
                </a:r>
                <a:r>
                  <a:rPr lang="en-US" sz="1800" dirty="0"/>
                  <a:t> is the maximum cumulative number of failures or breaches in the system. This method does not require the user to actually reach the maximum cumulative number of failures or breaches in order to estimate the parameter in the model. The parameter </a:t>
                </a:r>
                <a:r>
                  <a:rPr lang="en-US" sz="1800" i="1" dirty="0"/>
                  <a:t>b</a:t>
                </a:r>
                <a:r>
                  <a:rPr lang="en-US" sz="1800" baseline="-25000" dirty="0"/>
                  <a:t>2</a:t>
                </a:r>
                <a:r>
                  <a:rPr lang="en-US" sz="1800" dirty="0"/>
                  <a:t> will determine if the LGM is a growth model (i.e. increasing with respect to x) or a decay model (i.e. decreasing with respect to x). In modeling cumulative number of failures, we expect the </a:t>
                </a:r>
                <a:r>
                  <a:rPr lang="en-US" sz="1800" i="1" dirty="0"/>
                  <a:t>b</a:t>
                </a:r>
                <a:r>
                  <a:rPr lang="en-US" sz="1800" baseline="-25000" dirty="0"/>
                  <a:t>2</a:t>
                </a:r>
                <a:r>
                  <a:rPr lang="en-US" sz="1800" dirty="0"/>
                  <a:t> parameter to be positive. </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301752" y="1988840"/>
                <a:ext cx="8503920" cy="4536504"/>
              </a:xfrm>
              <a:blipFill rotWithShape="1">
                <a:blip r:embed="rId2"/>
                <a:stretch>
                  <a:fillRect l="-358" t="-806" r="-358"/>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36</a:t>
            </a:fld>
            <a:endParaRPr lang="en-IN"/>
          </a:p>
        </p:txBody>
      </p:sp>
    </p:spTree>
    <p:extLst>
      <p:ext uri="{BB962C8B-B14F-4D97-AF65-F5344CB8AC3E}">
        <p14:creationId xmlns:p14="http://schemas.microsoft.com/office/powerpoint/2010/main" val="4697588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88640"/>
            <a:ext cx="7772400" cy="790600"/>
          </a:xfrm>
        </p:spPr>
        <p:txBody>
          <a:bodyPr/>
          <a:lstStyle/>
          <a:p>
            <a:pPr algn="ctr"/>
            <a:r>
              <a:rPr lang="en-US" sz="3200" b="1" dirty="0"/>
              <a:t>Logistic Growth </a:t>
            </a:r>
            <a:r>
              <a:rPr lang="en-US" sz="3200" b="1" dirty="0" smtClean="0"/>
              <a:t>Model (cont’d) </a:t>
            </a:r>
            <a:endParaRPr lang="en-US" b="1"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467544" y="1556792"/>
                <a:ext cx="8503920" cy="4464496"/>
              </a:xfrm>
            </p:spPr>
            <p:txBody>
              <a:bodyPr/>
              <a:lstStyle/>
              <a:p>
                <a:pPr>
                  <a:buClrTx/>
                  <a:buFont typeface="Arial" panose="020B0604020202020204" pitchFamily="34" charset="0"/>
                  <a:buChar char="•"/>
                </a:pPr>
                <a:r>
                  <a:rPr lang="en-US" sz="2800" dirty="0"/>
                  <a:t>To define the stopping criterion, we desire a certain coverage or percent of failures or breaches to be discovered. If we define this percent as </a:t>
                </a:r>
                <a:r>
                  <a:rPr lang="en-US" sz="2800" i="1" dirty="0"/>
                  <a:t>q </a:t>
                </a:r>
                <a:r>
                  <a:rPr lang="en-US" sz="2800" dirty="0"/>
                  <a:t>for </a:t>
                </a:r>
                <a:endParaRPr lang="en-US" sz="2800" dirty="0" smtClean="0"/>
              </a:p>
              <a:p>
                <a:pPr>
                  <a:buClrTx/>
                  <a:buFont typeface="Arial" panose="020B0604020202020204" pitchFamily="34" charset="0"/>
                  <a:buChar char="•"/>
                </a:pPr>
                <a:r>
                  <a:rPr lang="en-US" sz="2800" dirty="0"/>
                  <a:t> </a:t>
                </a:r>
                <a:r>
                  <a:rPr lang="en-US" sz="2800" dirty="0" smtClean="0"/>
                  <a:t>     0 </a:t>
                </a:r>
                <a:r>
                  <a:rPr lang="en-US" sz="2800" dirty="0"/>
                  <a:t>&lt; </a:t>
                </a:r>
                <a:r>
                  <a:rPr lang="en-US" sz="2800" i="1" dirty="0"/>
                  <a:t>q</a:t>
                </a:r>
                <a:r>
                  <a:rPr lang="en-US" sz="2800" dirty="0"/>
                  <a:t> &lt; 1, we can find the stopping rule as the value </a:t>
                </a:r>
                <a:endParaRPr lang="en-US" sz="2800" dirty="0" smtClean="0"/>
              </a:p>
              <a:p>
                <a:pPr>
                  <a:buClrTx/>
                  <a:buFont typeface="Arial" panose="020B0604020202020204" pitchFamily="34" charset="0"/>
                  <a:buChar char="•"/>
                </a:pPr>
                <a:r>
                  <a:rPr lang="en-US" dirty="0"/>
                  <a:t> </a:t>
                </a:r>
                <a:r>
                  <a:rPr lang="en-US" dirty="0" smtClean="0"/>
                  <a:t>   of </a:t>
                </a:r>
                <a:r>
                  <a:rPr lang="en-US" dirty="0"/>
                  <a:t>x. </a:t>
                </a:r>
              </a:p>
              <a:p>
                <a:pPr>
                  <a:buClrTx/>
                  <a:buFont typeface="Arial" panose="020B0604020202020204" pitchFamily="34" charset="0"/>
                  <a:buChar char="•"/>
                </a:pPr>
                <a:r>
                  <a:rPr lang="en-US" dirty="0"/>
                  <a:t>Solving this equation for </a:t>
                </a:r>
                <a:r>
                  <a:rPr lang="en-US" i="1" dirty="0"/>
                  <a:t>x</a:t>
                </a:r>
                <a:r>
                  <a:rPr lang="en-US" dirty="0"/>
                  <a:t>, we get, </a:t>
                </a:r>
              </a:p>
              <a:p>
                <a:pPr>
                  <a:buClrTx/>
                  <a:buFont typeface="Arial" panose="020B0604020202020204" pitchFamily="34" charset="0"/>
                  <a:buChar char="•"/>
                </a:pPr>
                <a14:m>
                  <m:oMath xmlns:m="http://schemas.openxmlformats.org/officeDocument/2006/math">
                    <m:r>
                      <a:rPr lang="en-US" i="1">
                        <a:latin typeface="Cambria Math"/>
                      </a:rPr>
                      <m:t>𝑥</m:t>
                    </m:r>
                    <m:r>
                      <a:rPr lang="en-US" i="1">
                        <a:latin typeface="Cambria Math"/>
                      </a:rPr>
                      <m:t>=−</m:t>
                    </m:r>
                    <m:f>
                      <m:fPr>
                        <m:ctrlPr>
                          <a:rPr lang="en-US" i="1">
                            <a:latin typeface="Cambria Math"/>
                          </a:rPr>
                        </m:ctrlPr>
                      </m:fPr>
                      <m:num>
                        <m:sSub>
                          <m:sSubPr>
                            <m:ctrlPr>
                              <a:rPr lang="en-US" i="1">
                                <a:latin typeface="Cambria Math"/>
                              </a:rPr>
                            </m:ctrlPr>
                          </m:sSubPr>
                          <m:e>
                            <m:r>
                              <a:rPr lang="en-US" i="1">
                                <a:latin typeface="Cambria Math"/>
                              </a:rPr>
                              <m:t>𝛽</m:t>
                            </m:r>
                          </m:e>
                          <m:sub>
                            <m:r>
                              <a:rPr lang="en-US" i="1">
                                <a:latin typeface="Cambria Math"/>
                              </a:rPr>
                              <m:t>1</m:t>
                            </m:r>
                          </m:sub>
                        </m:sSub>
                        <m:r>
                          <a:rPr lang="en-US" i="1">
                            <a:latin typeface="Cambria Math"/>
                          </a:rPr>
                          <m:t>+</m:t>
                        </m:r>
                        <m:r>
                          <m:rPr>
                            <m:sty m:val="p"/>
                          </m:rPr>
                          <a:rPr lang="en-US">
                            <a:latin typeface="Cambria Math"/>
                          </a:rPr>
                          <m:t>ln</m:t>
                        </m:r>
                        <m:d>
                          <m:dPr>
                            <m:ctrlPr>
                              <a:rPr lang="en-US" i="1">
                                <a:latin typeface="Cambria Math"/>
                              </a:rPr>
                            </m:ctrlPr>
                          </m:dPr>
                          <m:e>
                            <m:f>
                              <m:fPr>
                                <m:ctrlPr>
                                  <a:rPr lang="en-US" i="1">
                                    <a:latin typeface="Cambria Math"/>
                                  </a:rPr>
                                </m:ctrlPr>
                              </m:fPr>
                              <m:num>
                                <m:r>
                                  <a:rPr lang="en-US" i="1">
                                    <a:latin typeface="Cambria Math"/>
                                  </a:rPr>
                                  <m:t>1−</m:t>
                                </m:r>
                                <m:r>
                                  <a:rPr lang="en-US" i="1">
                                    <a:latin typeface="Cambria Math"/>
                                  </a:rPr>
                                  <m:t>𝑞</m:t>
                                </m:r>
                              </m:num>
                              <m:den>
                                <m:r>
                                  <a:rPr lang="en-US" i="1">
                                    <a:latin typeface="Cambria Math"/>
                                  </a:rPr>
                                  <m:t>𝑞</m:t>
                                </m:r>
                              </m:den>
                            </m:f>
                          </m:e>
                        </m:d>
                      </m:num>
                      <m:den>
                        <m:sSub>
                          <m:sSubPr>
                            <m:ctrlPr>
                              <a:rPr lang="en-US" i="1">
                                <a:latin typeface="Cambria Math"/>
                              </a:rPr>
                            </m:ctrlPr>
                          </m:sSubPr>
                          <m:e>
                            <m:r>
                              <a:rPr lang="en-US" i="1">
                                <a:latin typeface="Cambria Math"/>
                              </a:rPr>
                              <m:t>𝛽</m:t>
                            </m:r>
                          </m:e>
                          <m:sub>
                            <m:r>
                              <a:rPr lang="en-US" i="1">
                                <a:latin typeface="Cambria Math"/>
                              </a:rPr>
                              <m:t>2</m:t>
                            </m:r>
                          </m:sub>
                        </m:sSub>
                      </m:den>
                    </m:f>
                  </m:oMath>
                </a14:m>
                <a:r>
                  <a:rPr lang="en-US" dirty="0"/>
                  <a:t>	</a:t>
                </a:r>
                <a:r>
                  <a:rPr lang="en-US" dirty="0" smtClean="0"/>
                  <a:t>  (2)</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467544" y="1556792"/>
                <a:ext cx="8503920" cy="4464496"/>
              </a:xfrm>
              <a:blipFill rotWithShape="1">
                <a:blip r:embed="rId2"/>
                <a:stretch>
                  <a:fillRect l="-1004" t="-1364"/>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37</a:t>
            </a:fld>
            <a:endParaRPr lang="en-IN"/>
          </a:p>
        </p:txBody>
      </p:sp>
    </p:spTree>
    <p:extLst>
      <p:ext uri="{BB962C8B-B14F-4D97-AF65-F5344CB8AC3E}">
        <p14:creationId xmlns:p14="http://schemas.microsoft.com/office/powerpoint/2010/main" val="36831480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smtClean="0">
                <a:solidFill>
                  <a:srgbClr val="7B9899"/>
                </a:solidFill>
              </a:rPr>
              <a:t> </a:t>
            </a:r>
            <a:endParaRPr lang="en-IN" altLang="en-US" smtClean="0">
              <a:solidFill>
                <a:srgbClr val="7B9899"/>
              </a:solidFill>
            </a:endParaRPr>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38</a:t>
            </a:fld>
            <a:endParaRPr lang="en-IN"/>
          </a:p>
        </p:txBody>
      </p:sp>
      <p:sp>
        <p:nvSpPr>
          <p:cNvPr id="3" name="Rectangle 2"/>
          <p:cNvSpPr/>
          <p:nvPr/>
        </p:nvSpPr>
        <p:spPr>
          <a:xfrm>
            <a:off x="473869" y="1844824"/>
            <a:ext cx="8218487" cy="4524315"/>
          </a:xfrm>
          <a:prstGeom prst="rect">
            <a:avLst/>
          </a:prstGeom>
        </p:spPr>
        <p:txBody>
          <a:bodyPr wrap="square">
            <a:spAutoFit/>
          </a:bodyPr>
          <a:lstStyle/>
          <a:p>
            <a:pPr algn="just"/>
            <a:r>
              <a:rPr lang="en-US" sz="2400" dirty="0">
                <a:latin typeface="+mn-lt"/>
              </a:rPr>
              <a:t>We can use this criterion to find the stopping rule for any coverage value, however, we do note that the maximum rate at which failures or breaches occur is the inflection point of the curve, which happens when </a:t>
            </a:r>
            <a:r>
              <a:rPr lang="en-US" sz="2400" i="1" dirty="0">
                <a:latin typeface="+mn-lt"/>
              </a:rPr>
              <a:t>q</a:t>
            </a:r>
            <a:r>
              <a:rPr lang="en-US" sz="2400" dirty="0">
                <a:latin typeface="+mn-lt"/>
              </a:rPr>
              <a:t> (coverage) is 0.5, which results in </a:t>
            </a:r>
            <a:r>
              <a:rPr lang="en-US" sz="2400" i="1" dirty="0">
                <a:latin typeface="+mn-lt"/>
              </a:rPr>
              <a:t>x</a:t>
            </a:r>
            <a:r>
              <a:rPr lang="en-US" sz="2400" dirty="0">
                <a:latin typeface="+mn-lt"/>
              </a:rPr>
              <a:t> = -b</a:t>
            </a:r>
            <a:r>
              <a:rPr lang="en-US" sz="2400" baseline="-25000" dirty="0">
                <a:latin typeface="+mn-lt"/>
              </a:rPr>
              <a:t>1</a:t>
            </a:r>
            <a:r>
              <a:rPr lang="en-US" sz="2400" dirty="0">
                <a:latin typeface="+mn-lt"/>
              </a:rPr>
              <a:t>/b</a:t>
            </a:r>
            <a:r>
              <a:rPr lang="en-US" sz="2400" baseline="-25000" dirty="0">
                <a:latin typeface="+mn-lt"/>
              </a:rPr>
              <a:t>2</a:t>
            </a:r>
            <a:r>
              <a:rPr lang="en-US" sz="2400" dirty="0">
                <a:latin typeface="+mn-lt"/>
              </a:rPr>
              <a:t>. For example, Figure 2 illustrates a simulated LGM data set generated with </a:t>
            </a:r>
            <a:r>
              <a:rPr lang="en-US" sz="2400" i="1" dirty="0">
                <a:latin typeface="+mn-lt"/>
              </a:rPr>
              <a:t>β</a:t>
            </a:r>
            <a:r>
              <a:rPr lang="en-US" sz="2400" baseline="-25000" dirty="0">
                <a:latin typeface="+mn-lt"/>
              </a:rPr>
              <a:t>0</a:t>
            </a:r>
            <a:r>
              <a:rPr lang="en-US" sz="2400" dirty="0">
                <a:latin typeface="+mn-lt"/>
              </a:rPr>
              <a:t> = 50, </a:t>
            </a:r>
            <a:r>
              <a:rPr lang="en-US" sz="2400" i="1" dirty="0">
                <a:latin typeface="+mn-lt"/>
              </a:rPr>
              <a:t>β</a:t>
            </a:r>
            <a:r>
              <a:rPr lang="en-US" sz="2400" baseline="-25000" dirty="0">
                <a:latin typeface="+mn-lt"/>
              </a:rPr>
              <a:t> 1</a:t>
            </a:r>
            <a:r>
              <a:rPr lang="en-US" sz="2400" dirty="0">
                <a:latin typeface="+mn-lt"/>
              </a:rPr>
              <a:t>=-2 and </a:t>
            </a:r>
            <a:r>
              <a:rPr lang="en-US" sz="2400" i="1" dirty="0">
                <a:latin typeface="+mn-lt"/>
              </a:rPr>
              <a:t>β</a:t>
            </a:r>
            <a:r>
              <a:rPr lang="en-US" sz="2400" baseline="-25000" dirty="0">
                <a:latin typeface="+mn-lt"/>
              </a:rPr>
              <a:t>2</a:t>
            </a:r>
            <a:r>
              <a:rPr lang="en-US" sz="2400" dirty="0">
                <a:latin typeface="+mn-lt"/>
              </a:rPr>
              <a:t> = 0.65 using a simple standard normal error structure. The true maximum failure or breach rate occurs at </a:t>
            </a:r>
            <a:r>
              <a:rPr lang="en-US" sz="2400" i="1" dirty="0">
                <a:latin typeface="+mn-lt"/>
              </a:rPr>
              <a:t>x</a:t>
            </a:r>
            <a:r>
              <a:rPr lang="en-US" sz="2400" dirty="0">
                <a:latin typeface="+mn-lt"/>
              </a:rPr>
              <a:t> = 3.077 (- (-2/0.65)) and the maximum cumulative number of failures or breaches is 50 (</a:t>
            </a:r>
            <a:r>
              <a:rPr lang="en-US" sz="2400" i="1" dirty="0">
                <a:latin typeface="+mn-lt"/>
              </a:rPr>
              <a:t>β</a:t>
            </a:r>
            <a:r>
              <a:rPr lang="en-US" sz="2400" baseline="-25000" dirty="0">
                <a:latin typeface="+mn-lt"/>
              </a:rPr>
              <a:t>0</a:t>
            </a:r>
            <a:r>
              <a:rPr lang="en-US" sz="2400" dirty="0" smtClean="0">
                <a:latin typeface="+mn-lt"/>
              </a:rPr>
              <a:t>).</a:t>
            </a:r>
          </a:p>
          <a:p>
            <a:pPr algn="just"/>
            <a:endParaRPr lang="en-US" sz="1600" dirty="0"/>
          </a:p>
          <a:p>
            <a:pPr algn="just"/>
            <a:endParaRPr lang="en-US" sz="1600" dirty="0"/>
          </a:p>
          <a:p>
            <a:pPr algn="just"/>
            <a:r>
              <a:rPr lang="en-US" sz="1600" dirty="0"/>
              <a:t> </a:t>
            </a:r>
          </a:p>
        </p:txBody>
      </p:sp>
      <p:sp>
        <p:nvSpPr>
          <p:cNvPr id="7" name="Title 1"/>
          <p:cNvSpPr txBox="1">
            <a:spLocks/>
          </p:cNvSpPr>
          <p:nvPr/>
        </p:nvSpPr>
        <p:spPr bwMode="auto">
          <a:xfrm>
            <a:off x="478709" y="260648"/>
            <a:ext cx="8218487" cy="612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eaLnBrk="1" fontAlgn="auto" hangingPunct="1">
              <a:spcAft>
                <a:spcPts val="0"/>
              </a:spcAft>
              <a:defRPr/>
            </a:pPr>
            <a:r>
              <a:rPr lang="en-US" sz="3600" b="1" dirty="0"/>
              <a:t>Logistic Growth Model (cont’d) </a:t>
            </a:r>
            <a:endParaRPr lang="en-IN" sz="3600"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7411" name="Content Placeholder 3"/>
              <p:cNvSpPr>
                <a:spLocks noGrp="1"/>
              </p:cNvSpPr>
              <p:nvPr>
                <p:ph sz="quarter" idx="1"/>
              </p:nvPr>
            </p:nvSpPr>
            <p:spPr>
              <a:xfrm>
                <a:off x="402034" y="1340768"/>
                <a:ext cx="8291512" cy="5184799"/>
              </a:xfrm>
            </p:spPr>
            <p:txBody>
              <a:bodyPr/>
              <a:lstStyle/>
              <a:p>
                <a:pPr marL="0" indent="0" algn="just">
                  <a:buNone/>
                </a:pPr>
                <a:r>
                  <a:rPr lang="en-US" sz="2800" dirty="0" smtClean="0"/>
                  <a:t> </a:t>
                </a:r>
                <a:r>
                  <a:rPr lang="en-US" sz="2400" dirty="0" smtClean="0"/>
                  <a:t>These </a:t>
                </a:r>
                <a:r>
                  <a:rPr lang="en-US" sz="2400" dirty="0"/>
                  <a:t>estimates give an approximate maximum growth rate at 3.04 (compared to the truth at 3.077) and an approximate maximum cumulative number of failures of 50 (rounding the </a:t>
                </a:r>
                <a:r>
                  <a:rPr lang="en-US" sz="2400" i="1" dirty="0"/>
                  <a:t>β</a:t>
                </a:r>
                <a:r>
                  <a:rPr lang="en-US" sz="2400" baseline="-25000" dirty="0"/>
                  <a:t>0 </a:t>
                </a:r>
                <a:r>
                  <a:rPr lang="en-US" sz="2400" dirty="0"/>
                  <a:t>estimate). </a:t>
                </a:r>
                <a:endParaRPr lang="en-US" sz="2400" dirty="0" smtClean="0"/>
              </a:p>
              <a:p>
                <a:pPr marL="0" indent="0" algn="just">
                  <a:buNone/>
                </a:pPr>
                <a:endParaRPr lang="en-US" sz="2400" dirty="0"/>
              </a:p>
              <a:p>
                <a:pPr marL="0" indent="0" algn="just">
                  <a:buNone/>
                </a:pPr>
                <a:r>
                  <a:rPr lang="en-US" sz="2400" dirty="0" smtClean="0"/>
                  <a:t> By </a:t>
                </a:r>
                <a:r>
                  <a:rPr lang="en-US" sz="2400" dirty="0"/>
                  <a:t>using the estimated growth curve, we can utilize a stopping rule based on the desired percent of coverage</a:t>
                </a:r>
                <a:r>
                  <a:rPr lang="en-US" sz="2400" dirty="0" smtClean="0"/>
                  <a:t>.</a:t>
                </a:r>
              </a:p>
              <a:p>
                <a:pPr marL="0" indent="0" algn="just">
                  <a:buNone/>
                </a:pPr>
                <a:endParaRPr lang="en-US" sz="2400" dirty="0"/>
              </a:p>
              <a:p>
                <a:pPr marL="0" indent="0" algn="just">
                  <a:buNone/>
                </a:pPr>
                <a:r>
                  <a:rPr lang="en-US" sz="2400" dirty="0" smtClean="0"/>
                  <a:t> </a:t>
                </a:r>
                <a:r>
                  <a:rPr lang="en-US" sz="2400" dirty="0"/>
                  <a:t>For example, if a coverage of 0.8 is desired, we need to find the value of </a:t>
                </a:r>
                <a:r>
                  <a:rPr lang="en-US" sz="2400" i="1" dirty="0"/>
                  <a:t>x</a:t>
                </a:r>
                <a:r>
                  <a:rPr lang="en-US" sz="2400" dirty="0"/>
                  <a:t> associated with at least 80% coverage or 0.8b</a:t>
                </a:r>
                <a:r>
                  <a:rPr lang="en-US" sz="2400" baseline="-25000" dirty="0"/>
                  <a:t>0 </a:t>
                </a:r>
                <a:r>
                  <a:rPr lang="en-US" sz="2400" dirty="0"/>
                  <a:t>= 39.75704. Using equation (1), this would be, </a:t>
                </a:r>
                <a14:m>
                  <m:oMath xmlns:m="http://schemas.openxmlformats.org/officeDocument/2006/math">
                    <m:r>
                      <a:rPr lang="en-US" sz="2400" i="1">
                        <a:latin typeface="Cambria Math"/>
                      </a:rPr>
                      <m:t>39.75704= </m:t>
                    </m:r>
                    <m:f>
                      <m:fPr>
                        <m:ctrlPr>
                          <a:rPr lang="en-US" sz="2400" i="1">
                            <a:latin typeface="Cambria Math"/>
                          </a:rPr>
                        </m:ctrlPr>
                      </m:fPr>
                      <m:num>
                        <m:r>
                          <a:rPr lang="en-US" sz="2400" i="1">
                            <a:latin typeface="Cambria Math"/>
                          </a:rPr>
                          <m:t>49.6963</m:t>
                        </m:r>
                      </m:num>
                      <m:den>
                        <m:r>
                          <a:rPr lang="en-US" sz="2400" i="1">
                            <a:latin typeface="Cambria Math"/>
                          </a:rPr>
                          <m:t>1+</m:t>
                        </m:r>
                        <m:sSup>
                          <m:sSupPr>
                            <m:ctrlPr>
                              <a:rPr lang="en-US" sz="2400" i="1">
                                <a:latin typeface="Cambria Math"/>
                              </a:rPr>
                            </m:ctrlPr>
                          </m:sSupPr>
                          <m:e>
                            <m:r>
                              <a:rPr lang="en-US" sz="2400" i="1">
                                <a:latin typeface="Cambria Math"/>
                              </a:rPr>
                              <m:t>𝑒</m:t>
                            </m:r>
                          </m:e>
                          <m:sup>
                            <m:r>
                              <a:rPr lang="en-US" sz="2400" i="1">
                                <a:latin typeface="Cambria Math"/>
                              </a:rPr>
                              <m:t>1.9795−0.6519</m:t>
                            </m:r>
                            <m:r>
                              <a:rPr lang="en-US" sz="2400" i="1">
                                <a:latin typeface="Cambria Math"/>
                              </a:rPr>
                              <m:t>𝑥</m:t>
                            </m:r>
                          </m:sup>
                        </m:sSup>
                      </m:den>
                    </m:f>
                  </m:oMath>
                </a14:m>
                <a:r>
                  <a:rPr lang="en-US" sz="2400" dirty="0"/>
                  <a:t> , which gives a stopping rule of x = 5.126.</a:t>
                </a:r>
                <a:r>
                  <a:rPr lang="en-US" sz="2800" dirty="0"/>
                  <a:t> </a:t>
                </a:r>
              </a:p>
              <a:p>
                <a:pPr marL="0" indent="0" algn="just">
                  <a:buNone/>
                </a:pPr>
                <a:r>
                  <a:rPr lang="en-US" sz="2000" dirty="0"/>
                  <a:t> </a:t>
                </a:r>
              </a:p>
              <a:p>
                <a:pPr marL="0" indent="0" algn="just" eaLnBrk="1" hangingPunct="1">
                  <a:buClrTx/>
                  <a:buFont typeface="Wingdings 2" pitchFamily="18" charset="2"/>
                  <a:buNone/>
                  <a:defRPr/>
                </a:pPr>
                <a:endParaRPr lang="en-US" altLang="en-US" sz="2000" dirty="0" smtClean="0">
                  <a:latin typeface="Calibri" pitchFamily="34" charset="0"/>
                </a:endParaRPr>
              </a:p>
            </p:txBody>
          </p:sp>
        </mc:Choice>
        <mc:Fallback xmlns="">
          <p:sp>
            <p:nvSpPr>
              <p:cNvPr id="17411" name="Content Placeholder 3"/>
              <p:cNvSpPr>
                <a:spLocks noGrp="1" noRot="1" noChangeAspect="1" noMove="1" noResize="1" noEditPoints="1" noAdjustHandles="1" noChangeArrowheads="1" noChangeShapeType="1" noTextEdit="1"/>
              </p:cNvSpPr>
              <p:nvPr>
                <p:ph sz="quarter" idx="1"/>
              </p:nvPr>
            </p:nvSpPr>
            <p:spPr>
              <a:xfrm>
                <a:off x="402034" y="1340768"/>
                <a:ext cx="8291512" cy="5184799"/>
              </a:xfrm>
              <a:blipFill rotWithShape="1">
                <a:blip r:embed="rId2"/>
                <a:stretch>
                  <a:fillRect l="-1176" r="-1103"/>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39</a:t>
            </a:fld>
            <a:endParaRPr lang="en-IN"/>
          </a:p>
        </p:txBody>
      </p:sp>
      <p:sp>
        <p:nvSpPr>
          <p:cNvPr id="4" name="Title 1"/>
          <p:cNvSpPr txBox="1">
            <a:spLocks/>
          </p:cNvSpPr>
          <p:nvPr/>
        </p:nvSpPr>
        <p:spPr bwMode="auto">
          <a:xfrm>
            <a:off x="475059" y="260648"/>
            <a:ext cx="8218487"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rm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eaLnBrk="1" fontAlgn="auto" hangingPunct="1">
              <a:spcAft>
                <a:spcPts val="0"/>
              </a:spcAft>
              <a:defRPr/>
            </a:pPr>
            <a:r>
              <a:rPr lang="en-US" sz="3600" b="1" dirty="0"/>
              <a:t>Logistic Growth </a:t>
            </a:r>
            <a:r>
              <a:rPr lang="en-US" sz="3600" b="1" dirty="0" smtClean="0"/>
              <a:t>Model </a:t>
            </a:r>
            <a:r>
              <a:rPr lang="en-US" sz="3200" b="1" dirty="0"/>
              <a:t>(cont’d)</a:t>
            </a:r>
            <a:r>
              <a:rPr lang="en-US" sz="3200" dirty="0" smtClean="0"/>
              <a:t> </a:t>
            </a:r>
            <a:endParaRPr lang="en-IN" sz="3200" b="1" dirty="0" smtClean="0">
              <a:solidFill>
                <a:srgbClr val="002060"/>
              </a:solidFill>
              <a:latin typeface="Algerian" pitchFamily="82"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0"/>
            <a:ext cx="8534400" cy="1268760"/>
          </a:xfrm>
        </p:spPr>
        <p:txBody>
          <a:bodyPr/>
          <a:lstStyle/>
          <a:p>
            <a:pPr algn="ctr"/>
            <a:r>
              <a:rPr lang="en-US" sz="3200" b="1" dirty="0" smtClean="0"/>
              <a:t/>
            </a:r>
            <a:br>
              <a:rPr lang="en-US" sz="3200" b="1" dirty="0" smtClean="0"/>
            </a:br>
            <a:r>
              <a:rPr lang="en-US" sz="3200" b="1" dirty="0"/>
              <a:t/>
            </a:r>
            <a:br>
              <a:rPr lang="en-US" sz="3200" b="1" dirty="0"/>
            </a:br>
            <a:r>
              <a:rPr lang="en-US" sz="3600" b="1" dirty="0" smtClean="0"/>
              <a:t>Introduction</a:t>
            </a:r>
            <a:r>
              <a:rPr lang="en-US" dirty="0"/>
              <a:t/>
            </a:r>
            <a:br>
              <a:rPr lang="en-US" dirty="0"/>
            </a:br>
            <a:endParaRPr lang="en-US" dirty="0"/>
          </a:p>
        </p:txBody>
      </p:sp>
      <p:sp>
        <p:nvSpPr>
          <p:cNvPr id="3" name="Content Placeholder 2"/>
          <p:cNvSpPr>
            <a:spLocks noGrp="1"/>
          </p:cNvSpPr>
          <p:nvPr>
            <p:ph sz="quarter" idx="1"/>
          </p:nvPr>
        </p:nvSpPr>
        <p:spPr>
          <a:xfrm>
            <a:off x="611560" y="1700808"/>
            <a:ext cx="7772400" cy="4104456"/>
          </a:xfrm>
        </p:spPr>
        <p:txBody>
          <a:bodyPr/>
          <a:lstStyle/>
          <a:p>
            <a:pPr marL="0" indent="0" algn="just">
              <a:buNone/>
            </a:pPr>
            <a:r>
              <a:rPr lang="en-US" sz="2600" dirty="0"/>
              <a:t>The damage inflicted by security breaches and software failures in ubiquitous computer and communication networks as experienced by related businesses or government entities is measured by multiples of billions of dollars. The analysis of such malicious activities as to when to act at the right moment to assure cost efficiency and maximum security are of a paramount interest to computer scientists and risk analysts, in addition to the business owners and their customers. </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4</a:t>
            </a:fld>
            <a:endParaRPr lang="en-IN"/>
          </a:p>
        </p:txBody>
      </p:sp>
    </p:spTree>
    <p:extLst>
      <p:ext uri="{BB962C8B-B14F-4D97-AF65-F5344CB8AC3E}">
        <p14:creationId xmlns:p14="http://schemas.microsoft.com/office/powerpoint/2010/main" val="25570803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Logistic Growth </a:t>
            </a:r>
            <a:r>
              <a:rPr lang="en-US" b="1" dirty="0" smtClean="0"/>
              <a:t>Model </a:t>
            </a:r>
            <a:r>
              <a:rPr lang="en-US" sz="3600" b="1" dirty="0"/>
              <a:t>(cont’d)</a:t>
            </a:r>
            <a:r>
              <a:rPr lang="en-US" b="1" dirty="0" smtClean="0"/>
              <a:t> </a:t>
            </a:r>
            <a:endParaRPr lang="en-US" dirty="0"/>
          </a:p>
        </p:txBody>
      </p:sp>
      <p:sp>
        <p:nvSpPr>
          <p:cNvPr id="3" name="Content Placeholder 2"/>
          <p:cNvSpPr>
            <a:spLocks noGrp="1"/>
          </p:cNvSpPr>
          <p:nvPr>
            <p:ph sz="quarter" idx="1"/>
          </p:nvPr>
        </p:nvSpPr>
        <p:spPr>
          <a:xfrm>
            <a:off x="755576" y="1628800"/>
            <a:ext cx="7772400" cy="4639518"/>
          </a:xfrm>
        </p:spPr>
        <p:txBody>
          <a:bodyPr/>
          <a:lstStyle/>
          <a:p>
            <a:pPr marL="0" indent="0">
              <a:buClrTx/>
              <a:buNone/>
            </a:pPr>
            <a:r>
              <a:rPr lang="en-US" sz="2600" dirty="0"/>
              <a:t>To recap, in the Logistic Growth Model (LGM) by </a:t>
            </a:r>
            <a:r>
              <a:rPr lang="en-US" sz="2600" dirty="0" err="1"/>
              <a:t>Verhulst</a:t>
            </a:r>
            <a:r>
              <a:rPr lang="en-US" sz="2600" dirty="0"/>
              <a:t>, the parameter </a:t>
            </a:r>
            <a:r>
              <a:rPr lang="en-US" sz="2600" i="1" dirty="0"/>
              <a:t>β</a:t>
            </a:r>
            <a:r>
              <a:rPr lang="en-US" sz="2600" baseline="-25000" dirty="0"/>
              <a:t> 0 </a:t>
            </a:r>
            <a:r>
              <a:rPr lang="en-US" sz="2600" dirty="0"/>
              <a:t>is the maximum cumulative number of failures or breaches in the system. The parameters </a:t>
            </a:r>
            <a:r>
              <a:rPr lang="en-US" sz="2600" i="1" dirty="0"/>
              <a:t>β</a:t>
            </a:r>
            <a:r>
              <a:rPr lang="en-US" sz="2600" baseline="-25000" dirty="0"/>
              <a:t> 1</a:t>
            </a:r>
            <a:r>
              <a:rPr lang="en-US" sz="2600" dirty="0"/>
              <a:t> and </a:t>
            </a:r>
            <a:r>
              <a:rPr lang="en-US" sz="2600" i="1" dirty="0"/>
              <a:t>β</a:t>
            </a:r>
            <a:r>
              <a:rPr lang="en-US" sz="2600" baseline="-25000" dirty="0"/>
              <a:t> 2</a:t>
            </a:r>
            <a:r>
              <a:rPr lang="en-US" sz="2600" dirty="0"/>
              <a:t> define the rate of cumulative failures or breaches. An advantage is that it does not require knowledge of the full test set in order to define the stopping rule. It is possible that the calculated stopping rule will be beyond the cases already observed. However, this method only takes into account the coverage criteria mentioned. </a:t>
            </a:r>
          </a:p>
        </p:txBody>
      </p:sp>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40</a:t>
            </a:fld>
            <a:endParaRPr lang="en-IN"/>
          </a:p>
        </p:txBody>
      </p:sp>
    </p:spTree>
    <p:extLst>
      <p:ext uri="{BB962C8B-B14F-4D97-AF65-F5344CB8AC3E}">
        <p14:creationId xmlns:p14="http://schemas.microsoft.com/office/powerpoint/2010/main" val="15211534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534400" cy="758825"/>
          </a:xfrm>
        </p:spPr>
        <p:txBody>
          <a:bodyPr/>
          <a:lstStyle/>
          <a:p>
            <a:r>
              <a:rPr lang="en-US" b="1" dirty="0" smtClean="0"/>
              <a:t>      Logistic </a:t>
            </a:r>
            <a:r>
              <a:rPr lang="en-US" b="1" dirty="0"/>
              <a:t>Growth </a:t>
            </a:r>
            <a:r>
              <a:rPr lang="en-US" b="1" dirty="0" smtClean="0"/>
              <a:t>Model </a:t>
            </a:r>
            <a:r>
              <a:rPr lang="en-US" sz="3600" b="1" dirty="0"/>
              <a:t>(cont’d)</a:t>
            </a:r>
            <a:r>
              <a:rPr lang="en-US" b="1" dirty="0" smtClean="0"/>
              <a:t> </a:t>
            </a:r>
            <a:endParaRPr lang="en-US" dirty="0"/>
          </a:p>
        </p:txBody>
      </p:sp>
      <p:sp>
        <p:nvSpPr>
          <p:cNvPr id="3" name="Content Placeholder 2"/>
          <p:cNvSpPr>
            <a:spLocks noGrp="1"/>
          </p:cNvSpPr>
          <p:nvPr>
            <p:ph sz="quarter" idx="1"/>
          </p:nvPr>
        </p:nvSpPr>
        <p:spPr>
          <a:xfrm>
            <a:off x="467544" y="1556792"/>
            <a:ext cx="8503920" cy="4572000"/>
          </a:xfrm>
        </p:spPr>
        <p:txBody>
          <a:bodyPr/>
          <a:lstStyle/>
          <a:p>
            <a:pPr marL="0" indent="0">
              <a:buNone/>
            </a:pPr>
            <a:r>
              <a:rPr lang="en-US" sz="2800" dirty="0"/>
              <a:t>Once an LGM is observed fit to the data, the estimated parameters can be used to calculate the stopping rule for approximately 100</a:t>
            </a:r>
            <a:r>
              <a:rPr lang="en-US" sz="2800" i="1" dirty="0"/>
              <a:t>q</a:t>
            </a:r>
            <a:r>
              <a:rPr lang="en-US" sz="2800" dirty="0"/>
              <a:t>% coverage of the failures or breaches, 0&lt;</a:t>
            </a:r>
            <a:r>
              <a:rPr lang="en-US" sz="2800" i="1" dirty="0"/>
              <a:t>q</a:t>
            </a:r>
            <a:r>
              <a:rPr lang="en-US" sz="2800" dirty="0"/>
              <a:t>&lt; 1. By defining </a:t>
            </a:r>
            <a:r>
              <a:rPr lang="en-US" sz="2800" i="1" dirty="0"/>
              <a:t>b</a:t>
            </a:r>
            <a:r>
              <a:rPr lang="en-US" sz="2800" baseline="-25000" dirty="0"/>
              <a:t>0</a:t>
            </a:r>
            <a:r>
              <a:rPr lang="en-US" sz="2800" dirty="0"/>
              <a:t> as the estimate for </a:t>
            </a:r>
            <a:r>
              <a:rPr lang="en-US" sz="2800" i="1" dirty="0"/>
              <a:t>β</a:t>
            </a:r>
            <a:r>
              <a:rPr lang="en-US" sz="2800" baseline="-25000" dirty="0"/>
              <a:t>0 </a:t>
            </a:r>
            <a:r>
              <a:rPr lang="en-US" sz="2800" dirty="0"/>
              <a:t>and </a:t>
            </a:r>
            <a:r>
              <a:rPr lang="en-US" sz="2800" i="1" dirty="0"/>
              <a:t>b</a:t>
            </a:r>
            <a:r>
              <a:rPr lang="en-US" sz="2800" baseline="-25000" dirty="0"/>
              <a:t>1</a:t>
            </a:r>
            <a:r>
              <a:rPr lang="en-US" sz="2800" dirty="0"/>
              <a:t> and </a:t>
            </a:r>
            <a:r>
              <a:rPr lang="en-US" sz="2800" i="1" dirty="0"/>
              <a:t>b</a:t>
            </a:r>
            <a:r>
              <a:rPr lang="en-US" sz="2800" baseline="-25000" dirty="0"/>
              <a:t>2</a:t>
            </a:r>
            <a:r>
              <a:rPr lang="en-US" sz="2800" dirty="0"/>
              <a:t> as the estimate for </a:t>
            </a:r>
            <a:r>
              <a:rPr lang="en-US" sz="2800" dirty="0" smtClean="0"/>
              <a:t> </a:t>
            </a:r>
            <a:r>
              <a:rPr lang="en-US" sz="2800" i="1" dirty="0" smtClean="0"/>
              <a:t>β</a:t>
            </a:r>
            <a:r>
              <a:rPr lang="en-US" sz="2800" baseline="-25000" dirty="0" smtClean="0"/>
              <a:t> </a:t>
            </a:r>
            <a:r>
              <a:rPr lang="en-US" sz="2800" baseline="-25000" dirty="0"/>
              <a:t>1</a:t>
            </a:r>
            <a:r>
              <a:rPr lang="en-US" sz="2800" dirty="0"/>
              <a:t> and </a:t>
            </a:r>
            <a:r>
              <a:rPr lang="en-US" sz="2800" i="1" dirty="0"/>
              <a:t>β</a:t>
            </a:r>
            <a:r>
              <a:rPr lang="en-US" sz="2800" baseline="-25000" dirty="0"/>
              <a:t> 2</a:t>
            </a:r>
            <a:r>
              <a:rPr lang="en-US" sz="2800" dirty="0"/>
              <a:t>, respectively, the LGM </a:t>
            </a:r>
            <a:r>
              <a:rPr lang="en-US" sz="2800" dirty="0" smtClean="0"/>
              <a:t>becomes</a:t>
            </a:r>
            <a:endParaRPr lang="en-US" sz="2800" dirty="0"/>
          </a:p>
        </p:txBody>
      </p:sp>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41</a:t>
            </a:fld>
            <a:endParaRPr lang="en-IN"/>
          </a:p>
        </p:txBody>
      </p:sp>
      <p:pic>
        <p:nvPicPr>
          <p:cNvPr id="4" name="Picture 3"/>
          <p:cNvPicPr/>
          <p:nvPr/>
        </p:nvPicPr>
        <p:blipFill>
          <a:blip r:embed="rId2" cstate="print"/>
          <a:srcRect/>
          <a:stretch>
            <a:fillRect/>
          </a:stretch>
        </p:blipFill>
        <p:spPr bwMode="auto">
          <a:xfrm>
            <a:off x="2415133" y="4653136"/>
            <a:ext cx="3095600" cy="864096"/>
          </a:xfrm>
          <a:prstGeom prst="rect">
            <a:avLst/>
          </a:prstGeom>
          <a:noFill/>
          <a:ln w="9525">
            <a:noFill/>
            <a:miter lim="800000"/>
            <a:headEnd/>
            <a:tailEnd/>
          </a:ln>
        </p:spPr>
      </p:pic>
    </p:spTree>
    <p:extLst>
      <p:ext uri="{BB962C8B-B14F-4D97-AF65-F5344CB8AC3E}">
        <p14:creationId xmlns:p14="http://schemas.microsoft.com/office/powerpoint/2010/main" val="9075772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8534400" cy="758825"/>
          </a:xfrm>
        </p:spPr>
        <p:txBody>
          <a:bodyPr/>
          <a:lstStyle/>
          <a:p>
            <a:r>
              <a:rPr lang="en-US" b="1" dirty="0" smtClean="0"/>
              <a:t>      Logistic </a:t>
            </a:r>
            <a:r>
              <a:rPr lang="en-US" b="1" dirty="0"/>
              <a:t>Growth </a:t>
            </a:r>
            <a:r>
              <a:rPr lang="en-US" b="1" dirty="0" smtClean="0"/>
              <a:t>Model</a:t>
            </a:r>
            <a:r>
              <a:rPr lang="en-US" sz="3600" b="1" dirty="0"/>
              <a:t> (cont’d) </a:t>
            </a:r>
            <a:endParaRPr lang="en-US" dirty="0"/>
          </a:p>
        </p:txBody>
      </p:sp>
      <p:sp>
        <p:nvSpPr>
          <p:cNvPr id="3" name="Content Placeholder 2"/>
          <p:cNvSpPr>
            <a:spLocks noGrp="1"/>
          </p:cNvSpPr>
          <p:nvPr>
            <p:ph sz="quarter" idx="1"/>
          </p:nvPr>
        </p:nvSpPr>
        <p:spPr>
          <a:xfrm>
            <a:off x="395536" y="1844824"/>
            <a:ext cx="8503920" cy="3894184"/>
          </a:xfrm>
        </p:spPr>
        <p:txBody>
          <a:bodyPr/>
          <a:lstStyle/>
          <a:p>
            <a:pPr marL="0" indent="0">
              <a:buNone/>
            </a:pPr>
            <a:r>
              <a:rPr lang="en-US" sz="2600" dirty="0"/>
              <a:t>Solving equation (3) for </a:t>
            </a:r>
            <a:r>
              <a:rPr lang="en-US" sz="2600" i="1" dirty="0"/>
              <a:t>x</a:t>
            </a:r>
            <a:r>
              <a:rPr lang="en-US" sz="2600" dirty="0"/>
              <a:t>, the stopping rule is given in equation (4)</a:t>
            </a:r>
          </a:p>
          <a:p>
            <a:pPr marL="0" indent="0">
              <a:buNone/>
            </a:pPr>
            <a:r>
              <a:rPr lang="en-US" sz="2600" dirty="0"/>
              <a:t> </a:t>
            </a:r>
          </a:p>
          <a:p>
            <a:endParaRPr lang="en-US" sz="2600" dirty="0"/>
          </a:p>
          <a:p>
            <a:pPr marL="0" indent="0">
              <a:buNone/>
            </a:pPr>
            <a:r>
              <a:rPr lang="en-US" sz="2600" dirty="0" smtClean="0"/>
              <a:t>			x=</a:t>
            </a:r>
            <a:r>
              <a:rPr lang="en-US" sz="2600" dirty="0"/>
              <a:t> </a:t>
            </a:r>
          </a:p>
          <a:p>
            <a:pPr marL="0" indent="0">
              <a:buNone/>
            </a:pPr>
            <a:endParaRPr lang="en-US" dirty="0"/>
          </a:p>
        </p:txBody>
      </p:sp>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42</a:t>
            </a:fld>
            <a:endParaRPr lang="en-IN"/>
          </a:p>
        </p:txBody>
      </p:sp>
      <p:pic>
        <p:nvPicPr>
          <p:cNvPr id="4" name="Picture 3"/>
          <p:cNvPicPr/>
          <p:nvPr/>
        </p:nvPicPr>
        <p:blipFill>
          <a:blip r:embed="rId2" cstate="print"/>
          <a:srcRect/>
          <a:stretch>
            <a:fillRect/>
          </a:stretch>
        </p:blipFill>
        <p:spPr bwMode="auto">
          <a:xfrm>
            <a:off x="3758867" y="3422730"/>
            <a:ext cx="1656184" cy="936104"/>
          </a:xfrm>
          <a:prstGeom prst="rect">
            <a:avLst/>
          </a:prstGeom>
          <a:noFill/>
          <a:ln w="9525">
            <a:noFill/>
            <a:miter lim="800000"/>
            <a:headEnd/>
            <a:tailEnd/>
          </a:ln>
        </p:spPr>
      </p:pic>
      <p:sp>
        <p:nvSpPr>
          <p:cNvPr id="5" name="Rectangle 4"/>
          <p:cNvSpPr/>
          <p:nvPr/>
        </p:nvSpPr>
        <p:spPr>
          <a:xfrm>
            <a:off x="4024414" y="3244334"/>
            <a:ext cx="1095172" cy="369332"/>
          </a:xfrm>
          <a:prstGeom prst="rect">
            <a:avLst/>
          </a:prstGeom>
        </p:spPr>
        <p:txBody>
          <a:bodyPr wrap="none">
            <a:spAutoFit/>
          </a:bodyPr>
          <a:lstStyle/>
          <a:p>
            <a:r>
              <a:rPr lang="en-US" b="1" dirty="0"/>
              <a:t>(cont’d) </a:t>
            </a:r>
            <a:endParaRPr lang="en-US" dirty="0"/>
          </a:p>
        </p:txBody>
      </p:sp>
    </p:spTree>
    <p:extLst>
      <p:ext uri="{BB962C8B-B14F-4D97-AF65-F5344CB8AC3E}">
        <p14:creationId xmlns:p14="http://schemas.microsoft.com/office/powerpoint/2010/main" val="16907551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sz="quarter" idx="1"/>
          </p:nvPr>
        </p:nvPicPr>
        <p:blipFill rotWithShape="1">
          <a:blip r:embed="rId2" cstate="print"/>
          <a:srcRect t="11821" b="9257"/>
          <a:stretch/>
        </p:blipFill>
        <p:spPr bwMode="auto">
          <a:xfrm>
            <a:off x="1896269" y="1484784"/>
            <a:ext cx="5314950" cy="4187148"/>
          </a:xfrm>
          <a:prstGeom prst="rect">
            <a:avLst/>
          </a:prstGeom>
          <a:noFill/>
          <a:ln>
            <a:noFill/>
          </a:ln>
          <a:extLst>
            <a:ext uri="{53640926-AAD7-44D8-BBD7-CCE9431645EC}">
              <a14:shadowObscured xmlns:a14="http://schemas.microsoft.com/office/drawing/2010/main"/>
            </a:ext>
          </a:extLst>
        </p:spPr>
      </p:pic>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43</a:t>
            </a:fld>
            <a:endParaRPr lang="en-IN"/>
          </a:p>
        </p:txBody>
      </p:sp>
      <p:sp>
        <p:nvSpPr>
          <p:cNvPr id="2" name="Rectangle 1"/>
          <p:cNvSpPr/>
          <p:nvPr/>
        </p:nvSpPr>
        <p:spPr>
          <a:xfrm>
            <a:off x="899592" y="5805264"/>
            <a:ext cx="8208912" cy="307777"/>
          </a:xfrm>
          <a:prstGeom prst="rect">
            <a:avLst/>
          </a:prstGeom>
        </p:spPr>
        <p:txBody>
          <a:bodyPr wrap="square">
            <a:spAutoFit/>
          </a:bodyPr>
          <a:lstStyle/>
          <a:p>
            <a:r>
              <a:rPr lang="en-US" sz="1400" dirty="0"/>
              <a:t>Figure 2. Simulated software failure (or security breach) cumulative count data (y) versus time (x).</a:t>
            </a:r>
          </a:p>
        </p:txBody>
      </p:sp>
      <p:sp>
        <p:nvSpPr>
          <p:cNvPr id="6" name="Title 1"/>
          <p:cNvSpPr txBox="1">
            <a:spLocks/>
          </p:cNvSpPr>
          <p:nvPr/>
        </p:nvSpPr>
        <p:spPr bwMode="auto">
          <a:xfrm>
            <a:off x="539552" y="333375"/>
            <a:ext cx="8218487"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rm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eaLnBrk="1" fontAlgn="auto" hangingPunct="1">
              <a:spcAft>
                <a:spcPts val="0"/>
              </a:spcAft>
              <a:defRPr/>
            </a:pPr>
            <a:r>
              <a:rPr lang="en-US" sz="3200" b="1" dirty="0"/>
              <a:t>Logistic Growth </a:t>
            </a:r>
            <a:r>
              <a:rPr lang="en-US" sz="3200" b="1" dirty="0" smtClean="0"/>
              <a:t>Model </a:t>
            </a:r>
            <a:r>
              <a:rPr lang="en-US" sz="3200" b="1" dirty="0"/>
              <a:t>(cont’d</a:t>
            </a:r>
            <a:r>
              <a:rPr lang="en-US" sz="3200" b="1" dirty="0" smtClean="0"/>
              <a:t>)</a:t>
            </a:r>
            <a:endParaRPr lang="en-IN" sz="3200" b="1" dirty="0" smtClean="0">
              <a:solidFill>
                <a:srgbClr val="002060"/>
              </a:solidFill>
              <a:latin typeface="Algerian" pitchFamily="82"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378744" y="1484784"/>
            <a:ext cx="8458172" cy="4710264"/>
          </a:xfrm>
        </p:spPr>
        <p:txBody>
          <a:bodyPr/>
          <a:lstStyle/>
          <a:p>
            <a:pPr marL="0" indent="0" algn="just">
              <a:buNone/>
            </a:pPr>
            <a:r>
              <a:rPr lang="en-US" sz="1600" dirty="0"/>
              <a:t>To recap, in the Logistic Growth Model (LGM), the parameter </a:t>
            </a:r>
            <a:r>
              <a:rPr lang="en-US" sz="1600" i="1" dirty="0"/>
              <a:t>β</a:t>
            </a:r>
            <a:r>
              <a:rPr lang="en-US" sz="1600" baseline="-25000" dirty="0"/>
              <a:t> 0 </a:t>
            </a:r>
            <a:r>
              <a:rPr lang="en-US" sz="1600" dirty="0"/>
              <a:t>is the maximum cumulative number of failures or breaches in the system, and the parameters </a:t>
            </a:r>
            <a:r>
              <a:rPr lang="en-US" sz="1600" i="1" dirty="0"/>
              <a:t>β</a:t>
            </a:r>
            <a:r>
              <a:rPr lang="en-US" sz="1600" baseline="-25000" dirty="0"/>
              <a:t> 1</a:t>
            </a:r>
            <a:r>
              <a:rPr lang="en-US" sz="1600" dirty="0"/>
              <a:t> and </a:t>
            </a:r>
            <a:r>
              <a:rPr lang="en-US" sz="1600" i="1" dirty="0"/>
              <a:t>β</a:t>
            </a:r>
            <a:r>
              <a:rPr lang="en-US" sz="1600" baseline="-25000" dirty="0"/>
              <a:t> 2</a:t>
            </a:r>
            <a:r>
              <a:rPr lang="en-US" sz="1600" dirty="0"/>
              <a:t> define the rate of cumulative failures or breaches. An advantage of this method is that it does not require knowledge of the full test set in order to define the stopping rule. In fact, it is possible that the calculated stopping rule will be beyond the cases already observed. However, this method only takes into account the coverage criteria mentioned above. </a:t>
            </a:r>
            <a:r>
              <a:rPr lang="en-US" sz="1600" dirty="0" smtClean="0"/>
              <a:t>Once an LGM is observed fit to the data, the estimated parameters can be used to calculate the stopping rule for approximately 100</a:t>
            </a:r>
            <a:r>
              <a:rPr lang="en-US" sz="1600" i="1" dirty="0" smtClean="0"/>
              <a:t>q</a:t>
            </a:r>
            <a:r>
              <a:rPr lang="en-US" sz="1600" dirty="0" smtClean="0"/>
              <a:t>% coverage of the failures or breaches, for 0 &lt;</a:t>
            </a:r>
            <a:r>
              <a:rPr lang="en-US" sz="1600" i="1" dirty="0" smtClean="0"/>
              <a:t>q</a:t>
            </a:r>
            <a:r>
              <a:rPr lang="en-US" sz="1600" dirty="0" smtClean="0"/>
              <a:t>&lt; 1. By defining </a:t>
            </a:r>
            <a:r>
              <a:rPr lang="en-US" sz="1600" i="1" dirty="0" smtClean="0"/>
              <a:t>b</a:t>
            </a:r>
            <a:r>
              <a:rPr lang="en-US" sz="1600" baseline="-25000" dirty="0" smtClean="0"/>
              <a:t>0</a:t>
            </a:r>
            <a:r>
              <a:rPr lang="en-US" sz="1600" dirty="0" smtClean="0"/>
              <a:t> as the estimate for </a:t>
            </a:r>
            <a:r>
              <a:rPr lang="en-US" sz="1600" i="1" dirty="0" smtClean="0"/>
              <a:t>β</a:t>
            </a:r>
            <a:r>
              <a:rPr lang="en-US" sz="1600" baseline="-25000" dirty="0" smtClean="0"/>
              <a:t> 0 </a:t>
            </a:r>
            <a:r>
              <a:rPr lang="en-US" sz="1600" dirty="0" smtClean="0"/>
              <a:t>and </a:t>
            </a:r>
            <a:r>
              <a:rPr lang="en-US" sz="1600" i="1" dirty="0" smtClean="0"/>
              <a:t>b</a:t>
            </a:r>
            <a:r>
              <a:rPr lang="en-US" sz="1600" baseline="-25000" dirty="0" smtClean="0"/>
              <a:t>1</a:t>
            </a:r>
            <a:r>
              <a:rPr lang="en-US" sz="1600" dirty="0" smtClean="0"/>
              <a:t> and </a:t>
            </a:r>
            <a:r>
              <a:rPr lang="en-US" sz="1600" i="1" dirty="0" smtClean="0"/>
              <a:t>b</a:t>
            </a:r>
            <a:r>
              <a:rPr lang="en-US" sz="1600" baseline="-25000" dirty="0" smtClean="0"/>
              <a:t>2</a:t>
            </a:r>
            <a:r>
              <a:rPr lang="en-US" sz="1600" dirty="0" smtClean="0"/>
              <a:t> as the estimate for </a:t>
            </a:r>
            <a:r>
              <a:rPr lang="en-US" sz="1600" i="1" dirty="0" smtClean="0"/>
              <a:t>β</a:t>
            </a:r>
            <a:r>
              <a:rPr lang="en-US" sz="1600" baseline="-25000" dirty="0" smtClean="0"/>
              <a:t> 1</a:t>
            </a:r>
            <a:r>
              <a:rPr lang="en-US" sz="1600" dirty="0" smtClean="0"/>
              <a:t> and </a:t>
            </a:r>
            <a:r>
              <a:rPr lang="en-US" sz="1600" i="1" dirty="0" smtClean="0"/>
              <a:t>β</a:t>
            </a:r>
            <a:r>
              <a:rPr lang="en-US" sz="1600" baseline="-25000" dirty="0" smtClean="0"/>
              <a:t> 2</a:t>
            </a:r>
            <a:r>
              <a:rPr lang="en-US" sz="1600" dirty="0" smtClean="0"/>
              <a:t>, respectively, the LGM becomes</a:t>
            </a:r>
          </a:p>
          <a:p>
            <a:pPr marL="0" indent="0" algn="just">
              <a:buNone/>
            </a:pPr>
            <a:r>
              <a:rPr lang="en-US" sz="1600" dirty="0" smtClean="0"/>
              <a:t> </a:t>
            </a:r>
          </a:p>
          <a:p>
            <a:pPr marL="0" indent="0" algn="just">
              <a:buNone/>
            </a:pPr>
            <a:r>
              <a:rPr lang="en-US" sz="1600" dirty="0" smtClean="0"/>
              <a:t> 	   </a:t>
            </a:r>
          </a:p>
          <a:p>
            <a:pPr marL="0" indent="0">
              <a:buNone/>
            </a:pPr>
            <a:r>
              <a:rPr lang="en-US" sz="1600" dirty="0" smtClean="0"/>
              <a:t> </a:t>
            </a:r>
          </a:p>
          <a:p>
            <a:pPr marL="0" indent="0">
              <a:buNone/>
            </a:pPr>
            <a:r>
              <a:rPr lang="en-US" sz="1600" dirty="0" smtClean="0"/>
              <a:t>Solving equation (3) for </a:t>
            </a:r>
            <a:r>
              <a:rPr lang="en-US" sz="1600" i="1" dirty="0" smtClean="0"/>
              <a:t>x</a:t>
            </a:r>
            <a:r>
              <a:rPr lang="en-US" sz="1600" dirty="0" smtClean="0"/>
              <a:t>, the stopping rule is given in equation </a:t>
            </a:r>
          </a:p>
          <a:p>
            <a:pPr marL="0" indent="0">
              <a:buNone/>
            </a:pPr>
            <a:r>
              <a:rPr lang="en-US" sz="1600" dirty="0" smtClean="0"/>
              <a:t> </a:t>
            </a:r>
          </a:p>
          <a:p>
            <a:pPr marL="0" indent="0">
              <a:buNone/>
            </a:pPr>
            <a:r>
              <a:rPr lang="en-US" sz="1600" i="1" dirty="0" smtClean="0"/>
              <a:t>x </a:t>
            </a:r>
            <a:r>
              <a:rPr lang="en-US" sz="1600" dirty="0" smtClean="0"/>
              <a:t>= </a:t>
            </a:r>
            <a:endParaRPr lang="en-US" sz="1600"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44</a:t>
            </a:fld>
            <a:endParaRPr lang="en-IN"/>
          </a:p>
        </p:txBody>
      </p:sp>
      <p:pic>
        <p:nvPicPr>
          <p:cNvPr id="5" name="Picture 4"/>
          <p:cNvPicPr/>
          <p:nvPr/>
        </p:nvPicPr>
        <p:blipFill>
          <a:blip r:embed="rId2" cstate="print"/>
          <a:srcRect/>
          <a:stretch>
            <a:fillRect/>
          </a:stretch>
        </p:blipFill>
        <p:spPr bwMode="auto">
          <a:xfrm>
            <a:off x="378743" y="3985808"/>
            <a:ext cx="1698228" cy="540896"/>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823044" y="5149949"/>
            <a:ext cx="809625" cy="590550"/>
          </a:xfrm>
          <a:prstGeom prst="rect">
            <a:avLst/>
          </a:prstGeom>
          <a:noFill/>
          <a:ln w="9525">
            <a:noFill/>
            <a:miter lim="800000"/>
            <a:headEnd/>
            <a:tailEnd/>
          </a:ln>
        </p:spPr>
      </p:pic>
      <p:sp>
        <p:nvSpPr>
          <p:cNvPr id="7" name="Title 1"/>
          <p:cNvSpPr txBox="1">
            <a:spLocks/>
          </p:cNvSpPr>
          <p:nvPr/>
        </p:nvSpPr>
        <p:spPr bwMode="auto">
          <a:xfrm>
            <a:off x="468313" y="333375"/>
            <a:ext cx="8218487"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rm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eaLnBrk="1" fontAlgn="auto" hangingPunct="1">
              <a:spcAft>
                <a:spcPts val="0"/>
              </a:spcAft>
              <a:defRPr/>
            </a:pPr>
            <a:r>
              <a:rPr lang="en-US" sz="3200" b="1" dirty="0"/>
              <a:t>Logistic Growth Model (cont’d) </a:t>
            </a:r>
            <a:endParaRPr lang="en-IN" sz="3200" b="1" dirty="0" smtClean="0">
              <a:solidFill>
                <a:schemeClr val="tx1"/>
              </a:solidFill>
              <a:latin typeface="Algerian" pitchFamily="82"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95536" y="15920"/>
            <a:ext cx="8440737" cy="1368426"/>
          </a:xfrm>
        </p:spPr>
        <p:txBody>
          <a:bodyPr>
            <a:normAutofit/>
          </a:bodyPr>
          <a:lstStyle/>
          <a:p>
            <a:pPr eaLnBrk="1" fontAlgn="auto" hangingPunct="1">
              <a:spcAft>
                <a:spcPts val="0"/>
              </a:spcAft>
              <a:defRPr/>
            </a:pPr>
            <a:r>
              <a:rPr lang="en-US" sz="2400" b="1" dirty="0"/>
              <a:t/>
            </a:r>
            <a:br>
              <a:rPr lang="en-US" sz="2400" b="1" dirty="0"/>
            </a:br>
            <a:endParaRPr lang="en-IN" sz="2400" dirty="0" smtClean="0">
              <a:solidFill>
                <a:schemeClr val="accent3">
                  <a:lumMod val="50000"/>
                </a:schemeClr>
              </a:solidFill>
              <a:latin typeface="Algerian" pitchFamily="82"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2" name="Content Placeholder 1"/>
              <p:cNvSpPr>
                <a:spLocks noGrp="1"/>
              </p:cNvSpPr>
              <p:nvPr>
                <p:ph sz="quarter" idx="1"/>
              </p:nvPr>
            </p:nvSpPr>
            <p:spPr>
              <a:xfrm>
                <a:off x="1066800" y="1465284"/>
                <a:ext cx="7772400" cy="4751366"/>
              </a:xfrm>
            </p:spPr>
            <p:txBody>
              <a:bodyPr/>
              <a:lstStyle/>
              <a:p>
                <a:pPr>
                  <a:buClrTx/>
                  <a:buFont typeface="Arial" panose="020B0604020202020204" pitchFamily="34" charset="0"/>
                  <a:buChar char="•"/>
                </a:pPr>
                <a:r>
                  <a:rPr lang="en-US" sz="1800" dirty="0"/>
                  <a:t>Let RF= number of failures remaining after the stopping rule, and RT = number of test cases after the stopping rule, and TF=Total failures, and TT=Total Test Cases; a cost-efficient stopping rule is as follows </a:t>
                </a:r>
              </a:p>
              <a:p>
                <a:pPr>
                  <a:buClrTx/>
                  <a:buFont typeface="Arial" panose="020B0604020202020204" pitchFamily="34" charset="0"/>
                  <a:buChar char="•"/>
                </a:pPr>
                <a:r>
                  <a:rPr lang="en-US" sz="1800" dirty="0"/>
                  <a:t> </a:t>
                </a:r>
              </a:p>
              <a:p>
                <a:pPr>
                  <a:buClrTx/>
                  <a:buFont typeface="Arial" panose="020B0604020202020204" pitchFamily="34" charset="0"/>
                  <a:buChar char="•"/>
                </a:pPr>
                <a:r>
                  <a:rPr lang="en-US" sz="1800" b="1" dirty="0"/>
                  <a:t>(</a:t>
                </a:r>
                <a:r>
                  <a:rPr lang="en-US" sz="1800" dirty="0"/>
                  <a:t>RF)</a:t>
                </a:r>
                <a:r>
                  <a:rPr lang="en-US" sz="1800" i="1" dirty="0"/>
                  <a:t> a </a:t>
                </a:r>
                <a:r>
                  <a:rPr lang="en-US" sz="1800" dirty="0">
                    <a:sym typeface="Symbol"/>
                  </a:rPr>
                  <a:t></a:t>
                </a:r>
                <a:r>
                  <a:rPr lang="en-US" sz="1800" dirty="0"/>
                  <a:t> (RF)</a:t>
                </a:r>
                <a:r>
                  <a:rPr lang="en-US" sz="1800" i="1" dirty="0"/>
                  <a:t> b</a:t>
                </a:r>
                <a:r>
                  <a:rPr lang="en-US" sz="1800" dirty="0"/>
                  <a:t> + (RT)</a:t>
                </a:r>
                <a:r>
                  <a:rPr lang="en-US" sz="1800" i="1" dirty="0"/>
                  <a:t> c</a:t>
                </a:r>
                <a:r>
                  <a:rPr lang="en-US" sz="1800" dirty="0"/>
                  <a:t> 	</a:t>
                </a:r>
              </a:p>
              <a:p>
                <a:pPr>
                  <a:buClrTx/>
                  <a:buFont typeface="Arial" panose="020B0604020202020204" pitchFamily="34" charset="0"/>
                  <a:buChar char="•"/>
                </a:pPr>
                <a:endParaRPr lang="en-US" sz="1800" dirty="0"/>
              </a:p>
              <a:p>
                <a:pPr>
                  <a:buClrTx/>
                  <a:buFont typeface="Arial" panose="020B0604020202020204" pitchFamily="34" charset="0"/>
                  <a:buChar char="•"/>
                </a:pPr>
                <a:r>
                  <a:rPr lang="en-US" sz="1800" dirty="0"/>
                  <a:t>From this equation, the following inequality is derived for an optimal “a”:</a:t>
                </a:r>
              </a:p>
              <a:p>
                <a:pPr>
                  <a:buClrTx/>
                  <a:buFont typeface="Arial" panose="020B0604020202020204" pitchFamily="34" charset="0"/>
                  <a:buChar char="•"/>
                </a:pPr>
                <a:r>
                  <a:rPr lang="en-US" sz="1800" dirty="0"/>
                  <a:t> </a:t>
                </a:r>
              </a:p>
              <a:p>
                <a:pPr>
                  <a:buClrTx/>
                  <a:buFont typeface="Arial" panose="020B0604020202020204" pitchFamily="34" charset="0"/>
                  <a:buChar char="•"/>
                </a:pPr>
                <a14:m>
                  <m:oMath xmlns:m="http://schemas.openxmlformats.org/officeDocument/2006/math">
                    <m:r>
                      <a:rPr lang="en-US" sz="1800" i="1">
                        <a:latin typeface="Cambria Math"/>
                      </a:rPr>
                      <m:t>𝑎</m:t>
                    </m:r>
                    <m:r>
                      <a:rPr lang="en-US" sz="1800" i="1">
                        <a:latin typeface="Cambria Math"/>
                      </a:rPr>
                      <m:t>≤</m:t>
                    </m:r>
                    <m:f>
                      <m:fPr>
                        <m:ctrlPr>
                          <a:rPr lang="en-US" sz="1800" i="1">
                            <a:latin typeface="Cambria Math"/>
                          </a:rPr>
                        </m:ctrlPr>
                      </m:fPr>
                      <m:num>
                        <m:d>
                          <m:dPr>
                            <m:ctrlPr>
                              <a:rPr lang="en-US" sz="1800" i="1">
                                <a:latin typeface="Cambria Math"/>
                              </a:rPr>
                            </m:ctrlPr>
                          </m:dPr>
                          <m:e>
                            <m:r>
                              <a:rPr lang="en-US" sz="1800" i="1">
                                <a:latin typeface="Cambria Math"/>
                              </a:rPr>
                              <m:t>𝑅𝐹</m:t>
                            </m:r>
                          </m:e>
                        </m:d>
                        <m:r>
                          <a:rPr lang="en-US" sz="1800" i="1">
                            <a:latin typeface="Cambria Math"/>
                          </a:rPr>
                          <m:t>𝑏</m:t>
                        </m:r>
                        <m:r>
                          <a:rPr lang="en-US" sz="1800" i="1">
                            <a:latin typeface="Cambria Math"/>
                          </a:rPr>
                          <m:t>+</m:t>
                        </m:r>
                        <m:d>
                          <m:dPr>
                            <m:ctrlPr>
                              <a:rPr lang="en-US" sz="1800" i="1">
                                <a:latin typeface="Cambria Math"/>
                              </a:rPr>
                            </m:ctrlPr>
                          </m:dPr>
                          <m:e>
                            <m:r>
                              <a:rPr lang="en-US" sz="1800" i="1">
                                <a:latin typeface="Cambria Math"/>
                              </a:rPr>
                              <m:t>𝑅𝑇</m:t>
                            </m:r>
                          </m:e>
                        </m:d>
                        <m:r>
                          <a:rPr lang="en-US" sz="1800" i="1">
                            <a:latin typeface="Cambria Math"/>
                          </a:rPr>
                          <m:t>𝑐</m:t>
                        </m:r>
                      </m:num>
                      <m:den>
                        <m:r>
                          <a:rPr lang="en-US" sz="1800" i="1">
                            <a:latin typeface="Cambria Math"/>
                          </a:rPr>
                          <m:t>𝑅𝐹</m:t>
                        </m:r>
                      </m:den>
                    </m:f>
                  </m:oMath>
                </a14:m>
                <a:r>
                  <a:rPr lang="en-US" sz="1800" i="1" dirty="0"/>
                  <a:t> 	</a:t>
                </a:r>
                <a:endParaRPr lang="en-US" sz="1800" dirty="0"/>
              </a:p>
              <a:p>
                <a:pPr>
                  <a:buClrTx/>
                  <a:buFont typeface="Arial" panose="020B0604020202020204" pitchFamily="34" charset="0"/>
                  <a:buChar char="•"/>
                </a:pPr>
                <a:r>
                  <a:rPr lang="en-US" sz="1800" dirty="0" smtClean="0"/>
                  <a:t>    </a:t>
                </a:r>
                <a:r>
                  <a:rPr lang="en-US" sz="1800" dirty="0"/>
                  <a:t/>
                </a:r>
                <a:br>
                  <a:rPr lang="en-US" sz="1800" dirty="0"/>
                </a:br>
                <a:r>
                  <a:rPr lang="en-US" sz="1800" dirty="0" smtClean="0"/>
                  <a:t>  </a:t>
                </a:r>
                <a:r>
                  <a:rPr lang="en-US" sz="1600" dirty="0" smtClean="0"/>
                  <a:t>Test </a:t>
                </a:r>
                <a:r>
                  <a:rPr lang="en-US" sz="1600" dirty="0"/>
                  <a:t>Expense (TE) = </a:t>
                </a:r>
                <a:r>
                  <a:rPr lang="en-US" sz="1600" i="1" dirty="0"/>
                  <a:t>b</a:t>
                </a:r>
                <a:r>
                  <a:rPr lang="en-US" sz="1600" dirty="0"/>
                  <a:t> * No. of Failures Repaired +</a:t>
                </a:r>
                <a:r>
                  <a:rPr lang="en-US" sz="1600" i="1" dirty="0"/>
                  <a:t> c </a:t>
                </a:r>
                <a:r>
                  <a:rPr lang="en-US" sz="1600" dirty="0"/>
                  <a:t>* No. of Test Cases Covered </a:t>
                </a:r>
              </a:p>
              <a:p>
                <a:pPr>
                  <a:buClrTx/>
                  <a:buFont typeface="Arial" panose="020B0604020202020204" pitchFamily="34" charset="0"/>
                  <a:buChar char="•"/>
                </a:pPr>
                <a:r>
                  <a:rPr lang="en-US" sz="1600" dirty="0"/>
                  <a:t> </a:t>
                </a:r>
              </a:p>
              <a:p>
                <a:pPr>
                  <a:buClrTx/>
                  <a:buFont typeface="Arial" panose="020B0604020202020204" pitchFamily="34" charset="0"/>
                  <a:buChar char="•"/>
                </a:pPr>
                <a:r>
                  <a:rPr lang="fr-FR" sz="1800" dirty="0"/>
                  <a:t>TE = b * (TF-RF) + c * (TT-RT). 	</a:t>
                </a:r>
                <a:r>
                  <a:rPr lang="en-US" sz="1800" dirty="0"/>
                  <a:t> </a:t>
                </a:r>
              </a:p>
              <a:p>
                <a:pPr marL="0" indent="0">
                  <a:buNone/>
                </a:pPr>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sz="quarter" idx="1"/>
              </p:nvPr>
            </p:nvSpPr>
            <p:spPr>
              <a:xfrm>
                <a:off x="1066800" y="1465284"/>
                <a:ext cx="7772400" cy="4751366"/>
              </a:xfrm>
              <a:blipFill rotWithShape="1">
                <a:blip r:embed="rId2"/>
                <a:stretch>
                  <a:fillRect l="-235" t="-641" b="-2821"/>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45</a:t>
            </a:fld>
            <a:endParaRPr lang="en-IN"/>
          </a:p>
        </p:txBody>
      </p:sp>
      <p:sp>
        <p:nvSpPr>
          <p:cNvPr id="7" name="Title 1"/>
          <p:cNvSpPr txBox="1">
            <a:spLocks/>
          </p:cNvSpPr>
          <p:nvPr/>
        </p:nvSpPr>
        <p:spPr bwMode="auto">
          <a:xfrm>
            <a:off x="683568" y="260648"/>
            <a:ext cx="8218487"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rm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eaLnBrk="1" fontAlgn="auto" hangingPunct="1">
              <a:spcAft>
                <a:spcPts val="0"/>
              </a:spcAft>
              <a:defRPr/>
            </a:pPr>
            <a:r>
              <a:rPr lang="en-US" sz="3200" b="1" dirty="0"/>
              <a:t>Recap: Compound Poisson Model</a:t>
            </a:r>
            <a:endParaRPr lang="en-IN" sz="3200"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95288" y="476250"/>
            <a:ext cx="8424862" cy="836613"/>
          </a:xfrm>
        </p:spPr>
        <p:txBody>
          <a:bodyPr>
            <a:normAutofit fontScale="90000"/>
          </a:bodyPr>
          <a:lstStyle/>
          <a:p>
            <a:pPr eaLnBrk="1" fontAlgn="auto" hangingPunct="1">
              <a:spcAft>
                <a:spcPts val="0"/>
              </a:spcAft>
              <a:defRPr/>
            </a:pP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endParaRPr lang="en-IN" sz="3600" dirty="0" smtClean="0">
              <a:solidFill>
                <a:srgbClr val="002060"/>
              </a:solidFill>
              <a:latin typeface="Verdana" pitchFamily="34" charset="0"/>
              <a:ea typeface="Verdana" pitchFamily="34" charset="0"/>
              <a:cs typeface="Verdana" pitchFamily="34" charset="0"/>
            </a:endParaRP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46</a:t>
            </a:fld>
            <a:endParaRPr lang="en-IN"/>
          </a:p>
        </p:txBody>
      </p:sp>
      <p:sp>
        <p:nvSpPr>
          <p:cNvPr id="4" name="Title 1"/>
          <p:cNvSpPr txBox="1">
            <a:spLocks/>
          </p:cNvSpPr>
          <p:nvPr/>
        </p:nvSpPr>
        <p:spPr bwMode="auto">
          <a:xfrm>
            <a:off x="364941" y="2348880"/>
            <a:ext cx="8218487"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rm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eaLnBrk="1" fontAlgn="auto" hangingPunct="1">
              <a:spcAft>
                <a:spcPts val="0"/>
              </a:spcAft>
              <a:defRPr/>
            </a:pPr>
            <a:r>
              <a:rPr lang="en-US" sz="3200" b="1" dirty="0"/>
              <a:t>Examples Merging Both Stopping Rules: LGM and CPM</a:t>
            </a:r>
            <a:endParaRPr lang="en-IN" sz="3200" b="1"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23528" y="332656"/>
            <a:ext cx="8424862" cy="576064"/>
          </a:xfrm>
        </p:spPr>
        <p:txBody>
          <a:bodyPr>
            <a:normAutofit fontScale="90000"/>
          </a:bodyPr>
          <a:lstStyle/>
          <a:p>
            <a:pPr eaLnBrk="1" fontAlgn="auto" hangingPunct="1">
              <a:spcAft>
                <a:spcPts val="0"/>
              </a:spcAft>
              <a:defRPr/>
            </a:pP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endParaRPr lang="en-IN" sz="2400" dirty="0" smtClean="0">
              <a:solidFill>
                <a:srgbClr val="002060"/>
              </a:solidFill>
              <a:latin typeface="Verdana" pitchFamily="34" charset="0"/>
              <a:ea typeface="Verdana" pitchFamily="34" charset="0"/>
              <a:cs typeface="Verdana" pitchFamily="34" charset="0"/>
            </a:endParaRPr>
          </a:p>
        </p:txBody>
      </p:sp>
      <p:sp>
        <p:nvSpPr>
          <p:cNvPr id="23555" name="Content Placeholder 2"/>
          <p:cNvSpPr>
            <a:spLocks noGrp="1"/>
          </p:cNvSpPr>
          <p:nvPr>
            <p:ph sz="quarter" idx="1"/>
          </p:nvPr>
        </p:nvSpPr>
        <p:spPr>
          <a:xfrm>
            <a:off x="395536" y="1412776"/>
            <a:ext cx="8291512" cy="4824536"/>
          </a:xfrm>
        </p:spPr>
        <p:txBody>
          <a:bodyPr/>
          <a:lstStyle/>
          <a:p>
            <a:pPr marL="0" indent="0" algn="just" eaLnBrk="1" hangingPunct="1">
              <a:buNone/>
            </a:pPr>
            <a:r>
              <a:rPr lang="en-US" sz="1800" dirty="0" smtClean="0"/>
              <a:t>     We </a:t>
            </a:r>
            <a:r>
              <a:rPr lang="en-US" sz="1800" dirty="0"/>
              <a:t>illustrate the synergy of the two methods on a well-studied data set, DR5 </a:t>
            </a:r>
            <a:r>
              <a:rPr lang="en-US" sz="1800" dirty="0" smtClean="0"/>
              <a:t>. </a:t>
            </a:r>
            <a:r>
              <a:rPr lang="en-US" sz="1800" dirty="0"/>
              <a:t>This data set has 2187 time units and 46 attacks. Figure 3 illustrates the data with the logistic growth curve overlaid on top of it. The logistic growth model estimated the parameters as b</a:t>
            </a:r>
            <a:r>
              <a:rPr lang="en-US" sz="1800" baseline="-25000" dirty="0"/>
              <a:t>0</a:t>
            </a:r>
            <a:r>
              <a:rPr lang="en-US" sz="1800" dirty="0"/>
              <a:t>=40.1980, b</a:t>
            </a:r>
            <a:r>
              <a:rPr lang="en-US" sz="1800" baseline="-25000" dirty="0"/>
              <a:t>1</a:t>
            </a:r>
            <a:r>
              <a:rPr lang="en-US" sz="1800" dirty="0"/>
              <a:t>= -0.8643, and b</a:t>
            </a:r>
            <a:r>
              <a:rPr lang="en-US" sz="1800" baseline="-25000" dirty="0"/>
              <a:t>2</a:t>
            </a:r>
            <a:r>
              <a:rPr lang="en-US" sz="1800" dirty="0"/>
              <a:t>= 0.0366, giving the approximate maximum growth rate occurring at </a:t>
            </a:r>
            <a:r>
              <a:rPr lang="en-US" sz="1800" i="1" dirty="0"/>
              <a:t>x</a:t>
            </a:r>
            <a:r>
              <a:rPr lang="en-US" sz="1800" dirty="0"/>
              <a:t> = - (-0.8643)/0.0366 ≈ 23, with an estimated number of cumulative attacks at this value of 40.1980 / (1 + </a:t>
            </a:r>
            <a:r>
              <a:rPr lang="en-US" sz="1800" dirty="0" err="1"/>
              <a:t>exp</a:t>
            </a:r>
            <a:r>
              <a:rPr lang="en-US" sz="1800" dirty="0"/>
              <a:t> (0.8643 – 0.0366*24)) ≈ 20</a:t>
            </a:r>
            <a:r>
              <a:rPr lang="en-US" sz="1800" dirty="0" smtClean="0"/>
              <a:t>.</a:t>
            </a:r>
          </a:p>
          <a:p>
            <a:pPr marL="0" indent="0" algn="just" eaLnBrk="1" hangingPunct="1">
              <a:buNone/>
            </a:pPr>
            <a:endParaRPr lang="en-US" sz="1800" dirty="0" smtClean="0"/>
          </a:p>
          <a:p>
            <a:pPr marL="0" indent="0" algn="just" eaLnBrk="1" hangingPunct="1">
              <a:buNone/>
            </a:pPr>
            <a:r>
              <a:rPr lang="en-US" sz="1800" dirty="0"/>
              <a:t> </a:t>
            </a:r>
            <a:r>
              <a:rPr lang="en-US" sz="1800" dirty="0" smtClean="0"/>
              <a:t>     </a:t>
            </a:r>
            <a:r>
              <a:rPr lang="en-US" sz="1800" dirty="0"/>
              <a:t>Due to the symmetry of LGM, this corresponds to a stopping rule with 50% coverage since 20/40 = 0.5. In this example, the maximum number of attacks estimated by the model is approximately 40 (instead of the actual 46). This is due to the late increase in attacks. We use SAS PROC NLIN (nonlinear procedure) to fit the LGM. In SAS, we need to provide the algorithm with reasonable starting values. To get these values, we make use of some interesting properties of this model. For example in the LGM, as x goes to infinity, b</a:t>
            </a:r>
            <a:r>
              <a:rPr lang="en-US" sz="1800" baseline="-25000" dirty="0"/>
              <a:t>0</a:t>
            </a:r>
            <a:r>
              <a:rPr lang="en-US" sz="1800" dirty="0"/>
              <a:t>/ (1+exp (-b</a:t>
            </a:r>
            <a:r>
              <a:rPr lang="en-US" sz="1800" baseline="-25000" dirty="0"/>
              <a:t>0</a:t>
            </a:r>
            <a:r>
              <a:rPr lang="en-US" sz="1800" dirty="0"/>
              <a:t>-b</a:t>
            </a:r>
            <a:r>
              <a:rPr lang="en-US" sz="1800" baseline="-25000" dirty="0"/>
              <a:t>1</a:t>
            </a:r>
            <a:r>
              <a:rPr lang="en-US" sz="1800" dirty="0"/>
              <a:t>x)) approaches b</a:t>
            </a:r>
            <a:r>
              <a:rPr lang="en-US" sz="1800" baseline="-25000" dirty="0"/>
              <a:t>0 </a:t>
            </a:r>
            <a:r>
              <a:rPr lang="en-US" sz="1800" dirty="0"/>
              <a:t>(assuming that b</a:t>
            </a:r>
            <a:r>
              <a:rPr lang="en-US" sz="1800" baseline="-25000" dirty="0"/>
              <a:t>2</a:t>
            </a:r>
            <a:r>
              <a:rPr lang="en-US" sz="1800" dirty="0"/>
              <a:t> is positive indicating an increasing curve). </a:t>
            </a:r>
          </a:p>
          <a:p>
            <a:pPr eaLnBrk="1" hangingPunct="1">
              <a:buFont typeface="Wingdings 2" pitchFamily="18" charset="2"/>
              <a:buNone/>
            </a:pPr>
            <a:endParaRPr lang="en-US" altLang="en-US" sz="2000" dirty="0" smtClean="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47</a:t>
            </a:fld>
            <a:endParaRPr lang="en-IN"/>
          </a:p>
        </p:txBody>
      </p:sp>
      <p:sp>
        <p:nvSpPr>
          <p:cNvPr id="6" name="Title 1"/>
          <p:cNvSpPr txBox="1">
            <a:spLocks/>
          </p:cNvSpPr>
          <p:nvPr/>
        </p:nvSpPr>
        <p:spPr bwMode="auto">
          <a:xfrm>
            <a:off x="395536" y="260648"/>
            <a:ext cx="8218487"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rm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eaLnBrk="1" fontAlgn="auto" hangingPunct="1">
              <a:spcAft>
                <a:spcPts val="0"/>
              </a:spcAft>
              <a:defRPr/>
            </a:pPr>
            <a:r>
              <a:rPr lang="en-US" sz="3200" b="1" dirty="0" smtClean="0"/>
              <a:t>DR5 </a:t>
            </a:r>
            <a:r>
              <a:rPr lang="en-US" sz="3200" b="1" dirty="0"/>
              <a:t>Data Set Example</a:t>
            </a:r>
            <a:endParaRPr lang="en-IN" sz="3200" b="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73291" y="188640"/>
            <a:ext cx="8424862" cy="648072"/>
          </a:xfrm>
        </p:spPr>
        <p:txBody>
          <a:bodyPr>
            <a:normAutofit fontScale="90000"/>
          </a:bodyPr>
          <a:lstStyle/>
          <a:p>
            <a:pPr eaLnBrk="1" fontAlgn="auto" hangingPunct="1">
              <a:spcAft>
                <a:spcPts val="0"/>
              </a:spcAft>
              <a:defRPr/>
            </a:pP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3200" b="1" dirty="0">
                <a:solidFill>
                  <a:schemeClr val="accent3">
                    <a:lumMod val="50000"/>
                  </a:schemeClr>
                </a:solidFill>
                <a:latin typeface="Verdana" pitchFamily="34" charset="0"/>
                <a:ea typeface="Verdana" pitchFamily="34" charset="0"/>
                <a:cs typeface="Verdana" pitchFamily="34" charset="0"/>
              </a:rPr>
              <a:t> </a:t>
            </a:r>
            <a:r>
              <a:rPr lang="en-IN" sz="4000" b="1" dirty="0">
                <a:solidFill>
                  <a:schemeClr val="accent3">
                    <a:lumMod val="50000"/>
                  </a:schemeClr>
                </a:solidFill>
                <a:latin typeface="Verdana" pitchFamily="34" charset="0"/>
                <a:ea typeface="Verdana" pitchFamily="34" charset="0"/>
                <a:cs typeface="Verdana" pitchFamily="34" charset="0"/>
              </a:rPr>
              <a:t> </a:t>
            </a:r>
            <a:endParaRPr lang="en-IN" sz="3600" dirty="0" smtClean="0">
              <a:solidFill>
                <a:srgbClr val="002060"/>
              </a:solidFill>
              <a:latin typeface="Algerian" pitchFamily="82" charset="0"/>
              <a:ea typeface="Verdana" pitchFamily="34" charset="0"/>
              <a:cs typeface="Verdana" pitchFamily="34" charset="0"/>
            </a:endParaRPr>
          </a:p>
        </p:txBody>
      </p:sp>
      <p:pic>
        <p:nvPicPr>
          <p:cNvPr id="7" name="Content Placeholder 6"/>
          <p:cNvPicPr>
            <a:picLocks noGrp="1"/>
          </p:cNvPicPr>
          <p:nvPr>
            <p:ph sz="quarter" idx="1"/>
          </p:nvPr>
        </p:nvPicPr>
        <p:blipFill>
          <a:blip r:embed="rId2" cstate="print"/>
          <a:srcRect/>
          <a:stretch>
            <a:fillRect/>
          </a:stretch>
        </p:blipFill>
        <p:spPr bwMode="auto">
          <a:xfrm>
            <a:off x="1187624" y="908720"/>
            <a:ext cx="7128792" cy="4032448"/>
          </a:xfrm>
          <a:prstGeom prst="rect">
            <a:avLst/>
          </a:prstGeom>
          <a:noFill/>
        </p:spPr>
      </p:pic>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48</a:t>
            </a:fld>
            <a:endParaRPr lang="en-IN"/>
          </a:p>
        </p:txBody>
      </p:sp>
      <p:sp>
        <p:nvSpPr>
          <p:cNvPr id="5" name="Rectangle 4"/>
          <p:cNvSpPr/>
          <p:nvPr/>
        </p:nvSpPr>
        <p:spPr>
          <a:xfrm>
            <a:off x="1043608" y="3573016"/>
            <a:ext cx="7416824" cy="1846659"/>
          </a:xfrm>
          <a:prstGeom prst="rect">
            <a:avLst/>
          </a:prstGeom>
        </p:spPr>
        <p:txBody>
          <a:bodyPr wrap="square">
            <a:spAutoFit/>
          </a:bodyPr>
          <a:lstStyle/>
          <a:p>
            <a:r>
              <a:rPr lang="en-US" dirty="0"/>
              <a:t> </a:t>
            </a:r>
            <a:endParaRPr lang="en-US" dirty="0" smtClean="0"/>
          </a:p>
          <a:p>
            <a:endParaRPr lang="en-US" sz="1600" dirty="0"/>
          </a:p>
          <a:p>
            <a:endParaRPr lang="en-US" sz="1600" dirty="0" smtClean="0"/>
          </a:p>
          <a:p>
            <a:endParaRPr lang="en-US" sz="1600" dirty="0"/>
          </a:p>
          <a:p>
            <a:endParaRPr lang="en-US" sz="1600" dirty="0" smtClean="0"/>
          </a:p>
          <a:p>
            <a:endParaRPr lang="en-US" sz="1600" dirty="0"/>
          </a:p>
          <a:p>
            <a:r>
              <a:rPr lang="en-US" sz="1600" dirty="0" smtClean="0"/>
              <a:t>      Figure </a:t>
            </a:r>
            <a:r>
              <a:rPr lang="en-US" sz="1600" dirty="0"/>
              <a:t>3. The DR5 data set (points) with the Logistic growth curve overlaid.</a:t>
            </a:r>
          </a:p>
        </p:txBody>
      </p:sp>
      <p:sp>
        <p:nvSpPr>
          <p:cNvPr id="6" name="Rectangle 5"/>
          <p:cNvSpPr/>
          <p:nvPr/>
        </p:nvSpPr>
        <p:spPr>
          <a:xfrm>
            <a:off x="1142311" y="332656"/>
            <a:ext cx="6886821" cy="584775"/>
          </a:xfrm>
          <a:prstGeom prst="rect">
            <a:avLst/>
          </a:prstGeom>
        </p:spPr>
        <p:txBody>
          <a:bodyPr wrap="none">
            <a:spAutoFit/>
          </a:bodyPr>
          <a:lstStyle/>
          <a:p>
            <a:pPr algn="ctr" fontAlgn="auto">
              <a:spcAft>
                <a:spcPts val="0"/>
              </a:spcAft>
              <a:defRPr/>
            </a:pPr>
            <a:r>
              <a:rPr lang="en-US" sz="3200" b="1" dirty="0">
                <a:solidFill>
                  <a:schemeClr val="accent3">
                    <a:shade val="75000"/>
                  </a:schemeClr>
                </a:solidFill>
                <a:latin typeface="+mj-lt"/>
                <a:ea typeface="+mj-ea"/>
                <a:cs typeface="+mj-cs"/>
              </a:rPr>
              <a:t>DR5 Data Set </a:t>
            </a:r>
            <a:r>
              <a:rPr lang="en-US" sz="3200" b="1" dirty="0" smtClean="0">
                <a:solidFill>
                  <a:schemeClr val="accent3">
                    <a:shade val="75000"/>
                  </a:schemeClr>
                </a:solidFill>
                <a:latin typeface="+mj-lt"/>
                <a:ea typeface="+mj-ea"/>
                <a:cs typeface="+mj-cs"/>
              </a:rPr>
              <a:t>Example </a:t>
            </a:r>
            <a:r>
              <a:rPr lang="en-US" sz="3200" b="1" dirty="0">
                <a:solidFill>
                  <a:schemeClr val="accent5"/>
                </a:solidFill>
              </a:rPr>
              <a:t>(cont’d) </a:t>
            </a:r>
            <a:endParaRPr lang="en-IN" sz="3200" b="1" dirty="0">
              <a:solidFill>
                <a:schemeClr val="accent5"/>
              </a:solidFill>
              <a:latin typeface="+mj-lt"/>
              <a:ea typeface="+mj-ea"/>
              <a:cs typeface="+mj-cs"/>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60648"/>
            <a:ext cx="7772400" cy="646584"/>
          </a:xfrm>
        </p:spPr>
        <p:txBody>
          <a:bodyPr/>
          <a:lstStyle/>
          <a:p>
            <a:pPr fontAlgn="auto">
              <a:spcAft>
                <a:spcPts val="0"/>
              </a:spcAft>
              <a:defRPr/>
            </a:pPr>
            <a:r>
              <a:rPr lang="en-US" b="1" dirty="0" smtClean="0"/>
              <a:t>       DR5 </a:t>
            </a:r>
            <a:r>
              <a:rPr lang="en-US" b="1" dirty="0"/>
              <a:t>Data Set </a:t>
            </a:r>
            <a:r>
              <a:rPr lang="en-US" b="1" dirty="0" smtClean="0"/>
              <a:t>Example </a:t>
            </a:r>
            <a:r>
              <a:rPr lang="en-US" sz="3600" b="1" dirty="0"/>
              <a:t>(cont’d) </a:t>
            </a:r>
            <a:endParaRPr lang="en-IN" b="1" dirty="0"/>
          </a:p>
        </p:txBody>
      </p:sp>
      <p:sp>
        <p:nvSpPr>
          <p:cNvPr id="3" name="Content Placeholder 2"/>
          <p:cNvSpPr>
            <a:spLocks noGrp="1"/>
          </p:cNvSpPr>
          <p:nvPr>
            <p:ph sz="quarter" idx="1"/>
          </p:nvPr>
        </p:nvSpPr>
        <p:spPr>
          <a:xfrm>
            <a:off x="1043608" y="1700808"/>
            <a:ext cx="7772400" cy="4896544"/>
          </a:xfrm>
        </p:spPr>
        <p:txBody>
          <a:bodyPr/>
          <a:lstStyle/>
          <a:p>
            <a:pPr marL="0" indent="0">
              <a:buNone/>
            </a:pPr>
            <a:r>
              <a:rPr lang="en-US" sz="2600" dirty="0"/>
              <a:t>Therefore, our model is y=40.1980/(1+exp (0.8643-0.0366x). Running this data set through MESAT-1 software, with specific set of cost parameters: </a:t>
            </a:r>
            <a:r>
              <a:rPr lang="en-US" sz="2600" i="1" dirty="0"/>
              <a:t>c</a:t>
            </a:r>
            <a:r>
              <a:rPr lang="en-US" sz="2600" dirty="0"/>
              <a:t> = $20, </a:t>
            </a:r>
            <a:r>
              <a:rPr lang="en-US" sz="2600" i="1" dirty="0"/>
              <a:t>b</a:t>
            </a:r>
            <a:r>
              <a:rPr lang="en-US" sz="2600" dirty="0"/>
              <a:t> = $10 and </a:t>
            </a:r>
            <a:r>
              <a:rPr lang="en-US" sz="2600" i="1" dirty="0"/>
              <a:t>a</a:t>
            </a:r>
            <a:r>
              <a:rPr lang="en-US" sz="2600" dirty="0"/>
              <a:t> = $50 and 0.5 (=50%) coverage defines a stopping rule at </a:t>
            </a:r>
            <a:r>
              <a:rPr lang="en-US" sz="2600" i="1" dirty="0"/>
              <a:t>x(#test cases)</a:t>
            </a:r>
            <a:r>
              <a:rPr lang="en-US" sz="2600" dirty="0"/>
              <a:t> =34 with S</a:t>
            </a:r>
            <a:r>
              <a:rPr lang="en-US" sz="2600" baseline="-25000" dirty="0"/>
              <a:t>CPM</a:t>
            </a:r>
            <a:r>
              <a:rPr lang="en-US" sz="2600" dirty="0"/>
              <a:t>(34) =23 attacks where S(.) denotes a stopping rule. Notice that both MESAT-1 and the logistic growth curve do stop testing with 20 and 23 attacks or failures, respectively (very close favorably). Compare S</a:t>
            </a:r>
            <a:r>
              <a:rPr lang="en-US" sz="2600" baseline="-25000" dirty="0"/>
              <a:t>LGM</a:t>
            </a:r>
            <a:r>
              <a:rPr lang="en-US" sz="2600" dirty="0"/>
              <a:t>(23) =20 to S</a:t>
            </a:r>
            <a:r>
              <a:rPr lang="en-US" sz="2600" baseline="-25000" dirty="0"/>
              <a:t>CPM</a:t>
            </a:r>
            <a:r>
              <a:rPr lang="en-US" sz="2600" dirty="0"/>
              <a:t>(34) =23.</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49</a:t>
            </a:fld>
            <a:endParaRPr lang="en-IN"/>
          </a:p>
        </p:txBody>
      </p:sp>
    </p:spTree>
    <p:extLst>
      <p:ext uri="{BB962C8B-B14F-4D97-AF65-F5344CB8AC3E}">
        <p14:creationId xmlns:p14="http://schemas.microsoft.com/office/powerpoint/2010/main" val="13087182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116632"/>
            <a:ext cx="8534400" cy="1440160"/>
          </a:xfrm>
        </p:spPr>
        <p:txBody>
          <a:bodyPr/>
          <a:lstStyle/>
          <a:p>
            <a:pPr algn="ctr"/>
            <a:r>
              <a:rPr lang="en-US" sz="3600" b="1" dirty="0" smtClean="0"/>
              <a:t>Introduction (cont’d)</a:t>
            </a:r>
            <a:r>
              <a:rPr lang="en-US" dirty="0"/>
              <a:t/>
            </a:r>
            <a:br>
              <a:rPr lang="en-US" dirty="0"/>
            </a:br>
            <a:endParaRPr lang="en-US" dirty="0"/>
          </a:p>
        </p:txBody>
      </p:sp>
      <p:sp>
        <p:nvSpPr>
          <p:cNvPr id="3" name="Content Placeholder 2"/>
          <p:cNvSpPr>
            <a:spLocks noGrp="1"/>
          </p:cNvSpPr>
          <p:nvPr>
            <p:ph sz="quarter" idx="1"/>
          </p:nvPr>
        </p:nvSpPr>
        <p:spPr>
          <a:xfrm>
            <a:off x="683568" y="2060848"/>
            <a:ext cx="7772400" cy="3651746"/>
          </a:xfrm>
        </p:spPr>
        <p:txBody>
          <a:bodyPr/>
          <a:lstStyle/>
          <a:p>
            <a:pPr marL="0" indent="0">
              <a:buNone/>
            </a:pPr>
            <a:r>
              <a:rPr lang="en-US" sz="2600" dirty="0"/>
              <a:t>In most situations, testing continues until the time-to-release date or the budget is depleted. This conventional subjective stopping decision inhibits the testers from understanding the extent of potential security breaches or failures when the product is released and can be extremely costly and inefficient.</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5</a:t>
            </a:fld>
            <a:endParaRPr lang="en-IN"/>
          </a:p>
        </p:txBody>
      </p:sp>
    </p:spTree>
    <p:extLst>
      <p:ext uri="{BB962C8B-B14F-4D97-AF65-F5344CB8AC3E}">
        <p14:creationId xmlns:p14="http://schemas.microsoft.com/office/powerpoint/2010/main" val="400436783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7772400" cy="718592"/>
          </a:xfrm>
        </p:spPr>
        <p:txBody>
          <a:bodyPr/>
          <a:lstStyle/>
          <a:p>
            <a:pPr fontAlgn="auto">
              <a:spcAft>
                <a:spcPts val="0"/>
              </a:spcAft>
              <a:defRPr/>
            </a:pPr>
            <a:r>
              <a:rPr lang="en-US" b="1" dirty="0" smtClean="0"/>
              <a:t>      DR5 </a:t>
            </a:r>
            <a:r>
              <a:rPr lang="en-US" b="1" dirty="0"/>
              <a:t>Data Set </a:t>
            </a:r>
            <a:r>
              <a:rPr lang="en-US" b="1" dirty="0" smtClean="0"/>
              <a:t>Example </a:t>
            </a:r>
            <a:r>
              <a:rPr lang="en-US" sz="3200" b="1" dirty="0"/>
              <a:t>(cont’d) </a:t>
            </a:r>
            <a:endParaRPr lang="en-IN" b="1" dirty="0"/>
          </a:p>
        </p:txBody>
      </p:sp>
      <p:sp>
        <p:nvSpPr>
          <p:cNvPr id="3" name="Content Placeholder 2"/>
          <p:cNvSpPr>
            <a:spLocks noGrp="1"/>
          </p:cNvSpPr>
          <p:nvPr>
            <p:ph sz="quarter" idx="1"/>
          </p:nvPr>
        </p:nvSpPr>
        <p:spPr>
          <a:xfrm>
            <a:off x="1066800" y="1700808"/>
            <a:ext cx="7772400" cy="4515842"/>
          </a:xfrm>
        </p:spPr>
        <p:txBody>
          <a:bodyPr/>
          <a:lstStyle/>
          <a:p>
            <a:pPr marL="0" indent="0">
              <a:buNone/>
            </a:pPr>
            <a:r>
              <a:rPr lang="en-US" sz="3200" dirty="0"/>
              <a:t>However, the MESAT software also recognizes that it is more cost efficient to stop at 23 attacks or failures after experiencing 34 test cases with the given cost parameters and additionally providing useful financial information as to why this is so. The cost analysis from the MESAT-1 software is shown in Table 3-4.</a:t>
            </a:r>
          </a:p>
        </p:txBody>
      </p:sp>
      <p:sp>
        <p:nvSpPr>
          <p:cNvPr id="7" name="Slide Number Placeholder 6"/>
          <p:cNvSpPr>
            <a:spLocks noGrp="1"/>
          </p:cNvSpPr>
          <p:nvPr>
            <p:ph type="sldNum" sz="quarter" idx="12"/>
          </p:nvPr>
        </p:nvSpPr>
        <p:spPr/>
        <p:txBody>
          <a:bodyPr/>
          <a:lstStyle/>
          <a:p>
            <a:pPr>
              <a:defRPr/>
            </a:pPr>
            <a:fld id="{80D504C4-6025-4F80-A9E2-97AD466532CC}" type="slidenum">
              <a:rPr lang="en-IN" smtClean="0"/>
              <a:pPr>
                <a:defRPr/>
              </a:pPr>
              <a:t>50</a:t>
            </a:fld>
            <a:endParaRPr lang="en-IN"/>
          </a:p>
        </p:txBody>
      </p:sp>
    </p:spTree>
    <p:extLst>
      <p:ext uri="{BB962C8B-B14F-4D97-AF65-F5344CB8AC3E}">
        <p14:creationId xmlns:p14="http://schemas.microsoft.com/office/powerpoint/2010/main" val="248351867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DR5 Data Set Example</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421483646"/>
              </p:ext>
            </p:extLst>
          </p:nvPr>
        </p:nvGraphicFramePr>
        <p:xfrm>
          <a:off x="1907704" y="2564904"/>
          <a:ext cx="4946650" cy="2919954"/>
        </p:xfrm>
        <a:graphic>
          <a:graphicData uri="http://schemas.openxmlformats.org/drawingml/2006/table">
            <a:tbl>
              <a:tblPr firstRow="1" firstCol="1" bandRow="1">
                <a:tableStyleId>{5C22544A-7EE6-4342-B048-85BDC9FD1C3A}</a:tableStyleId>
              </a:tblPr>
              <a:tblGrid>
                <a:gridCol w="3930650"/>
                <a:gridCol w="1016000"/>
              </a:tblGrid>
              <a:tr h="445586">
                <a:tc>
                  <a:txBody>
                    <a:bodyPr/>
                    <a:lstStyle/>
                    <a:p>
                      <a:pPr marL="0" marR="0" indent="0" algn="just">
                        <a:lnSpc>
                          <a:spcPct val="110000"/>
                        </a:lnSpc>
                        <a:spcBef>
                          <a:spcPts val="0"/>
                        </a:spcBef>
                        <a:spcAft>
                          <a:spcPts val="0"/>
                        </a:spcAft>
                      </a:pPr>
                      <a:r>
                        <a:rPr lang="en-CA" sz="1000" dirty="0">
                          <a:effectLst/>
                        </a:rPr>
                        <a:t>Item</a:t>
                      </a:r>
                      <a:endParaRPr lang="en-US" sz="1050" dirty="0">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00">
                          <a:effectLst/>
                        </a:rPr>
                        <a:t>Dollar amount</a:t>
                      </a:r>
                      <a:endParaRPr lang="en-US" sz="1050">
                        <a:effectLst/>
                        <a:latin typeface="Times New Roman"/>
                        <a:ea typeface="Times New Roman"/>
                        <a:cs typeface="Calibri"/>
                      </a:endParaRPr>
                    </a:p>
                  </a:txBody>
                  <a:tcPr marL="68580" marR="68580" marT="0" marB="0"/>
                </a:tc>
              </a:tr>
              <a:tr h="225070">
                <a:tc>
                  <a:txBody>
                    <a:bodyPr/>
                    <a:lstStyle/>
                    <a:p>
                      <a:pPr marL="0" marR="0" indent="0" algn="just">
                        <a:lnSpc>
                          <a:spcPct val="110000"/>
                        </a:lnSpc>
                        <a:spcBef>
                          <a:spcPts val="0"/>
                        </a:spcBef>
                        <a:spcAft>
                          <a:spcPts val="0"/>
                        </a:spcAft>
                      </a:pPr>
                      <a:r>
                        <a:rPr lang="en-CA" sz="1000">
                          <a:effectLst/>
                        </a:rPr>
                        <a:t>Cost of correcting all 46 errors by exhaustive – testing</a:t>
                      </a:r>
                      <a:endParaRPr lang="en-US" sz="1050">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50">
                          <a:effectLst/>
                        </a:rPr>
                        <a:t>$460.00</a:t>
                      </a:r>
                      <a:endParaRPr lang="en-US" sz="1050">
                        <a:effectLst/>
                        <a:latin typeface="Times New Roman"/>
                        <a:ea typeface="Times New Roman"/>
                        <a:cs typeface="Calibri"/>
                      </a:endParaRPr>
                    </a:p>
                  </a:txBody>
                  <a:tcPr marL="68580" marR="68580" marT="0" marB="0"/>
                </a:tc>
              </a:tr>
              <a:tr h="225070">
                <a:tc>
                  <a:txBody>
                    <a:bodyPr/>
                    <a:lstStyle/>
                    <a:p>
                      <a:pPr marL="0" marR="0" indent="0" algn="just">
                        <a:lnSpc>
                          <a:spcPct val="110000"/>
                        </a:lnSpc>
                        <a:spcBef>
                          <a:spcPts val="0"/>
                        </a:spcBef>
                        <a:spcAft>
                          <a:spcPts val="0"/>
                        </a:spcAft>
                      </a:pPr>
                      <a:r>
                        <a:rPr lang="en-CA" sz="1000">
                          <a:effectLst/>
                        </a:rPr>
                        <a:t>Cost of correcting 23 pre - release errors using MESAT – 1</a:t>
                      </a:r>
                      <a:endParaRPr lang="en-US" sz="1050">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50">
                          <a:effectLst/>
                        </a:rPr>
                        <a:t>$230.00</a:t>
                      </a:r>
                      <a:endParaRPr lang="en-US" sz="1050">
                        <a:effectLst/>
                        <a:latin typeface="Times New Roman"/>
                        <a:ea typeface="Times New Roman"/>
                        <a:cs typeface="Calibri"/>
                      </a:endParaRPr>
                    </a:p>
                  </a:txBody>
                  <a:tcPr marL="68580" marR="68580" marT="0" marB="0"/>
                </a:tc>
              </a:tr>
              <a:tr h="445586">
                <a:tc>
                  <a:txBody>
                    <a:bodyPr/>
                    <a:lstStyle/>
                    <a:p>
                      <a:pPr marL="0" marR="0" indent="0" algn="just">
                        <a:lnSpc>
                          <a:spcPct val="110000"/>
                        </a:lnSpc>
                        <a:spcBef>
                          <a:spcPts val="0"/>
                        </a:spcBef>
                        <a:spcAft>
                          <a:spcPts val="0"/>
                        </a:spcAft>
                      </a:pPr>
                      <a:r>
                        <a:rPr lang="en-CA" sz="1000">
                          <a:effectLst/>
                        </a:rPr>
                        <a:t>Cost of executing all 2187 test cases by exhaustive – testing</a:t>
                      </a:r>
                      <a:endParaRPr lang="en-US" sz="1050">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50">
                          <a:effectLst/>
                        </a:rPr>
                        <a:t>$43,740.00</a:t>
                      </a:r>
                      <a:endParaRPr lang="en-US" sz="1050">
                        <a:effectLst/>
                        <a:latin typeface="Times New Roman"/>
                        <a:ea typeface="Times New Roman"/>
                        <a:cs typeface="Calibri"/>
                      </a:endParaRPr>
                    </a:p>
                  </a:txBody>
                  <a:tcPr marL="68580" marR="68580" marT="0" marB="0"/>
                </a:tc>
              </a:tr>
              <a:tr h="225070">
                <a:tc>
                  <a:txBody>
                    <a:bodyPr/>
                    <a:lstStyle/>
                    <a:p>
                      <a:pPr marL="0" marR="0" indent="0" algn="just">
                        <a:lnSpc>
                          <a:spcPct val="110000"/>
                        </a:lnSpc>
                        <a:spcBef>
                          <a:spcPts val="0"/>
                        </a:spcBef>
                        <a:spcAft>
                          <a:spcPts val="0"/>
                        </a:spcAft>
                      </a:pPr>
                      <a:r>
                        <a:rPr lang="en-CA" sz="1000">
                          <a:effectLst/>
                        </a:rPr>
                        <a:t>Cost of executing 34 test cases by using MESAT – 1</a:t>
                      </a:r>
                      <a:endParaRPr lang="en-US" sz="1050">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50">
                          <a:effectLst/>
                        </a:rPr>
                        <a:t>$680.00</a:t>
                      </a:r>
                      <a:endParaRPr lang="en-US" sz="1050">
                        <a:effectLst/>
                        <a:latin typeface="Times New Roman"/>
                        <a:ea typeface="Times New Roman"/>
                        <a:cs typeface="Calibri"/>
                      </a:endParaRPr>
                    </a:p>
                  </a:txBody>
                  <a:tcPr marL="68580" marR="68580" marT="0" marB="0"/>
                </a:tc>
              </a:tr>
              <a:tr h="445586">
                <a:tc>
                  <a:txBody>
                    <a:bodyPr/>
                    <a:lstStyle/>
                    <a:p>
                      <a:pPr marL="0" marR="0" indent="0" algn="just">
                        <a:lnSpc>
                          <a:spcPct val="110000"/>
                        </a:lnSpc>
                        <a:spcBef>
                          <a:spcPts val="0"/>
                        </a:spcBef>
                        <a:spcAft>
                          <a:spcPts val="0"/>
                        </a:spcAft>
                      </a:pPr>
                      <a:r>
                        <a:rPr lang="en-CA" sz="1000">
                          <a:effectLst/>
                        </a:rPr>
                        <a:t>Savings for not correcting the remaining 23 by using MESAT – 1</a:t>
                      </a:r>
                      <a:endParaRPr lang="en-US" sz="1050">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50">
                          <a:effectLst/>
                        </a:rPr>
                        <a:t>$230.00</a:t>
                      </a:r>
                      <a:endParaRPr lang="en-US" sz="1050">
                        <a:effectLst/>
                        <a:latin typeface="Times New Roman"/>
                        <a:ea typeface="Times New Roman"/>
                        <a:cs typeface="Calibri"/>
                      </a:endParaRPr>
                    </a:p>
                  </a:txBody>
                  <a:tcPr marL="68580" marR="68580" marT="0" marB="0"/>
                </a:tc>
              </a:tr>
              <a:tr h="907986">
                <a:tc>
                  <a:txBody>
                    <a:bodyPr/>
                    <a:lstStyle/>
                    <a:p>
                      <a:pPr marL="0" marR="0" indent="0" algn="just">
                        <a:lnSpc>
                          <a:spcPct val="110000"/>
                        </a:lnSpc>
                        <a:spcBef>
                          <a:spcPts val="0"/>
                        </a:spcBef>
                        <a:spcAft>
                          <a:spcPts val="0"/>
                        </a:spcAft>
                      </a:pPr>
                      <a:r>
                        <a:rPr lang="en-CA" sz="1000" dirty="0">
                          <a:effectLst/>
                        </a:rPr>
                        <a:t>Savings for not executing the remaining (2187 - 34 ) = 2153 test cases</a:t>
                      </a:r>
                      <a:endParaRPr lang="en-US" sz="1050" dirty="0">
                        <a:effectLst/>
                      </a:endParaRPr>
                    </a:p>
                    <a:p>
                      <a:pPr marL="0" marR="0" indent="0" algn="just">
                        <a:lnSpc>
                          <a:spcPct val="110000"/>
                        </a:lnSpc>
                        <a:spcBef>
                          <a:spcPts val="0"/>
                        </a:spcBef>
                        <a:spcAft>
                          <a:spcPts val="0"/>
                        </a:spcAft>
                      </a:pPr>
                      <a:r>
                        <a:rPr lang="en-CA" sz="1000" dirty="0">
                          <a:effectLst/>
                        </a:rPr>
                        <a:t>TOTAL SAVINGS USING MESAT -1 BY  STOPPING TEST EARLIER</a:t>
                      </a:r>
                      <a:endParaRPr lang="en-US" sz="1050" dirty="0">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50" dirty="0">
                          <a:effectLst/>
                        </a:rPr>
                        <a:t>$43,060.00</a:t>
                      </a:r>
                      <a:endParaRPr lang="en-US" sz="1050" dirty="0">
                        <a:effectLst/>
                      </a:endParaRPr>
                    </a:p>
                    <a:p>
                      <a:pPr marL="0" marR="0" indent="0" algn="just">
                        <a:lnSpc>
                          <a:spcPct val="110000"/>
                        </a:lnSpc>
                        <a:spcBef>
                          <a:spcPts val="0"/>
                        </a:spcBef>
                        <a:spcAft>
                          <a:spcPts val="0"/>
                        </a:spcAft>
                      </a:pPr>
                      <a:r>
                        <a:rPr lang="en-CA" sz="1050" dirty="0">
                          <a:effectLst/>
                        </a:rPr>
                        <a:t>$42,140.00</a:t>
                      </a:r>
                      <a:endParaRPr lang="en-US" sz="1050" dirty="0">
                        <a:effectLst/>
                        <a:latin typeface="Times New Roman"/>
                        <a:ea typeface="Times New Roman"/>
                        <a:cs typeface="Calibri"/>
                      </a:endParaRPr>
                    </a:p>
                  </a:txBody>
                  <a:tcPr marL="68580" marR="68580" marT="0" marB="0"/>
                </a:tc>
              </a:tr>
            </a:tbl>
          </a:graphicData>
        </a:graphic>
      </p:graphicFrame>
      <p:sp>
        <p:nvSpPr>
          <p:cNvPr id="7" name="Slide Number Placeholder 6"/>
          <p:cNvSpPr>
            <a:spLocks noGrp="1"/>
          </p:cNvSpPr>
          <p:nvPr>
            <p:ph type="sldNum" sz="quarter" idx="12"/>
          </p:nvPr>
        </p:nvSpPr>
        <p:spPr/>
        <p:txBody>
          <a:bodyPr/>
          <a:lstStyle/>
          <a:p>
            <a:pPr>
              <a:defRPr/>
            </a:pPr>
            <a:fld id="{80D504C4-6025-4F80-A9E2-97AD466532CC}" type="slidenum">
              <a:rPr lang="en-IN" smtClean="0"/>
              <a:pPr>
                <a:defRPr/>
              </a:pPr>
              <a:t>51</a:t>
            </a:fld>
            <a:endParaRPr lang="en-IN"/>
          </a:p>
        </p:txBody>
      </p:sp>
      <p:sp>
        <p:nvSpPr>
          <p:cNvPr id="5" name="Rectangle 1"/>
          <p:cNvSpPr>
            <a:spLocks noChangeArrowheads="1"/>
          </p:cNvSpPr>
          <p:nvPr/>
        </p:nvSpPr>
        <p:spPr bwMode="auto">
          <a:xfrm>
            <a:off x="1610598" y="2420888"/>
            <a:ext cx="5544616" cy="3600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effectLst/>
                <a:latin typeface="Adobe Font Folio" charset="0"/>
                <a:ea typeface="SimSun" pitchFamily="2" charset="-122"/>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en-US" sz="1000" b="1" dirty="0">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effectLst/>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b="1" dirty="0">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effectLst/>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b="1" dirty="0">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effectLst/>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b="1" dirty="0">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effectLst/>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b="1" dirty="0">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effectLst/>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b="1" dirty="0">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effectLst/>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b="1" dirty="0">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effectLst/>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b="1" dirty="0">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effectLst/>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b="1" dirty="0">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effectLst/>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b="1" dirty="0">
              <a:latin typeface="Adobe Font Folio" charset="0"/>
              <a:ea typeface="SimSun"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effectLst/>
                <a:latin typeface="Adobe Font Folio" charset="0"/>
                <a:ea typeface="SimSun" pitchFamily="2" charset="-122"/>
                <a:cs typeface="Times New Roman" pitchFamily="18" charset="0"/>
              </a:rPr>
              <a:t>Table 3-4. Cost Analysis for DR5 with 50% in MESAT-1 for </a:t>
            </a:r>
            <a:r>
              <a:rPr kumimoji="0" lang="en-US" sz="1000" b="1" i="1" u="none" strike="noStrike" cap="none" normalizeH="0" baseline="0" dirty="0" smtClean="0">
                <a:ln>
                  <a:noFill/>
                </a:ln>
                <a:effectLst/>
                <a:latin typeface="Adobe Font Folio" charset="0"/>
                <a:ea typeface="SimSun" pitchFamily="2" charset="-122"/>
                <a:cs typeface="Times New Roman" pitchFamily="18" charset="0"/>
              </a:rPr>
              <a:t>c</a:t>
            </a:r>
            <a:r>
              <a:rPr kumimoji="0" lang="en-US" sz="1000" b="1" i="0" u="none" strike="noStrike" cap="none" normalizeH="0" baseline="0" dirty="0" smtClean="0">
                <a:ln>
                  <a:noFill/>
                </a:ln>
                <a:effectLst/>
                <a:latin typeface="Adobe Font Folio" charset="0"/>
                <a:ea typeface="SimSun" pitchFamily="2" charset="-122"/>
                <a:cs typeface="Times New Roman" pitchFamily="18" charset="0"/>
              </a:rPr>
              <a:t> = $20, </a:t>
            </a:r>
            <a:r>
              <a:rPr kumimoji="0" lang="en-US" sz="1000" b="1" i="1" u="none" strike="noStrike" cap="none" normalizeH="0" baseline="0" dirty="0" smtClean="0">
                <a:ln>
                  <a:noFill/>
                </a:ln>
                <a:effectLst/>
                <a:latin typeface="Adobe Font Folio" charset="0"/>
                <a:ea typeface="SimSun" pitchFamily="2" charset="-122"/>
                <a:cs typeface="Times New Roman" pitchFamily="18" charset="0"/>
              </a:rPr>
              <a:t>b</a:t>
            </a:r>
            <a:r>
              <a:rPr kumimoji="0" lang="en-US" sz="1000" b="1" i="0" u="none" strike="noStrike" cap="none" normalizeH="0" baseline="0" dirty="0" smtClean="0">
                <a:ln>
                  <a:noFill/>
                </a:ln>
                <a:effectLst/>
                <a:latin typeface="Adobe Font Folio" charset="0"/>
                <a:ea typeface="SimSun" pitchFamily="2" charset="-122"/>
                <a:cs typeface="Times New Roman" pitchFamily="18" charset="0"/>
              </a:rPr>
              <a:t> = $10, </a:t>
            </a:r>
            <a:r>
              <a:rPr kumimoji="0" lang="en-US" sz="1000" b="1" i="1" u="none" strike="noStrike" cap="none" normalizeH="0" baseline="0" dirty="0" smtClean="0">
                <a:ln>
                  <a:noFill/>
                </a:ln>
                <a:effectLst/>
                <a:latin typeface="Adobe Font Folio" charset="0"/>
                <a:ea typeface="SimSun" pitchFamily="2" charset="-122"/>
                <a:cs typeface="Times New Roman" pitchFamily="18" charset="0"/>
              </a:rPr>
              <a:t>a</a:t>
            </a:r>
            <a:r>
              <a:rPr kumimoji="0" lang="en-US" sz="1000" b="1" i="0" u="none" strike="noStrike" cap="none" normalizeH="0" baseline="0" dirty="0" smtClean="0">
                <a:ln>
                  <a:noFill/>
                </a:ln>
                <a:effectLst/>
                <a:latin typeface="Adobe Font Folio" charset="0"/>
                <a:ea typeface="SimSun" pitchFamily="2" charset="-122"/>
                <a:cs typeface="Times New Roman" pitchFamily="18" charset="0"/>
              </a:rPr>
              <a:t> = $50 </a:t>
            </a:r>
            <a:endParaRPr kumimoji="0" lang="en-US" sz="600" b="1"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effectLst/>
              <a:latin typeface="Arial" pitchFamily="34" charset="0"/>
              <a:cs typeface="Arial" pitchFamily="34" charset="0"/>
            </a:endParaRPr>
          </a:p>
        </p:txBody>
      </p:sp>
    </p:spTree>
    <p:extLst>
      <p:ext uri="{BB962C8B-B14F-4D97-AF65-F5344CB8AC3E}">
        <p14:creationId xmlns:p14="http://schemas.microsoft.com/office/powerpoint/2010/main" val="217280943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32656"/>
            <a:ext cx="7772400" cy="576064"/>
          </a:xfrm>
        </p:spPr>
        <p:txBody>
          <a:bodyPr/>
          <a:lstStyle/>
          <a:p>
            <a:r>
              <a:rPr lang="en-US" b="1" dirty="0" smtClean="0"/>
              <a:t>      DR5 </a:t>
            </a:r>
            <a:r>
              <a:rPr lang="en-US" b="1" dirty="0"/>
              <a:t>Data Set </a:t>
            </a:r>
            <a:r>
              <a:rPr lang="en-US" b="1" dirty="0" smtClean="0"/>
              <a:t>Example </a:t>
            </a:r>
            <a:r>
              <a:rPr lang="en-US" sz="3200" b="1" dirty="0"/>
              <a:t>(cont’d) </a:t>
            </a:r>
            <a:endParaRPr lang="en-US" dirty="0"/>
          </a:p>
        </p:txBody>
      </p:sp>
      <p:sp>
        <p:nvSpPr>
          <p:cNvPr id="3" name="Content Placeholder 2"/>
          <p:cNvSpPr>
            <a:spLocks noGrp="1"/>
          </p:cNvSpPr>
          <p:nvPr>
            <p:ph sz="quarter" idx="1"/>
          </p:nvPr>
        </p:nvSpPr>
        <p:spPr>
          <a:xfrm>
            <a:off x="323528" y="1556792"/>
            <a:ext cx="8503920" cy="4248472"/>
          </a:xfrm>
        </p:spPr>
        <p:txBody>
          <a:bodyPr/>
          <a:lstStyle/>
          <a:p>
            <a:pPr marL="0" indent="0">
              <a:buNone/>
            </a:pPr>
            <a:r>
              <a:rPr lang="en-US" sz="2400" dirty="0"/>
              <a:t>Table 3-4 illustrates that when using a stopping rule of </a:t>
            </a:r>
            <a:r>
              <a:rPr lang="en-US" sz="2400" i="1" dirty="0"/>
              <a:t>x</a:t>
            </a:r>
            <a:r>
              <a:rPr lang="en-US" sz="2400" dirty="0"/>
              <a:t> = 34 with 23 identified errors (attacks or failures), the total savings is $42,140.00. Both methods, with a 50% coverage criterion, stopped after 20 and 23 attacks respectively. However, the CPM realized that stopping at </a:t>
            </a:r>
            <a:r>
              <a:rPr lang="en-US" sz="2400" i="1" dirty="0"/>
              <a:t>x</a:t>
            </a:r>
            <a:r>
              <a:rPr lang="en-US" sz="2400" dirty="0"/>
              <a:t> =34 would be the most optimum place to stop whereas the LGM stopped the testing after </a:t>
            </a:r>
            <a:r>
              <a:rPr lang="en-US" sz="2400" i="1" dirty="0"/>
              <a:t>x</a:t>
            </a:r>
            <a:r>
              <a:rPr lang="en-US" sz="2400" dirty="0"/>
              <a:t>= 33, which still had 20 attacks visibly clear from the raw columnar input data. See Figure 3-6 and Figure 3-8 in the Appendix of Section 3.3.4. See Table 3-5 for a tabulation of q=.5 for all data sets of DR1 to DR5 utilizing LGM specific equations (1) to (4).</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52</a:t>
            </a:fld>
            <a:endParaRPr lang="en-IN"/>
          </a:p>
        </p:txBody>
      </p:sp>
    </p:spTree>
    <p:extLst>
      <p:ext uri="{BB962C8B-B14F-4D97-AF65-F5344CB8AC3E}">
        <p14:creationId xmlns:p14="http://schemas.microsoft.com/office/powerpoint/2010/main" val="6379824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1" y="260648"/>
            <a:ext cx="7615545" cy="648072"/>
          </a:xfrm>
        </p:spPr>
        <p:txBody>
          <a:bodyPr/>
          <a:lstStyle/>
          <a:p>
            <a:r>
              <a:rPr lang="en-US" b="1" dirty="0" smtClean="0"/>
              <a:t>           ALL Data Sets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901073201"/>
              </p:ext>
            </p:extLst>
          </p:nvPr>
        </p:nvGraphicFramePr>
        <p:xfrm>
          <a:off x="1801664" y="1484784"/>
          <a:ext cx="5038725" cy="2736304"/>
        </p:xfrm>
        <a:graphic>
          <a:graphicData uri="http://schemas.openxmlformats.org/drawingml/2006/table">
            <a:tbl>
              <a:tblPr firstRow="1" firstCol="1" bandRow="1">
                <a:tableStyleId>{5C22544A-7EE6-4342-B048-85BDC9FD1C3A}</a:tableStyleId>
              </a:tblPr>
              <a:tblGrid>
                <a:gridCol w="581025"/>
                <a:gridCol w="1143000"/>
                <a:gridCol w="685800"/>
                <a:gridCol w="974551"/>
                <a:gridCol w="792088"/>
                <a:gridCol w="862261"/>
              </a:tblGrid>
              <a:tr h="552293">
                <a:tc>
                  <a:txBody>
                    <a:bodyPr/>
                    <a:lstStyle/>
                    <a:p>
                      <a:endParaRPr lang="en-US" sz="1050" dirty="0">
                        <a:effectLst/>
                        <a:latin typeface="Times New Roman"/>
                      </a:endParaRPr>
                    </a:p>
                  </a:txBody>
                  <a:tcPr marL="68580" marR="68580" marT="0" marB="0" anchor="b"/>
                </a:tc>
                <a:tc>
                  <a:txBody>
                    <a:bodyPr/>
                    <a:lstStyle/>
                    <a:p>
                      <a:pPr marL="0" marR="0" indent="228600" algn="ctr">
                        <a:lnSpc>
                          <a:spcPct val="110000"/>
                        </a:lnSpc>
                        <a:spcBef>
                          <a:spcPts val="0"/>
                        </a:spcBef>
                        <a:spcAft>
                          <a:spcPts val="0"/>
                        </a:spcAft>
                      </a:pPr>
                      <a:r>
                        <a:rPr lang="en-US" sz="1050">
                          <a:effectLst/>
                        </a:rPr>
                        <a:t>b</a:t>
                      </a:r>
                      <a:r>
                        <a:rPr lang="en-US" sz="1050" baseline="-25000">
                          <a:effectLst/>
                        </a:rPr>
                        <a:t>0</a:t>
                      </a:r>
                      <a:endParaRPr lang="en-US" sz="105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50">
                          <a:effectLst/>
                        </a:rPr>
                        <a:t>    b</a:t>
                      </a:r>
                      <a:r>
                        <a:rPr lang="en-US" sz="1050" baseline="-25000">
                          <a:effectLst/>
                        </a:rPr>
                        <a:t>1</a:t>
                      </a:r>
                      <a:endParaRPr lang="en-US" sz="105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50" dirty="0">
                          <a:effectLst/>
                        </a:rPr>
                        <a:t>      b</a:t>
                      </a:r>
                      <a:r>
                        <a:rPr lang="en-US" sz="1050" baseline="-25000" dirty="0">
                          <a:effectLst/>
                        </a:rPr>
                        <a:t>2</a:t>
                      </a:r>
                      <a:endParaRPr lang="en-US" sz="1050" dirty="0">
                        <a:effectLst/>
                        <a:latin typeface="Times New Roman"/>
                        <a:ea typeface="Times New Roman"/>
                      </a:endParaRPr>
                    </a:p>
                  </a:txBody>
                  <a:tcPr marL="68580" marR="68580" marT="0" marB="0" anchor="ctr"/>
                </a:tc>
                <a:tc>
                  <a:txBody>
                    <a:bodyPr/>
                    <a:lstStyle/>
                    <a:p>
                      <a:pPr marL="0" marR="0" indent="228600" algn="ctr">
                        <a:lnSpc>
                          <a:spcPct val="110000"/>
                        </a:lnSpc>
                        <a:spcBef>
                          <a:spcPts val="0"/>
                        </a:spcBef>
                        <a:spcAft>
                          <a:spcPts val="0"/>
                        </a:spcAft>
                      </a:pPr>
                      <a:r>
                        <a:rPr lang="en-US" sz="1050">
                          <a:effectLst/>
                        </a:rPr>
                        <a:t>X</a:t>
                      </a:r>
                      <a:endParaRPr lang="en-US" sz="105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50">
                          <a:effectLst/>
                        </a:rPr>
                        <a:t>           f(</a:t>
                      </a:r>
                      <a:r>
                        <a:rPr lang="en-US" sz="1050" cap="all">
                          <a:effectLst/>
                        </a:rPr>
                        <a:t>x</a:t>
                      </a:r>
                      <a:r>
                        <a:rPr lang="en-US" sz="1050">
                          <a:effectLst/>
                        </a:rPr>
                        <a:t>)</a:t>
                      </a:r>
                      <a:endParaRPr lang="en-US" sz="1050">
                        <a:effectLst/>
                        <a:latin typeface="Times New Roman"/>
                        <a:ea typeface="Times New Roman"/>
                      </a:endParaRPr>
                    </a:p>
                  </a:txBody>
                  <a:tcPr marL="68580" marR="68580" marT="0" marB="0" anchor="ctr"/>
                </a:tc>
              </a:tr>
              <a:tr h="432489">
                <a:tc>
                  <a:txBody>
                    <a:bodyPr/>
                    <a:lstStyle/>
                    <a:p>
                      <a:pPr marL="0" marR="0" indent="0" algn="just">
                        <a:lnSpc>
                          <a:spcPct val="110000"/>
                        </a:lnSpc>
                        <a:spcBef>
                          <a:spcPts val="0"/>
                        </a:spcBef>
                        <a:spcAft>
                          <a:spcPts val="0"/>
                        </a:spcAft>
                      </a:pPr>
                      <a:r>
                        <a:rPr lang="en-US" sz="1000">
                          <a:effectLst/>
                        </a:rPr>
                        <a:t>DR1</a:t>
                      </a:r>
                      <a:endParaRPr lang="en-US" sz="1050">
                        <a:effectLst/>
                        <a:latin typeface="Times New Roman"/>
                        <a:ea typeface="Times New Roman"/>
                      </a:endParaRPr>
                    </a:p>
                  </a:txBody>
                  <a:tcPr marL="68580" marR="68580" marT="0" marB="0" anchor="ctr"/>
                </a:tc>
                <a:tc>
                  <a:txBody>
                    <a:bodyPr/>
                    <a:lstStyle/>
                    <a:p>
                      <a:pPr marL="0" marR="0" indent="228600" algn="just">
                        <a:lnSpc>
                          <a:spcPct val="110000"/>
                        </a:lnSpc>
                        <a:spcBef>
                          <a:spcPts val="0"/>
                        </a:spcBef>
                        <a:spcAft>
                          <a:spcPts val="0"/>
                        </a:spcAft>
                      </a:pPr>
                      <a:r>
                        <a:rPr lang="en-US" sz="1000">
                          <a:effectLst/>
                        </a:rPr>
                        <a:t>177.572</a:t>
                      </a:r>
                      <a:endParaRPr lang="en-US" sz="105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00">
                          <a:effectLst/>
                        </a:rPr>
                        <a:t>-0.932</a:t>
                      </a:r>
                      <a:endParaRPr lang="en-US" sz="1050">
                        <a:effectLst/>
                        <a:latin typeface="Times New Roman"/>
                        <a:ea typeface="Times New Roman"/>
                      </a:endParaRPr>
                    </a:p>
                  </a:txBody>
                  <a:tcPr marL="68580" marR="68580" marT="0" marB="0" anchor="ctr"/>
                </a:tc>
                <a:tc>
                  <a:txBody>
                    <a:bodyPr/>
                    <a:lstStyle/>
                    <a:p>
                      <a:pPr marL="0" marR="0" indent="228600" algn="just">
                        <a:lnSpc>
                          <a:spcPct val="110000"/>
                        </a:lnSpc>
                        <a:spcBef>
                          <a:spcPts val="0"/>
                        </a:spcBef>
                        <a:spcAft>
                          <a:spcPts val="0"/>
                        </a:spcAft>
                      </a:pPr>
                      <a:r>
                        <a:rPr lang="en-US" sz="1000" dirty="0">
                          <a:effectLst/>
                        </a:rPr>
                        <a:t>0.011</a:t>
                      </a:r>
                      <a:endParaRPr lang="en-US" sz="1050" dirty="0">
                        <a:effectLst/>
                        <a:latin typeface="Times New Roman"/>
                        <a:ea typeface="Times New Roman"/>
                      </a:endParaRPr>
                    </a:p>
                  </a:txBody>
                  <a:tcPr marL="68580" marR="68580" marT="0" marB="0" anchor="ctr"/>
                </a:tc>
                <a:tc>
                  <a:txBody>
                    <a:bodyPr/>
                    <a:lstStyle/>
                    <a:p>
                      <a:pPr marL="0" marR="0" indent="228600" algn="r">
                        <a:lnSpc>
                          <a:spcPct val="110000"/>
                        </a:lnSpc>
                        <a:spcBef>
                          <a:spcPts val="0"/>
                        </a:spcBef>
                        <a:spcAft>
                          <a:spcPts val="0"/>
                        </a:spcAft>
                      </a:pPr>
                      <a:r>
                        <a:rPr lang="en-US" sz="1000">
                          <a:effectLst/>
                        </a:rPr>
                        <a:t>84.727</a:t>
                      </a:r>
                      <a:endParaRPr lang="en-US" sz="105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00">
                          <a:effectLst/>
                        </a:rPr>
                        <a:t>      88.786</a:t>
                      </a:r>
                      <a:endParaRPr lang="en-US" sz="1050">
                        <a:effectLst/>
                        <a:latin typeface="Times New Roman"/>
                        <a:ea typeface="Times New Roman"/>
                      </a:endParaRPr>
                    </a:p>
                  </a:txBody>
                  <a:tcPr marL="68580" marR="68580" marT="0" marB="0" anchor="ctr"/>
                </a:tc>
              </a:tr>
              <a:tr h="432489">
                <a:tc>
                  <a:txBody>
                    <a:bodyPr/>
                    <a:lstStyle/>
                    <a:p>
                      <a:pPr marL="0" marR="0" indent="0" algn="just">
                        <a:lnSpc>
                          <a:spcPct val="110000"/>
                        </a:lnSpc>
                        <a:spcBef>
                          <a:spcPts val="0"/>
                        </a:spcBef>
                        <a:spcAft>
                          <a:spcPts val="0"/>
                        </a:spcAft>
                      </a:pPr>
                      <a:r>
                        <a:rPr lang="en-US" sz="1000">
                          <a:effectLst/>
                        </a:rPr>
                        <a:t>DR2</a:t>
                      </a:r>
                      <a:endParaRPr lang="en-US" sz="1050">
                        <a:effectLst/>
                        <a:latin typeface="Times New Roman"/>
                        <a:ea typeface="Times New Roman"/>
                      </a:endParaRPr>
                    </a:p>
                  </a:txBody>
                  <a:tcPr marL="68580" marR="68580" marT="0" marB="0" anchor="ctr"/>
                </a:tc>
                <a:tc>
                  <a:txBody>
                    <a:bodyPr/>
                    <a:lstStyle/>
                    <a:p>
                      <a:pPr marL="0" marR="0" indent="228600" algn="just">
                        <a:lnSpc>
                          <a:spcPct val="110000"/>
                        </a:lnSpc>
                        <a:spcBef>
                          <a:spcPts val="0"/>
                        </a:spcBef>
                        <a:spcAft>
                          <a:spcPts val="0"/>
                        </a:spcAft>
                      </a:pPr>
                      <a:r>
                        <a:rPr lang="en-US" sz="1000">
                          <a:effectLst/>
                        </a:rPr>
                        <a:t>143.652</a:t>
                      </a:r>
                      <a:endParaRPr lang="en-US" sz="105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00">
                          <a:effectLst/>
                        </a:rPr>
                        <a:t>-1.67</a:t>
                      </a:r>
                      <a:endParaRPr lang="en-US" sz="1050">
                        <a:effectLst/>
                        <a:latin typeface="Times New Roman"/>
                        <a:ea typeface="Times New Roman"/>
                      </a:endParaRPr>
                    </a:p>
                  </a:txBody>
                  <a:tcPr marL="68580" marR="68580" marT="0" marB="0" anchor="ctr"/>
                </a:tc>
                <a:tc>
                  <a:txBody>
                    <a:bodyPr/>
                    <a:lstStyle/>
                    <a:p>
                      <a:pPr marL="0" marR="0" indent="228600" algn="just">
                        <a:lnSpc>
                          <a:spcPct val="110000"/>
                        </a:lnSpc>
                        <a:spcBef>
                          <a:spcPts val="0"/>
                        </a:spcBef>
                        <a:spcAft>
                          <a:spcPts val="0"/>
                        </a:spcAft>
                      </a:pPr>
                      <a:r>
                        <a:rPr lang="en-US" sz="1000">
                          <a:effectLst/>
                        </a:rPr>
                        <a:t>0.013</a:t>
                      </a:r>
                      <a:endParaRPr lang="en-US" sz="1050">
                        <a:effectLst/>
                        <a:latin typeface="Times New Roman"/>
                        <a:ea typeface="Times New Roman"/>
                      </a:endParaRPr>
                    </a:p>
                  </a:txBody>
                  <a:tcPr marL="68580" marR="68580" marT="0" marB="0" anchor="ctr"/>
                </a:tc>
                <a:tc>
                  <a:txBody>
                    <a:bodyPr/>
                    <a:lstStyle/>
                    <a:p>
                      <a:pPr marL="0" marR="0" indent="228600" algn="r">
                        <a:lnSpc>
                          <a:spcPct val="110000"/>
                        </a:lnSpc>
                        <a:spcBef>
                          <a:spcPts val="0"/>
                        </a:spcBef>
                        <a:spcAft>
                          <a:spcPts val="0"/>
                        </a:spcAft>
                      </a:pPr>
                      <a:r>
                        <a:rPr lang="en-US" sz="1000">
                          <a:effectLst/>
                        </a:rPr>
                        <a:t>128.46</a:t>
                      </a:r>
                      <a:endParaRPr lang="en-US" sz="105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00">
                          <a:effectLst/>
                        </a:rPr>
                        <a:t>      71.826</a:t>
                      </a:r>
                      <a:endParaRPr lang="en-US" sz="1050">
                        <a:effectLst/>
                        <a:latin typeface="Times New Roman"/>
                        <a:ea typeface="Times New Roman"/>
                      </a:endParaRPr>
                    </a:p>
                  </a:txBody>
                  <a:tcPr marL="68580" marR="68580" marT="0" marB="0" anchor="ctr"/>
                </a:tc>
              </a:tr>
              <a:tr h="410925">
                <a:tc>
                  <a:txBody>
                    <a:bodyPr/>
                    <a:lstStyle/>
                    <a:p>
                      <a:pPr marL="0" marR="0" indent="0" algn="just">
                        <a:lnSpc>
                          <a:spcPct val="110000"/>
                        </a:lnSpc>
                        <a:spcBef>
                          <a:spcPts val="0"/>
                        </a:spcBef>
                        <a:spcAft>
                          <a:spcPts val="0"/>
                        </a:spcAft>
                      </a:pPr>
                      <a:r>
                        <a:rPr lang="en-US" sz="1000">
                          <a:effectLst/>
                        </a:rPr>
                        <a:t>DR3</a:t>
                      </a:r>
                      <a:endParaRPr lang="en-US" sz="1050">
                        <a:effectLst/>
                        <a:latin typeface="Times New Roman"/>
                        <a:ea typeface="Times New Roman"/>
                      </a:endParaRPr>
                    </a:p>
                  </a:txBody>
                  <a:tcPr marL="68580" marR="68580" marT="0" marB="0" anchor="ctr"/>
                </a:tc>
                <a:tc>
                  <a:txBody>
                    <a:bodyPr/>
                    <a:lstStyle/>
                    <a:p>
                      <a:pPr marL="0" marR="0" indent="228600" algn="just">
                        <a:lnSpc>
                          <a:spcPct val="110000"/>
                        </a:lnSpc>
                        <a:spcBef>
                          <a:spcPts val="0"/>
                        </a:spcBef>
                        <a:spcAft>
                          <a:spcPts val="0"/>
                        </a:spcAft>
                      </a:pPr>
                      <a:r>
                        <a:rPr lang="en-US" sz="1000">
                          <a:effectLst/>
                        </a:rPr>
                        <a:t>48.005</a:t>
                      </a:r>
                      <a:endParaRPr lang="en-US" sz="105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00">
                          <a:effectLst/>
                        </a:rPr>
                        <a:t>-2.227</a:t>
                      </a:r>
                      <a:endParaRPr lang="en-US" sz="1050">
                        <a:effectLst/>
                        <a:latin typeface="Times New Roman"/>
                        <a:ea typeface="Times New Roman"/>
                      </a:endParaRPr>
                    </a:p>
                  </a:txBody>
                  <a:tcPr marL="68580" marR="68580" marT="0" marB="0" anchor="ctr"/>
                </a:tc>
                <a:tc>
                  <a:txBody>
                    <a:bodyPr/>
                    <a:lstStyle/>
                    <a:p>
                      <a:pPr marL="0" marR="0" indent="228600" algn="just">
                        <a:lnSpc>
                          <a:spcPct val="110000"/>
                        </a:lnSpc>
                        <a:spcBef>
                          <a:spcPts val="0"/>
                        </a:spcBef>
                        <a:spcAft>
                          <a:spcPts val="0"/>
                        </a:spcAft>
                      </a:pPr>
                      <a:r>
                        <a:rPr lang="en-US" sz="1000">
                          <a:effectLst/>
                        </a:rPr>
                        <a:t>0.049</a:t>
                      </a:r>
                      <a:endParaRPr lang="en-US" sz="1050">
                        <a:effectLst/>
                        <a:latin typeface="Times New Roman"/>
                        <a:ea typeface="Times New Roman"/>
                      </a:endParaRPr>
                    </a:p>
                  </a:txBody>
                  <a:tcPr marL="68580" marR="68580" marT="0" marB="0" anchor="ctr"/>
                </a:tc>
                <a:tc>
                  <a:txBody>
                    <a:bodyPr/>
                    <a:lstStyle/>
                    <a:p>
                      <a:pPr marL="0" marR="0" indent="228600" algn="r">
                        <a:lnSpc>
                          <a:spcPct val="110000"/>
                        </a:lnSpc>
                        <a:spcBef>
                          <a:spcPts val="0"/>
                        </a:spcBef>
                        <a:spcAft>
                          <a:spcPts val="0"/>
                        </a:spcAft>
                      </a:pPr>
                      <a:r>
                        <a:rPr lang="en-US" sz="1000">
                          <a:effectLst/>
                        </a:rPr>
                        <a:t>45.44</a:t>
                      </a:r>
                      <a:endParaRPr lang="en-US" sz="105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00">
                          <a:effectLst/>
                        </a:rPr>
                        <a:t>      24.002</a:t>
                      </a:r>
                      <a:endParaRPr lang="en-US" sz="1050">
                        <a:effectLst/>
                        <a:latin typeface="Times New Roman"/>
                        <a:ea typeface="Times New Roman"/>
                      </a:endParaRPr>
                    </a:p>
                  </a:txBody>
                  <a:tcPr marL="68580" marR="68580" marT="0" marB="0" anchor="ctr"/>
                </a:tc>
              </a:tr>
              <a:tr h="497183">
                <a:tc>
                  <a:txBody>
                    <a:bodyPr/>
                    <a:lstStyle/>
                    <a:p>
                      <a:pPr marL="0" marR="0" indent="0" algn="just">
                        <a:lnSpc>
                          <a:spcPct val="110000"/>
                        </a:lnSpc>
                        <a:spcBef>
                          <a:spcPts val="0"/>
                        </a:spcBef>
                        <a:spcAft>
                          <a:spcPts val="0"/>
                        </a:spcAft>
                      </a:pPr>
                      <a:r>
                        <a:rPr lang="en-US" sz="1000">
                          <a:effectLst/>
                        </a:rPr>
                        <a:t>DR4</a:t>
                      </a:r>
                      <a:endParaRPr lang="en-US" sz="1050">
                        <a:effectLst/>
                        <a:latin typeface="Times New Roman"/>
                        <a:ea typeface="Times New Roman"/>
                      </a:endParaRPr>
                    </a:p>
                  </a:txBody>
                  <a:tcPr marL="68580" marR="68580" marT="0" marB="0" anchor="ctr"/>
                </a:tc>
                <a:tc>
                  <a:txBody>
                    <a:bodyPr/>
                    <a:lstStyle/>
                    <a:p>
                      <a:pPr marL="0" marR="0" indent="228600" algn="just">
                        <a:lnSpc>
                          <a:spcPct val="110000"/>
                        </a:lnSpc>
                        <a:spcBef>
                          <a:spcPts val="0"/>
                        </a:spcBef>
                        <a:spcAft>
                          <a:spcPts val="0"/>
                        </a:spcAft>
                      </a:pPr>
                      <a:r>
                        <a:rPr lang="en-US" sz="1000">
                          <a:effectLst/>
                        </a:rPr>
                        <a:t>60.051</a:t>
                      </a:r>
                      <a:endParaRPr lang="en-US" sz="105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00">
                          <a:effectLst/>
                        </a:rPr>
                        <a:t>-1.054</a:t>
                      </a:r>
                      <a:endParaRPr lang="en-US" sz="1050">
                        <a:effectLst/>
                        <a:latin typeface="Times New Roman"/>
                        <a:ea typeface="Times New Roman"/>
                      </a:endParaRPr>
                    </a:p>
                  </a:txBody>
                  <a:tcPr marL="68580" marR="68580" marT="0" marB="0" anchor="ctr"/>
                </a:tc>
                <a:tc>
                  <a:txBody>
                    <a:bodyPr/>
                    <a:lstStyle/>
                    <a:p>
                      <a:pPr marL="0" marR="0" indent="228600" algn="just">
                        <a:lnSpc>
                          <a:spcPct val="110000"/>
                        </a:lnSpc>
                        <a:spcBef>
                          <a:spcPts val="0"/>
                        </a:spcBef>
                        <a:spcAft>
                          <a:spcPts val="0"/>
                        </a:spcAft>
                      </a:pPr>
                      <a:r>
                        <a:rPr lang="en-US" sz="1000">
                          <a:effectLst/>
                        </a:rPr>
                        <a:t>0.026</a:t>
                      </a:r>
                      <a:endParaRPr lang="en-US" sz="1050">
                        <a:effectLst/>
                        <a:latin typeface="Times New Roman"/>
                        <a:ea typeface="Times New Roman"/>
                      </a:endParaRPr>
                    </a:p>
                  </a:txBody>
                  <a:tcPr marL="68580" marR="68580" marT="0" marB="0" anchor="ctr"/>
                </a:tc>
                <a:tc>
                  <a:txBody>
                    <a:bodyPr/>
                    <a:lstStyle/>
                    <a:p>
                      <a:pPr marL="0" marR="0" indent="228600" algn="r">
                        <a:lnSpc>
                          <a:spcPct val="110000"/>
                        </a:lnSpc>
                        <a:spcBef>
                          <a:spcPts val="0"/>
                        </a:spcBef>
                        <a:spcAft>
                          <a:spcPts val="0"/>
                        </a:spcAft>
                      </a:pPr>
                      <a:r>
                        <a:rPr lang="en-US" sz="1000">
                          <a:effectLst/>
                        </a:rPr>
                        <a:t>40.53</a:t>
                      </a:r>
                      <a:endParaRPr lang="en-US" sz="105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00">
                          <a:effectLst/>
                        </a:rPr>
                        <a:t>      30.025</a:t>
                      </a:r>
                      <a:endParaRPr lang="en-US" sz="1050">
                        <a:effectLst/>
                        <a:latin typeface="Times New Roman"/>
                        <a:ea typeface="Times New Roman"/>
                      </a:endParaRPr>
                    </a:p>
                  </a:txBody>
                  <a:tcPr marL="68580" marR="68580" marT="0" marB="0" anchor="ctr"/>
                </a:tc>
              </a:tr>
              <a:tr h="410925">
                <a:tc>
                  <a:txBody>
                    <a:bodyPr/>
                    <a:lstStyle/>
                    <a:p>
                      <a:pPr marL="0" marR="0" indent="0" algn="just">
                        <a:lnSpc>
                          <a:spcPct val="110000"/>
                        </a:lnSpc>
                        <a:spcBef>
                          <a:spcPts val="0"/>
                        </a:spcBef>
                        <a:spcAft>
                          <a:spcPts val="0"/>
                        </a:spcAft>
                      </a:pPr>
                      <a:r>
                        <a:rPr lang="en-US" sz="1000" dirty="0">
                          <a:effectLst/>
                        </a:rPr>
                        <a:t>DR5</a:t>
                      </a:r>
                      <a:endParaRPr lang="en-US" sz="1050" dirty="0">
                        <a:effectLst/>
                        <a:latin typeface="Times New Roman"/>
                        <a:ea typeface="Times New Roman"/>
                      </a:endParaRPr>
                    </a:p>
                  </a:txBody>
                  <a:tcPr marL="68580" marR="68580" marT="0" marB="0" anchor="ctr"/>
                </a:tc>
                <a:tc>
                  <a:txBody>
                    <a:bodyPr/>
                    <a:lstStyle/>
                    <a:p>
                      <a:pPr marL="0" marR="0" indent="228600" algn="just">
                        <a:lnSpc>
                          <a:spcPct val="110000"/>
                        </a:lnSpc>
                        <a:spcBef>
                          <a:spcPts val="0"/>
                        </a:spcBef>
                        <a:spcAft>
                          <a:spcPts val="0"/>
                        </a:spcAft>
                      </a:pPr>
                      <a:r>
                        <a:rPr lang="en-US" sz="1000" dirty="0">
                          <a:effectLst/>
                        </a:rPr>
                        <a:t>40.198</a:t>
                      </a:r>
                      <a:endParaRPr lang="en-US" sz="1050" dirty="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00" dirty="0">
                          <a:effectLst/>
                        </a:rPr>
                        <a:t>-0.864</a:t>
                      </a:r>
                      <a:endParaRPr lang="en-US" sz="1050" dirty="0">
                        <a:effectLst/>
                        <a:latin typeface="Times New Roman"/>
                        <a:ea typeface="Times New Roman"/>
                      </a:endParaRPr>
                    </a:p>
                  </a:txBody>
                  <a:tcPr marL="68580" marR="68580" marT="0" marB="0" anchor="ctr"/>
                </a:tc>
                <a:tc>
                  <a:txBody>
                    <a:bodyPr/>
                    <a:lstStyle/>
                    <a:p>
                      <a:pPr marL="0" marR="0" indent="228600" algn="just">
                        <a:lnSpc>
                          <a:spcPct val="110000"/>
                        </a:lnSpc>
                        <a:spcBef>
                          <a:spcPts val="0"/>
                        </a:spcBef>
                        <a:spcAft>
                          <a:spcPts val="0"/>
                        </a:spcAft>
                      </a:pPr>
                      <a:r>
                        <a:rPr lang="en-US" sz="1000" dirty="0">
                          <a:effectLst/>
                        </a:rPr>
                        <a:t>0.037</a:t>
                      </a:r>
                      <a:endParaRPr lang="en-US" sz="1050" dirty="0">
                        <a:effectLst/>
                        <a:latin typeface="Times New Roman"/>
                        <a:ea typeface="Times New Roman"/>
                      </a:endParaRPr>
                    </a:p>
                  </a:txBody>
                  <a:tcPr marL="68580" marR="68580" marT="0" marB="0" anchor="ctr"/>
                </a:tc>
                <a:tc>
                  <a:txBody>
                    <a:bodyPr/>
                    <a:lstStyle/>
                    <a:p>
                      <a:pPr marL="0" marR="0" indent="228600" algn="r">
                        <a:lnSpc>
                          <a:spcPct val="110000"/>
                        </a:lnSpc>
                        <a:spcBef>
                          <a:spcPts val="0"/>
                        </a:spcBef>
                        <a:spcAft>
                          <a:spcPts val="0"/>
                        </a:spcAft>
                      </a:pPr>
                      <a:r>
                        <a:rPr lang="en-US" sz="1000" dirty="0">
                          <a:effectLst/>
                        </a:rPr>
                        <a:t>23.35</a:t>
                      </a:r>
                      <a:endParaRPr lang="en-US" sz="1050" dirty="0">
                        <a:effectLst/>
                        <a:latin typeface="Times New Roman"/>
                        <a:ea typeface="Times New Roman"/>
                      </a:endParaRPr>
                    </a:p>
                  </a:txBody>
                  <a:tcPr marL="68580" marR="68580" marT="0" marB="0" anchor="ctr"/>
                </a:tc>
                <a:tc>
                  <a:txBody>
                    <a:bodyPr/>
                    <a:lstStyle/>
                    <a:p>
                      <a:pPr marL="0" marR="0" indent="0" algn="just">
                        <a:lnSpc>
                          <a:spcPct val="110000"/>
                        </a:lnSpc>
                        <a:spcBef>
                          <a:spcPts val="0"/>
                        </a:spcBef>
                        <a:spcAft>
                          <a:spcPts val="0"/>
                        </a:spcAft>
                      </a:pPr>
                      <a:r>
                        <a:rPr lang="en-US" sz="1000" dirty="0">
                          <a:effectLst/>
                        </a:rPr>
                        <a:t>      20.099</a:t>
                      </a:r>
                      <a:endParaRPr lang="en-US" sz="1050" dirty="0">
                        <a:effectLst/>
                        <a:latin typeface="Times New Roman"/>
                        <a:ea typeface="Times New Roman"/>
                      </a:endParaRPr>
                    </a:p>
                  </a:txBody>
                  <a:tcPr marL="68580" marR="68580" marT="0" marB="0" anchor="ctr"/>
                </a:tc>
              </a:tr>
            </a:tbl>
          </a:graphicData>
        </a:graphic>
      </p:graphicFrame>
      <p:sp>
        <p:nvSpPr>
          <p:cNvPr id="7" name="Slide Number Placeholder 6"/>
          <p:cNvSpPr>
            <a:spLocks noGrp="1"/>
          </p:cNvSpPr>
          <p:nvPr>
            <p:ph type="sldNum" sz="quarter" idx="12"/>
          </p:nvPr>
        </p:nvSpPr>
        <p:spPr/>
        <p:txBody>
          <a:bodyPr/>
          <a:lstStyle/>
          <a:p>
            <a:pPr>
              <a:defRPr/>
            </a:pPr>
            <a:fld id="{80D504C4-6025-4F80-A9E2-97AD466532CC}" type="slidenum">
              <a:rPr lang="en-IN" smtClean="0"/>
              <a:pPr>
                <a:defRPr/>
              </a:pPr>
              <a:t>53</a:t>
            </a:fld>
            <a:endParaRPr lang="en-IN"/>
          </a:p>
        </p:txBody>
      </p:sp>
      <p:sp>
        <p:nvSpPr>
          <p:cNvPr id="5" name="Rectangle 1"/>
          <p:cNvSpPr>
            <a:spLocks noChangeArrowheads="1"/>
          </p:cNvSpPr>
          <p:nvPr/>
        </p:nvSpPr>
        <p:spPr bwMode="auto">
          <a:xfrm>
            <a:off x="1835696" y="1885297"/>
            <a:ext cx="5688631"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smtClean="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smtClean="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smtClean="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smtClean="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smtClean="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smtClean="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en-US" sz="1000" b="1" dirty="0" smtClean="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Table 3-5. Marquardt Algorithmic Output from SPSS for LGM for DR1-DR5 with q=.5</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7368257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DR4 </a:t>
            </a:r>
            <a:r>
              <a:rPr lang="en-US" b="1" dirty="0"/>
              <a:t>Data Set Example</a:t>
            </a:r>
          </a:p>
        </p:txBody>
      </p:sp>
      <p:sp>
        <p:nvSpPr>
          <p:cNvPr id="3" name="Content Placeholder 2"/>
          <p:cNvSpPr>
            <a:spLocks noGrp="1"/>
          </p:cNvSpPr>
          <p:nvPr>
            <p:ph sz="quarter" idx="1"/>
          </p:nvPr>
        </p:nvSpPr>
        <p:spPr>
          <a:xfrm>
            <a:off x="467544" y="1556792"/>
            <a:ext cx="8503920" cy="4572000"/>
          </a:xfrm>
        </p:spPr>
        <p:txBody>
          <a:bodyPr/>
          <a:lstStyle/>
          <a:p>
            <a:pPr marL="0" indent="0" algn="just">
              <a:buNone/>
            </a:pPr>
            <a:r>
              <a:rPr lang="en-US" sz="2800" dirty="0"/>
              <a:t>We use the DR4 data set from Sahinoglu as another example of the synergy of the two stopping rules. Figure 4 illustrates the data with the fitted logistic growth curve overlaid on the graph. The LGM calculated the following estimates:</a:t>
            </a:r>
          </a:p>
          <a:p>
            <a:pPr marL="0" indent="0" algn="just">
              <a:buNone/>
            </a:pPr>
            <a:r>
              <a:rPr lang="en-US" sz="2800" dirty="0"/>
              <a:t>b</a:t>
            </a:r>
            <a:r>
              <a:rPr lang="en-US" sz="2800" baseline="-25000" dirty="0"/>
              <a:t>0</a:t>
            </a:r>
            <a:r>
              <a:rPr lang="en-US" sz="2800" dirty="0"/>
              <a:t> = 60.0513, b</a:t>
            </a:r>
            <a:r>
              <a:rPr lang="en-US" sz="2800" baseline="-25000" dirty="0"/>
              <a:t>1</a:t>
            </a:r>
            <a:r>
              <a:rPr lang="en-US" sz="2800" dirty="0"/>
              <a:t> = -1.0545, b</a:t>
            </a:r>
            <a:r>
              <a:rPr lang="en-US" sz="2800" baseline="-25000" dirty="0"/>
              <a:t>2</a:t>
            </a:r>
            <a:r>
              <a:rPr lang="en-US" sz="2800" dirty="0"/>
              <a:t> = 0.0262 	</a:t>
            </a:r>
          </a:p>
          <a:p>
            <a:pPr marL="0" indent="0" algn="just">
              <a:buNone/>
            </a:pPr>
            <a:r>
              <a:rPr lang="en-US" sz="2800" dirty="0"/>
              <a:t>This model estimates the maximum cumulative number of failures to be 60.0513 (actual maximum number of failures is 63).</a:t>
            </a:r>
            <a:endParaRPr lang="en-US" dirty="0"/>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54</a:t>
            </a:fld>
            <a:endParaRPr lang="en-IN"/>
          </a:p>
        </p:txBody>
      </p:sp>
    </p:spTree>
    <p:extLst>
      <p:ext uri="{BB962C8B-B14F-4D97-AF65-F5344CB8AC3E}">
        <p14:creationId xmlns:p14="http://schemas.microsoft.com/office/powerpoint/2010/main" val="50769204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528" y="188640"/>
            <a:ext cx="8512175" cy="1008112"/>
          </a:xfrm>
        </p:spPr>
        <p:txBody>
          <a:bodyPr>
            <a:normAutofit fontScale="90000"/>
          </a:bodyPr>
          <a:lstStyle/>
          <a:p>
            <a:pPr eaLnBrk="1" fontAlgn="auto" hangingPunct="1">
              <a:spcAft>
                <a:spcPts val="0"/>
              </a:spcAft>
              <a:defRPr/>
            </a:pP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endParaRPr lang="en-IN" sz="3600" dirty="0" smtClean="0">
              <a:solidFill>
                <a:schemeClr val="accent3">
                  <a:lumMod val="50000"/>
                </a:schemeClr>
              </a:solidFill>
              <a:latin typeface="Algerian" pitchFamily="82" charset="0"/>
              <a:ea typeface="Verdana" pitchFamily="34" charset="0"/>
              <a:cs typeface="Verdana" pitchFamily="34" charset="0"/>
            </a:endParaRPr>
          </a:p>
        </p:txBody>
      </p:sp>
      <p:sp>
        <p:nvSpPr>
          <p:cNvPr id="25603" name="Content Placeholder 2"/>
          <p:cNvSpPr>
            <a:spLocks noGrp="1"/>
          </p:cNvSpPr>
          <p:nvPr>
            <p:ph sz="quarter" idx="1"/>
          </p:nvPr>
        </p:nvSpPr>
        <p:spPr>
          <a:xfrm>
            <a:off x="468313" y="1484784"/>
            <a:ext cx="8207375" cy="4536504"/>
          </a:xfrm>
        </p:spPr>
        <p:txBody>
          <a:bodyPr/>
          <a:lstStyle/>
          <a:p>
            <a:pPr marL="0" indent="0" algn="just" eaLnBrk="1" hangingPunct="1">
              <a:buClrTx/>
              <a:buFont typeface="Wingdings 2" pitchFamily="18" charset="2"/>
              <a:buNone/>
              <a:defRPr/>
            </a:pPr>
            <a:endParaRPr lang="en-US" altLang="en-US" sz="2000" dirty="0" smtClean="0"/>
          </a:p>
          <a:p>
            <a:pPr marL="514350" indent="-514350" algn="just" eaLnBrk="1" hangingPunct="1">
              <a:buClrTx/>
              <a:buFont typeface="Wingdings" pitchFamily="2" charset="2"/>
              <a:buChar char="ü"/>
              <a:defRPr/>
            </a:pPr>
            <a:endParaRPr lang="en-US" altLang="en-US" sz="2000" dirty="0" smtClean="0"/>
          </a:p>
          <a:p>
            <a:pPr marL="514350" indent="-514350" algn="just" eaLnBrk="1" hangingPunct="1">
              <a:buClrTx/>
              <a:buFont typeface="Wingdings" pitchFamily="2" charset="2"/>
              <a:buChar char="ü"/>
              <a:defRPr/>
            </a:pPr>
            <a:endParaRPr lang="en-IN" altLang="en-US" sz="1900" dirty="0" smtClean="0">
              <a:latin typeface="Calibri" pitchFamily="34" charset="0"/>
              <a:ea typeface="Verdana" pitchFamily="34" charset="0"/>
              <a:cs typeface="Verdana" pitchFamily="34" charset="0"/>
            </a:endParaRPr>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55</a:t>
            </a:fld>
            <a:endParaRPr lang="en-IN"/>
          </a:p>
        </p:txBody>
      </p:sp>
      <p:pic>
        <p:nvPicPr>
          <p:cNvPr id="5" name="Picture 4"/>
          <p:cNvPicPr/>
          <p:nvPr/>
        </p:nvPicPr>
        <p:blipFill>
          <a:blip r:embed="rId2" cstate="print"/>
          <a:srcRect t="11548" r="4026" b="2948"/>
          <a:stretch>
            <a:fillRect/>
          </a:stretch>
        </p:blipFill>
        <p:spPr bwMode="auto">
          <a:xfrm>
            <a:off x="2627784" y="1628800"/>
            <a:ext cx="3404870" cy="3028315"/>
          </a:xfrm>
          <a:prstGeom prst="rect">
            <a:avLst/>
          </a:prstGeom>
          <a:noFill/>
          <a:ln w="9525">
            <a:noFill/>
            <a:miter lim="800000"/>
            <a:headEnd/>
            <a:tailEnd/>
          </a:ln>
        </p:spPr>
      </p:pic>
      <p:sp>
        <p:nvSpPr>
          <p:cNvPr id="3" name="Rectangle 2"/>
          <p:cNvSpPr/>
          <p:nvPr/>
        </p:nvSpPr>
        <p:spPr>
          <a:xfrm>
            <a:off x="1691680" y="5013176"/>
            <a:ext cx="6324872" cy="307777"/>
          </a:xfrm>
          <a:prstGeom prst="rect">
            <a:avLst/>
          </a:prstGeom>
        </p:spPr>
        <p:txBody>
          <a:bodyPr wrap="square">
            <a:spAutoFit/>
          </a:bodyPr>
          <a:lstStyle/>
          <a:p>
            <a:r>
              <a:rPr lang="en-US" sz="1400" dirty="0"/>
              <a:t>Figure 4. The DR4 data set (points) with the Logistic growth curve overlaid.</a:t>
            </a:r>
          </a:p>
        </p:txBody>
      </p:sp>
      <p:sp>
        <p:nvSpPr>
          <p:cNvPr id="7" name="Title 1"/>
          <p:cNvSpPr txBox="1">
            <a:spLocks/>
          </p:cNvSpPr>
          <p:nvPr/>
        </p:nvSpPr>
        <p:spPr bwMode="auto">
          <a:xfrm>
            <a:off x="323528" y="404664"/>
            <a:ext cx="8218487"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eaLnBrk="1" fontAlgn="auto" hangingPunct="1">
              <a:spcAft>
                <a:spcPts val="0"/>
              </a:spcAft>
              <a:defRPr/>
            </a:pPr>
            <a:r>
              <a:rPr lang="en-US" b="1" dirty="0"/>
              <a:t>DR4 Data Set </a:t>
            </a:r>
            <a:r>
              <a:rPr lang="en-US" b="1" dirty="0" smtClean="0"/>
              <a:t>Example </a:t>
            </a:r>
            <a:r>
              <a:rPr lang="en-US" sz="3200" b="1" dirty="0"/>
              <a:t>(cont’d) </a:t>
            </a:r>
            <a:endParaRPr lang="en-IN" b="1"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7772400" cy="648072"/>
          </a:xfrm>
        </p:spPr>
        <p:txBody>
          <a:bodyPr/>
          <a:lstStyle/>
          <a:p>
            <a:pPr eaLnBrk="1" fontAlgn="auto" hangingPunct="1">
              <a:spcAft>
                <a:spcPts val="0"/>
              </a:spcAft>
              <a:defRPr/>
            </a:pPr>
            <a:r>
              <a:rPr lang="en-US" sz="3600" b="1" dirty="0" smtClean="0"/>
              <a:t>             </a:t>
            </a:r>
            <a:r>
              <a:rPr lang="en-US" sz="2800" b="1" dirty="0" smtClean="0"/>
              <a:t>DR4 </a:t>
            </a:r>
            <a:r>
              <a:rPr lang="en-US" sz="2800" b="1" dirty="0"/>
              <a:t>Data Set </a:t>
            </a:r>
            <a:r>
              <a:rPr lang="en-US" sz="2800" b="1" dirty="0" smtClean="0"/>
              <a:t>Example </a:t>
            </a:r>
            <a:r>
              <a:rPr lang="en-US" sz="2800" b="1" dirty="0"/>
              <a:t>(cont’d) </a:t>
            </a:r>
            <a:endParaRPr lang="en-IN" sz="2800" b="1" dirty="0">
              <a:solidFill>
                <a:srgbClr val="002060"/>
              </a:solidFill>
              <a:latin typeface="Algerian" pitchFamily="82" charset="0"/>
              <a:ea typeface="Verdana" pitchFamily="34" charset="0"/>
              <a:cs typeface="Verdana" pitchFamily="34" charset="0"/>
            </a:endParaRPr>
          </a:p>
        </p:txBody>
      </p:sp>
      <p:sp>
        <p:nvSpPr>
          <p:cNvPr id="3" name="Content Placeholder 2"/>
          <p:cNvSpPr>
            <a:spLocks noGrp="1"/>
          </p:cNvSpPr>
          <p:nvPr>
            <p:ph sz="quarter" idx="1"/>
          </p:nvPr>
        </p:nvSpPr>
        <p:spPr>
          <a:xfrm>
            <a:off x="1066800" y="1556792"/>
            <a:ext cx="7772400" cy="4659858"/>
          </a:xfrm>
        </p:spPr>
        <p:txBody>
          <a:bodyPr/>
          <a:lstStyle/>
          <a:p>
            <a:pPr marL="0" indent="0">
              <a:buNone/>
            </a:pPr>
            <a:r>
              <a:rPr lang="en-US" sz="3200" dirty="0"/>
              <a:t>LGM calculates that 50% coverage occurs at approximately 40 test cases by using Equation (4). We ran this data set through the MESAT-1 software, which can be found online. The MESAT-1 stopping rule reached or exceeded 50% coverage criterion at the 43</a:t>
            </a:r>
            <a:r>
              <a:rPr lang="en-US" sz="3200" baseline="30000" dirty="0"/>
              <a:t>rd</a:t>
            </a:r>
            <a:r>
              <a:rPr lang="en-US" sz="3200" dirty="0"/>
              <a:t>  test case with 32 failures accomplishing a failure  coverage of 50.79%; i.e. S</a:t>
            </a:r>
            <a:r>
              <a:rPr lang="en-US" sz="3200" baseline="-25000" dirty="0"/>
              <a:t>CPM</a:t>
            </a:r>
            <a:r>
              <a:rPr lang="en-US" sz="3200" dirty="0"/>
              <a:t>(43)=32. </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56</a:t>
            </a:fld>
            <a:endParaRPr lang="en-IN"/>
          </a:p>
        </p:txBody>
      </p:sp>
    </p:spTree>
    <p:extLst>
      <p:ext uri="{BB962C8B-B14F-4D97-AF65-F5344CB8AC3E}">
        <p14:creationId xmlns:p14="http://schemas.microsoft.com/office/powerpoint/2010/main" val="289531338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88640"/>
            <a:ext cx="7560840" cy="758825"/>
          </a:xfrm>
        </p:spPr>
        <p:txBody>
          <a:bodyPr/>
          <a:lstStyle/>
          <a:p>
            <a:pPr eaLnBrk="1" fontAlgn="auto" hangingPunct="1">
              <a:spcAft>
                <a:spcPts val="0"/>
              </a:spcAft>
              <a:defRPr/>
            </a:pPr>
            <a:r>
              <a:rPr lang="en-US" sz="3600" b="1" dirty="0" smtClean="0"/>
              <a:t>          </a:t>
            </a:r>
            <a:r>
              <a:rPr lang="en-US" sz="2800" b="1" dirty="0" smtClean="0"/>
              <a:t>DR4 </a:t>
            </a:r>
            <a:r>
              <a:rPr lang="en-US" sz="2800" b="1" dirty="0"/>
              <a:t>Data Set </a:t>
            </a:r>
            <a:r>
              <a:rPr lang="en-US" sz="2800" b="1" dirty="0" smtClean="0"/>
              <a:t>Example </a:t>
            </a:r>
            <a:r>
              <a:rPr lang="en-US" sz="2800" b="1" dirty="0"/>
              <a:t>(cont’d) </a:t>
            </a:r>
            <a:endParaRPr lang="en-IN" sz="2800" b="1" dirty="0">
              <a:solidFill>
                <a:srgbClr val="002060"/>
              </a:solidFill>
              <a:latin typeface="Algerian" pitchFamily="82" charset="0"/>
              <a:ea typeface="Verdana" pitchFamily="34" charset="0"/>
              <a:cs typeface="Verdana" pitchFamily="34" charset="0"/>
            </a:endParaRPr>
          </a:p>
        </p:txBody>
      </p:sp>
      <p:sp>
        <p:nvSpPr>
          <p:cNvPr id="3" name="Content Placeholder 2"/>
          <p:cNvSpPr>
            <a:spLocks noGrp="1"/>
          </p:cNvSpPr>
          <p:nvPr>
            <p:ph sz="quarter" idx="1"/>
          </p:nvPr>
        </p:nvSpPr>
        <p:spPr>
          <a:xfrm>
            <a:off x="629084" y="1484784"/>
            <a:ext cx="8335404" cy="4572000"/>
          </a:xfrm>
        </p:spPr>
        <p:txBody>
          <a:bodyPr/>
          <a:lstStyle/>
          <a:p>
            <a:pPr marL="0" indent="0">
              <a:buNone/>
            </a:pPr>
            <a:r>
              <a:rPr lang="en-US" sz="3600" dirty="0"/>
              <a:t>Based on Table 3-5, whereas the LGM halted the testing activity after </a:t>
            </a:r>
            <a:r>
              <a:rPr lang="en-US" sz="3600" i="1" dirty="0"/>
              <a:t>x(# test cases) </a:t>
            </a:r>
            <a:r>
              <a:rPr lang="en-US" sz="3600" dirty="0"/>
              <a:t>= 41 with S</a:t>
            </a:r>
            <a:r>
              <a:rPr lang="en-US" sz="3600" baseline="-25000" dirty="0"/>
              <a:t>LGM</a:t>
            </a:r>
            <a:r>
              <a:rPr lang="en-US" sz="3600" dirty="0"/>
              <a:t>(41) = 30. LGM served as the first-hand initial value or estimator (by hinting 30/63≈48% coverage) and CPM added with the cost optimality details. </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57</a:t>
            </a:fld>
            <a:endParaRPr lang="en-IN"/>
          </a:p>
        </p:txBody>
      </p:sp>
    </p:spTree>
    <p:extLst>
      <p:ext uri="{BB962C8B-B14F-4D97-AF65-F5344CB8AC3E}">
        <p14:creationId xmlns:p14="http://schemas.microsoft.com/office/powerpoint/2010/main" val="43964425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16632"/>
            <a:ext cx="7272808" cy="1190873"/>
          </a:xfrm>
        </p:spPr>
        <p:txBody>
          <a:bodyPr/>
          <a:lstStyle/>
          <a:p>
            <a:r>
              <a:rPr lang="en-US" sz="3600" dirty="0" smtClean="0"/>
              <a:t> </a:t>
            </a:r>
            <a:r>
              <a:rPr lang="en-US" sz="2800" b="1" dirty="0"/>
              <a:t>DR4 Data Set Example (cont’d)</a:t>
            </a:r>
            <a:r>
              <a:rPr lang="en-IN" sz="4000" b="1" dirty="0">
                <a:solidFill>
                  <a:srgbClr val="002060"/>
                </a:solidFill>
                <a:latin typeface="Algerian" pitchFamily="82" charset="0"/>
                <a:ea typeface="Verdana" pitchFamily="34" charset="0"/>
                <a:cs typeface="Verdana" pitchFamily="34" charset="0"/>
              </a:rPr>
              <a:t/>
            </a:r>
            <a:br>
              <a:rPr lang="en-IN" sz="4000" b="1" dirty="0">
                <a:solidFill>
                  <a:srgbClr val="002060"/>
                </a:solidFill>
                <a:latin typeface="Algerian" pitchFamily="82" charset="0"/>
                <a:ea typeface="Verdana" pitchFamily="34" charset="0"/>
                <a:cs typeface="Verdana" pitchFamily="34" charset="0"/>
              </a:rPr>
            </a:br>
            <a:endParaRPr lang="en-US" b="1" dirty="0"/>
          </a:p>
        </p:txBody>
      </p:sp>
      <p:sp>
        <p:nvSpPr>
          <p:cNvPr id="3" name="Content Placeholder 2"/>
          <p:cNvSpPr>
            <a:spLocks noGrp="1"/>
          </p:cNvSpPr>
          <p:nvPr>
            <p:ph sz="quarter" idx="1"/>
          </p:nvPr>
        </p:nvSpPr>
        <p:spPr>
          <a:xfrm>
            <a:off x="971600" y="1772816"/>
            <a:ext cx="7772400" cy="4227810"/>
          </a:xfrm>
        </p:spPr>
        <p:txBody>
          <a:bodyPr/>
          <a:lstStyle/>
          <a:p>
            <a:pPr marL="0" indent="0">
              <a:buNone/>
            </a:pPr>
            <a:r>
              <a:rPr lang="en-US" sz="3200" dirty="0"/>
              <a:t>Therefore q=.48 or 50% in the CPM for </a:t>
            </a:r>
            <a:r>
              <a:rPr lang="en-US" sz="3200" i="1" dirty="0"/>
              <a:t>c</a:t>
            </a:r>
            <a:r>
              <a:rPr lang="en-US" sz="3200" dirty="0"/>
              <a:t> = $20, </a:t>
            </a:r>
            <a:r>
              <a:rPr lang="en-US" sz="3200" i="1" dirty="0"/>
              <a:t>b</a:t>
            </a:r>
            <a:r>
              <a:rPr lang="en-US" sz="3200" dirty="0"/>
              <a:t> = $10, </a:t>
            </a:r>
            <a:r>
              <a:rPr lang="en-US" sz="3200" i="1" dirty="0"/>
              <a:t>a</a:t>
            </a:r>
            <a:r>
              <a:rPr lang="en-US" sz="3200" dirty="0"/>
              <a:t> = $50 generates S</a:t>
            </a:r>
            <a:r>
              <a:rPr lang="en-US" sz="3200" baseline="-25000" dirty="0"/>
              <a:t>CPM</a:t>
            </a:r>
            <a:r>
              <a:rPr lang="en-US" sz="3200" dirty="0"/>
              <a:t>(43) = 32 akin to S</a:t>
            </a:r>
            <a:r>
              <a:rPr lang="en-US" sz="3200" baseline="-25000" dirty="0"/>
              <a:t>LGM</a:t>
            </a:r>
            <a:r>
              <a:rPr lang="en-US" sz="3200" dirty="0"/>
              <a:t>(41) = 30 with savings of $1900. Both stopping rules were not far from each other. Table 3-6 shows the new cost analysis from MESAT-1. See Figure 3-9 in Section 3.3.4. Appendix for DR4. </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58</a:t>
            </a:fld>
            <a:endParaRPr lang="en-IN"/>
          </a:p>
        </p:txBody>
      </p:sp>
    </p:spTree>
    <p:extLst>
      <p:ext uri="{BB962C8B-B14F-4D97-AF65-F5344CB8AC3E}">
        <p14:creationId xmlns:p14="http://schemas.microsoft.com/office/powerpoint/2010/main" val="70651255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60648"/>
            <a:ext cx="7772400" cy="790600"/>
          </a:xfrm>
        </p:spPr>
        <p:txBody>
          <a:bodyPr/>
          <a:lstStyle/>
          <a:p>
            <a:pPr eaLnBrk="1" fontAlgn="auto" hangingPunct="1">
              <a:spcAft>
                <a:spcPts val="0"/>
              </a:spcAft>
              <a:defRPr/>
            </a:pPr>
            <a:r>
              <a:rPr lang="en-US" sz="3600" b="1" dirty="0"/>
              <a:t>DR4 Data Set Example (cont’d)</a:t>
            </a:r>
            <a:endParaRPr lang="en-IN" sz="4000" b="1" dirty="0">
              <a:solidFill>
                <a:srgbClr val="002060"/>
              </a:solidFill>
              <a:latin typeface="Algerian" pitchFamily="82" charset="0"/>
              <a:ea typeface="Verdana" pitchFamily="34" charset="0"/>
              <a:cs typeface="Verdana" pitchFamily="34" charset="0"/>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591720865"/>
              </p:ext>
            </p:extLst>
          </p:nvPr>
        </p:nvGraphicFramePr>
        <p:xfrm>
          <a:off x="2108994" y="1772816"/>
          <a:ext cx="4889500" cy="3350999"/>
        </p:xfrm>
        <a:graphic>
          <a:graphicData uri="http://schemas.openxmlformats.org/drawingml/2006/table">
            <a:tbl>
              <a:tblPr firstRow="1" firstCol="1" bandRow="1">
                <a:tableStyleId>{5C22544A-7EE6-4342-B048-85BDC9FD1C3A}</a:tableStyleId>
              </a:tblPr>
              <a:tblGrid>
                <a:gridCol w="3987800"/>
                <a:gridCol w="901700"/>
              </a:tblGrid>
              <a:tr h="459071">
                <a:tc>
                  <a:txBody>
                    <a:bodyPr/>
                    <a:lstStyle/>
                    <a:p>
                      <a:pPr marL="0" marR="0" indent="0" algn="just">
                        <a:lnSpc>
                          <a:spcPct val="110000"/>
                        </a:lnSpc>
                        <a:spcBef>
                          <a:spcPts val="0"/>
                        </a:spcBef>
                        <a:spcAft>
                          <a:spcPts val="0"/>
                        </a:spcAft>
                      </a:pPr>
                      <a:r>
                        <a:rPr lang="en-CA" sz="1000" b="1" dirty="0">
                          <a:effectLst/>
                        </a:rPr>
                        <a:t>Item</a:t>
                      </a:r>
                      <a:endParaRPr lang="en-US" sz="1050" b="1" dirty="0">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00" b="1">
                          <a:effectLst/>
                        </a:rPr>
                        <a:t>Dollar amount</a:t>
                      </a:r>
                      <a:endParaRPr lang="en-US" sz="1050" b="1">
                        <a:effectLst/>
                        <a:latin typeface="Times New Roman"/>
                        <a:ea typeface="Times New Roman"/>
                        <a:cs typeface="Calibri"/>
                      </a:endParaRPr>
                    </a:p>
                  </a:txBody>
                  <a:tcPr marL="68580" marR="68580" marT="0" marB="0"/>
                </a:tc>
              </a:tr>
              <a:tr h="231881">
                <a:tc>
                  <a:txBody>
                    <a:bodyPr/>
                    <a:lstStyle/>
                    <a:p>
                      <a:pPr marL="0" marR="0" indent="0" algn="just">
                        <a:lnSpc>
                          <a:spcPct val="110000"/>
                        </a:lnSpc>
                        <a:spcBef>
                          <a:spcPts val="0"/>
                        </a:spcBef>
                        <a:spcAft>
                          <a:spcPts val="0"/>
                        </a:spcAft>
                      </a:pPr>
                      <a:r>
                        <a:rPr lang="en-CA" sz="1050" b="1">
                          <a:effectLst/>
                        </a:rPr>
                        <a:t>Cost of correcting all 63 errors by exhaustive – testing</a:t>
                      </a:r>
                      <a:endParaRPr lang="en-US" sz="1050" b="1">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50" b="1">
                          <a:effectLst/>
                        </a:rPr>
                        <a:t>$630.00</a:t>
                      </a:r>
                      <a:endParaRPr lang="en-US" sz="1050" b="1">
                        <a:effectLst/>
                        <a:latin typeface="Times New Roman"/>
                        <a:ea typeface="Times New Roman"/>
                        <a:cs typeface="Calibri"/>
                      </a:endParaRPr>
                    </a:p>
                  </a:txBody>
                  <a:tcPr marL="68580" marR="68580" marT="0" marB="0"/>
                </a:tc>
              </a:tr>
              <a:tr h="481988">
                <a:tc>
                  <a:txBody>
                    <a:bodyPr/>
                    <a:lstStyle/>
                    <a:p>
                      <a:pPr marL="0" marR="0" indent="0" algn="just">
                        <a:lnSpc>
                          <a:spcPct val="110000"/>
                        </a:lnSpc>
                        <a:spcBef>
                          <a:spcPts val="0"/>
                        </a:spcBef>
                        <a:spcAft>
                          <a:spcPts val="0"/>
                        </a:spcAft>
                      </a:pPr>
                      <a:r>
                        <a:rPr lang="en-CA" sz="1050" b="1">
                          <a:effectLst/>
                        </a:rPr>
                        <a:t>Cost of correcting 32 pre - release errors using MESAT – 1</a:t>
                      </a:r>
                      <a:endParaRPr lang="en-US" sz="1050" b="1">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50" b="1">
                          <a:effectLst/>
                        </a:rPr>
                        <a:t>$320.00</a:t>
                      </a:r>
                      <a:endParaRPr lang="en-US" sz="1050" b="1">
                        <a:effectLst/>
                        <a:latin typeface="Times New Roman"/>
                        <a:ea typeface="Times New Roman"/>
                        <a:cs typeface="Calibri"/>
                      </a:endParaRPr>
                    </a:p>
                  </a:txBody>
                  <a:tcPr marL="68580" marR="68580" marT="0" marB="0"/>
                </a:tc>
              </a:tr>
              <a:tr h="481988">
                <a:tc>
                  <a:txBody>
                    <a:bodyPr/>
                    <a:lstStyle/>
                    <a:p>
                      <a:pPr marL="0" marR="0" indent="0" algn="just">
                        <a:lnSpc>
                          <a:spcPct val="110000"/>
                        </a:lnSpc>
                        <a:spcBef>
                          <a:spcPts val="0"/>
                        </a:spcBef>
                        <a:spcAft>
                          <a:spcPts val="0"/>
                        </a:spcAft>
                      </a:pPr>
                      <a:r>
                        <a:rPr lang="en-CA" sz="1050" b="1" dirty="0">
                          <a:effectLst/>
                        </a:rPr>
                        <a:t>Cost of executing all 200 test cases by exhaustive – testing</a:t>
                      </a:r>
                      <a:endParaRPr lang="en-US" sz="1050" b="1" dirty="0">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50" b="1">
                          <a:effectLst/>
                        </a:rPr>
                        <a:t>$4000.00</a:t>
                      </a:r>
                      <a:endParaRPr lang="en-US" sz="1050" b="1">
                        <a:effectLst/>
                        <a:latin typeface="Times New Roman"/>
                        <a:ea typeface="Times New Roman"/>
                        <a:cs typeface="Calibri"/>
                      </a:endParaRPr>
                    </a:p>
                  </a:txBody>
                  <a:tcPr marL="68580" marR="68580" marT="0" marB="0"/>
                </a:tc>
              </a:tr>
              <a:tr h="231881">
                <a:tc>
                  <a:txBody>
                    <a:bodyPr/>
                    <a:lstStyle/>
                    <a:p>
                      <a:pPr marL="0" marR="0" indent="0" algn="just">
                        <a:lnSpc>
                          <a:spcPct val="110000"/>
                        </a:lnSpc>
                        <a:spcBef>
                          <a:spcPts val="0"/>
                        </a:spcBef>
                        <a:spcAft>
                          <a:spcPts val="0"/>
                        </a:spcAft>
                      </a:pPr>
                      <a:r>
                        <a:rPr lang="en-CA" sz="1050" b="1" dirty="0">
                          <a:effectLst/>
                        </a:rPr>
                        <a:t>Cost of executing 43 test cases by using MESAT – 1</a:t>
                      </a:r>
                      <a:endParaRPr lang="en-US" sz="1050" b="1" dirty="0">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50" b="1">
                          <a:effectLst/>
                        </a:rPr>
                        <a:t>$860.00</a:t>
                      </a:r>
                      <a:endParaRPr lang="en-US" sz="1050" b="1">
                        <a:effectLst/>
                        <a:latin typeface="Times New Roman"/>
                        <a:ea typeface="Times New Roman"/>
                        <a:cs typeface="Calibri"/>
                      </a:endParaRPr>
                    </a:p>
                  </a:txBody>
                  <a:tcPr marL="68580" marR="68580" marT="0" marB="0"/>
                </a:tc>
              </a:tr>
              <a:tr h="481988">
                <a:tc>
                  <a:txBody>
                    <a:bodyPr/>
                    <a:lstStyle/>
                    <a:p>
                      <a:pPr marL="0" marR="0" indent="0" algn="just">
                        <a:lnSpc>
                          <a:spcPct val="110000"/>
                        </a:lnSpc>
                        <a:spcBef>
                          <a:spcPts val="0"/>
                        </a:spcBef>
                        <a:spcAft>
                          <a:spcPts val="0"/>
                        </a:spcAft>
                      </a:pPr>
                      <a:r>
                        <a:rPr lang="en-CA" sz="1050" b="1">
                          <a:effectLst/>
                        </a:rPr>
                        <a:t>Savings for not correcting the remaining 31 errros by using MESAT - 1</a:t>
                      </a:r>
                      <a:endParaRPr lang="en-US" sz="1050" b="1">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50" b="1">
                          <a:effectLst/>
                        </a:rPr>
                        <a:t>$310.00</a:t>
                      </a:r>
                      <a:endParaRPr lang="en-US" sz="1050" b="1">
                        <a:effectLst/>
                        <a:latin typeface="Times New Roman"/>
                        <a:ea typeface="Times New Roman"/>
                        <a:cs typeface="Calibri"/>
                      </a:endParaRPr>
                    </a:p>
                  </a:txBody>
                  <a:tcPr marL="68580" marR="68580" marT="0" marB="0"/>
                </a:tc>
              </a:tr>
              <a:tr h="982202">
                <a:tc>
                  <a:txBody>
                    <a:bodyPr/>
                    <a:lstStyle/>
                    <a:p>
                      <a:pPr marL="0" marR="0" indent="0" algn="just">
                        <a:lnSpc>
                          <a:spcPct val="110000"/>
                        </a:lnSpc>
                        <a:spcBef>
                          <a:spcPts val="0"/>
                        </a:spcBef>
                        <a:spcAft>
                          <a:spcPts val="0"/>
                        </a:spcAft>
                      </a:pPr>
                      <a:r>
                        <a:rPr lang="en-CA" sz="1050" b="1" dirty="0">
                          <a:effectLst/>
                        </a:rPr>
                        <a:t>Savings for not executing the remaining (200 - 43 ) = 1576 test cases</a:t>
                      </a:r>
                      <a:endParaRPr lang="en-US" sz="1050" b="1" dirty="0">
                        <a:effectLst/>
                      </a:endParaRPr>
                    </a:p>
                    <a:p>
                      <a:pPr marL="0" marR="0" indent="0" algn="just">
                        <a:lnSpc>
                          <a:spcPct val="110000"/>
                        </a:lnSpc>
                        <a:spcBef>
                          <a:spcPts val="0"/>
                        </a:spcBef>
                        <a:spcAft>
                          <a:spcPts val="0"/>
                        </a:spcAft>
                      </a:pPr>
                      <a:r>
                        <a:rPr lang="en-CA" sz="1050" b="1" dirty="0">
                          <a:effectLst/>
                        </a:rPr>
                        <a:t>TOTAL SAVING USING MESAT -1 BY STOPPING TEST  EARLIER </a:t>
                      </a:r>
                      <a:endParaRPr lang="en-US" sz="1050" b="1" dirty="0">
                        <a:effectLst/>
                        <a:latin typeface="Times New Roman"/>
                        <a:ea typeface="Times New Roman"/>
                        <a:cs typeface="Calibri"/>
                      </a:endParaRPr>
                    </a:p>
                  </a:txBody>
                  <a:tcPr marL="68580" marR="68580" marT="0" marB="0"/>
                </a:tc>
                <a:tc>
                  <a:txBody>
                    <a:bodyPr/>
                    <a:lstStyle/>
                    <a:p>
                      <a:pPr marL="0" marR="0" indent="0" algn="just">
                        <a:lnSpc>
                          <a:spcPct val="110000"/>
                        </a:lnSpc>
                        <a:spcBef>
                          <a:spcPts val="0"/>
                        </a:spcBef>
                        <a:spcAft>
                          <a:spcPts val="0"/>
                        </a:spcAft>
                      </a:pPr>
                      <a:r>
                        <a:rPr lang="en-CA" sz="1050" b="1" dirty="0">
                          <a:effectLst/>
                        </a:rPr>
                        <a:t>$3450.00</a:t>
                      </a:r>
                      <a:endParaRPr lang="en-US" sz="1050" b="1" dirty="0">
                        <a:effectLst/>
                      </a:endParaRPr>
                    </a:p>
                    <a:p>
                      <a:pPr marL="0" marR="0" indent="0" algn="just">
                        <a:lnSpc>
                          <a:spcPct val="110000"/>
                        </a:lnSpc>
                        <a:spcBef>
                          <a:spcPts val="0"/>
                        </a:spcBef>
                        <a:spcAft>
                          <a:spcPts val="0"/>
                        </a:spcAft>
                      </a:pPr>
                      <a:r>
                        <a:rPr lang="en-CA" sz="1050" b="1" dirty="0">
                          <a:effectLst/>
                        </a:rPr>
                        <a:t>$1900.00</a:t>
                      </a:r>
                      <a:endParaRPr lang="en-US" sz="1050" b="1" dirty="0">
                        <a:effectLst/>
                        <a:latin typeface="Times New Roman"/>
                        <a:ea typeface="Times New Roman"/>
                        <a:cs typeface="Calibri"/>
                      </a:endParaRPr>
                    </a:p>
                  </a:txBody>
                  <a:tcPr marL="68580" marR="68580" marT="0" marB="0"/>
                </a:tc>
              </a:tr>
            </a:tbl>
          </a:graphicData>
        </a:graphic>
      </p:graphicFrame>
      <p:sp>
        <p:nvSpPr>
          <p:cNvPr id="7" name="Slide Number Placeholder 6"/>
          <p:cNvSpPr>
            <a:spLocks noGrp="1"/>
          </p:cNvSpPr>
          <p:nvPr>
            <p:ph type="sldNum" sz="quarter" idx="12"/>
          </p:nvPr>
        </p:nvSpPr>
        <p:spPr/>
        <p:txBody>
          <a:bodyPr/>
          <a:lstStyle/>
          <a:p>
            <a:pPr>
              <a:defRPr/>
            </a:pPr>
            <a:fld id="{80D504C4-6025-4F80-A9E2-97AD466532CC}" type="slidenum">
              <a:rPr lang="en-IN" smtClean="0"/>
              <a:pPr>
                <a:defRPr/>
              </a:pPr>
              <a:t>59</a:t>
            </a:fld>
            <a:endParaRPr lang="en-IN"/>
          </a:p>
        </p:txBody>
      </p:sp>
      <p:sp>
        <p:nvSpPr>
          <p:cNvPr id="5" name="Rectangle 4"/>
          <p:cNvSpPr/>
          <p:nvPr/>
        </p:nvSpPr>
        <p:spPr>
          <a:xfrm>
            <a:off x="1979712" y="5290610"/>
            <a:ext cx="5688632" cy="646331"/>
          </a:xfrm>
          <a:prstGeom prst="rect">
            <a:avLst/>
          </a:prstGeom>
        </p:spPr>
        <p:txBody>
          <a:bodyPr wrap="square">
            <a:spAutoFit/>
          </a:bodyPr>
          <a:lstStyle/>
          <a:p>
            <a:r>
              <a:rPr lang="en-US" dirty="0"/>
              <a:t>Table 3-6</a:t>
            </a:r>
            <a:r>
              <a:rPr lang="en-US" i="1" dirty="0"/>
              <a:t>. </a:t>
            </a:r>
            <a:r>
              <a:rPr lang="en-US" dirty="0"/>
              <a:t>MESAT-1 Cost Analysis for DR4 after LGM with </a:t>
            </a:r>
            <a:r>
              <a:rPr lang="en-US" i="1" dirty="0"/>
              <a:t>c</a:t>
            </a:r>
            <a:r>
              <a:rPr lang="en-US" dirty="0"/>
              <a:t> = $20, </a:t>
            </a:r>
            <a:r>
              <a:rPr lang="en-US" i="1" dirty="0"/>
              <a:t>b</a:t>
            </a:r>
            <a:r>
              <a:rPr lang="en-US" dirty="0"/>
              <a:t> = $10, </a:t>
            </a:r>
            <a:r>
              <a:rPr lang="en-US" i="1" dirty="0"/>
              <a:t>a</a:t>
            </a:r>
            <a:r>
              <a:rPr lang="en-US" dirty="0"/>
              <a:t> = $50 </a:t>
            </a:r>
          </a:p>
        </p:txBody>
      </p:sp>
    </p:spTree>
    <p:extLst>
      <p:ext uri="{BB962C8B-B14F-4D97-AF65-F5344CB8AC3E}">
        <p14:creationId xmlns:p14="http://schemas.microsoft.com/office/powerpoint/2010/main" val="24318882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534400" cy="902841"/>
          </a:xfrm>
        </p:spPr>
        <p:txBody>
          <a:bodyPr/>
          <a:lstStyle/>
          <a:p>
            <a:pPr algn="ctr"/>
            <a:r>
              <a:rPr lang="en-US" dirty="0"/>
              <a:t/>
            </a:r>
            <a:br>
              <a:rPr lang="en-US" dirty="0"/>
            </a:br>
            <a:r>
              <a:rPr lang="en-US" sz="3600" b="1" dirty="0" smtClean="0"/>
              <a:t>Introduction (cont’d)</a:t>
            </a:r>
            <a:endParaRPr lang="en-US" dirty="0"/>
          </a:p>
        </p:txBody>
      </p:sp>
      <p:sp>
        <p:nvSpPr>
          <p:cNvPr id="3" name="Content Placeholder 2"/>
          <p:cNvSpPr>
            <a:spLocks noGrp="1"/>
          </p:cNvSpPr>
          <p:nvPr>
            <p:ph sz="quarter" idx="1"/>
          </p:nvPr>
        </p:nvSpPr>
        <p:spPr>
          <a:xfrm>
            <a:off x="683568" y="1772816"/>
            <a:ext cx="7772400" cy="4392488"/>
          </a:xfrm>
        </p:spPr>
        <p:txBody>
          <a:bodyPr/>
          <a:lstStyle/>
          <a:p>
            <a:pPr marL="0" indent="0">
              <a:buNone/>
            </a:pPr>
            <a:r>
              <a:rPr lang="en-US" sz="2600" dirty="0"/>
              <a:t>The focus is on determining when given the results of a testing process, whether white box (coverage), or black box (functional) testing, it is most economical to halt testing and release software under the conditions prevailing for a prescribed period of time. We are dealing with one way of conducting a quality control analysis of software testing activity with the goal of achieving a quality product most economically and accurately.</a:t>
            </a:r>
          </a:p>
          <a:p>
            <a:endParaRPr lang="en-US" dirty="0"/>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6</a:t>
            </a:fld>
            <a:endParaRPr lang="en-IN"/>
          </a:p>
        </p:txBody>
      </p:sp>
    </p:spTree>
    <p:extLst>
      <p:ext uri="{BB962C8B-B14F-4D97-AF65-F5344CB8AC3E}">
        <p14:creationId xmlns:p14="http://schemas.microsoft.com/office/powerpoint/2010/main" val="357154617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528" y="260648"/>
            <a:ext cx="8512175" cy="1152128"/>
          </a:xfrm>
        </p:spPr>
        <p:txBody>
          <a:bodyPr>
            <a:noAutofit/>
          </a:bodyPr>
          <a:lstStyle/>
          <a:p>
            <a:pPr>
              <a:defRPr/>
            </a:pPr>
            <a:r>
              <a:rPr lang="en-US" sz="2400" b="1" dirty="0"/>
              <a:t>The Supercomputing CLOUD </a:t>
            </a:r>
            <a:r>
              <a:rPr lang="en-US" sz="2400" b="1" dirty="0" smtClean="0"/>
              <a:t>Historical </a:t>
            </a:r>
            <a:br>
              <a:rPr lang="en-US" sz="2400" b="1" dirty="0" smtClean="0"/>
            </a:br>
            <a:r>
              <a:rPr lang="en-US" sz="2400" b="1" dirty="0" smtClean="0"/>
              <a:t>Failure </a:t>
            </a:r>
            <a:r>
              <a:rPr lang="en-US" sz="2400" b="1" dirty="0"/>
              <a:t>Data Example </a:t>
            </a:r>
            <a:br>
              <a:rPr lang="en-US" sz="2400" b="1" dirty="0"/>
            </a:br>
            <a:endParaRPr lang="en-US" sz="2400" b="1" dirty="0"/>
          </a:p>
        </p:txBody>
      </p:sp>
      <p:sp>
        <p:nvSpPr>
          <p:cNvPr id="26627" name="Content Placeholder 2"/>
          <p:cNvSpPr>
            <a:spLocks noGrp="1"/>
          </p:cNvSpPr>
          <p:nvPr>
            <p:ph sz="quarter" idx="1"/>
          </p:nvPr>
        </p:nvSpPr>
        <p:spPr>
          <a:xfrm>
            <a:off x="323528" y="1556792"/>
            <a:ext cx="8496300" cy="4824535"/>
          </a:xfrm>
        </p:spPr>
        <p:txBody>
          <a:bodyPr/>
          <a:lstStyle/>
          <a:p>
            <a:pPr marL="0" indent="0" algn="just">
              <a:buNone/>
            </a:pPr>
            <a:r>
              <a:rPr lang="en-US" sz="2000" dirty="0" smtClean="0"/>
              <a:t>The </a:t>
            </a:r>
            <a:r>
              <a:rPr lang="en-US" sz="2000" dirty="0"/>
              <a:t>Extreme Science and Engineering Discovery Environment (XSEDE) is the most advanced, powerful, and robust collection of integrated advanced digital resources and services in the world. </a:t>
            </a:r>
            <a:endParaRPr lang="en-US" sz="2000" dirty="0" smtClean="0"/>
          </a:p>
          <a:p>
            <a:pPr algn="just"/>
            <a:endParaRPr lang="en-US" sz="2000" dirty="0"/>
          </a:p>
          <a:p>
            <a:pPr marL="0" indent="0" algn="just">
              <a:buNone/>
            </a:pPr>
            <a:r>
              <a:rPr lang="en-US" sz="2000" dirty="0"/>
              <a:t>It is a single virtual system that scientists can use to interactively share computing resources, data, and expertise. Scientists and engineers around the world use these resources and services—things like supercomputers, collections of data, and new tools—to make our lives healthier, safer, and better. XSEDE, and the experts who lead the program, will make these resources easier to use and help more people use them. The five-year, $121-million project is supported by the National Science Foundation. It replaces and expands on the NSF </a:t>
            </a:r>
            <a:r>
              <a:rPr lang="en-US" sz="2000" dirty="0" err="1"/>
              <a:t>TeraGrid</a:t>
            </a:r>
            <a:r>
              <a:rPr lang="en-US" sz="2000" dirty="0"/>
              <a:t> </a:t>
            </a:r>
            <a:r>
              <a:rPr lang="en-US" sz="2000" dirty="0" smtClean="0"/>
              <a:t>project.</a:t>
            </a:r>
            <a:endParaRPr lang="en-US" sz="2000" dirty="0"/>
          </a:p>
          <a:p>
            <a:pPr marL="0" indent="0" algn="just">
              <a:buNone/>
            </a:pPr>
            <a:endParaRPr lang="en-US" sz="2000" dirty="0"/>
          </a:p>
          <a:p>
            <a:pPr marL="0" indent="0" algn="just">
              <a:buNone/>
            </a:pPr>
            <a:r>
              <a:rPr lang="en-US" sz="1800" dirty="0" smtClean="0"/>
              <a:t>More </a:t>
            </a:r>
            <a:r>
              <a:rPr lang="en-US" sz="1800" dirty="0"/>
              <a:t>than 10,000 scientists used the </a:t>
            </a:r>
            <a:r>
              <a:rPr lang="en-US" sz="1800" dirty="0" err="1"/>
              <a:t>TeraGrid</a:t>
            </a:r>
            <a:r>
              <a:rPr lang="en-US" sz="1800" dirty="0"/>
              <a:t> to complete thousands of research projects, at no cost to the scientists. </a:t>
            </a:r>
            <a:r>
              <a:rPr lang="en-US" sz="1800" u="sng" dirty="0"/>
              <a:t>https://www.xsede.org/overview</a:t>
            </a:r>
            <a:r>
              <a:rPr lang="en-US" sz="1800" dirty="0"/>
              <a:t> for details. </a:t>
            </a:r>
          </a:p>
          <a:p>
            <a:pPr marL="0" indent="0">
              <a:buNone/>
              <a:defRPr/>
            </a:pPr>
            <a:endParaRPr lang="en-IN" altLang="en-US" sz="1900" dirty="0" smtClean="0">
              <a:latin typeface="Calibri" pitchFamily="34" charset="0"/>
              <a:ea typeface="Verdana" pitchFamily="34" charset="0"/>
              <a:cs typeface="Verdana" pitchFamily="34" charset="0"/>
            </a:endParaRP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60</a:t>
            </a:fld>
            <a:endParaRPr lang="en-IN"/>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850" y="333375"/>
            <a:ext cx="8496300" cy="719138"/>
          </a:xfrm>
        </p:spPr>
        <p:txBody>
          <a:bodyPr>
            <a:noAutofit/>
          </a:bodyPr>
          <a:lstStyle/>
          <a:p>
            <a:pPr eaLnBrk="1" fontAlgn="auto" hangingPunct="1">
              <a:spcAft>
                <a:spcPts val="0"/>
              </a:spcAft>
              <a:defRPr/>
            </a:pPr>
            <a:r>
              <a:rPr lang="en-IN" sz="2200" b="1" dirty="0" smtClean="0">
                <a:solidFill>
                  <a:srgbClr val="002060"/>
                </a:solidFill>
                <a:latin typeface="Verdana" pitchFamily="34" charset="0"/>
                <a:ea typeface="Verdana" pitchFamily="34" charset="0"/>
                <a:cs typeface="Verdana" pitchFamily="34" charset="0"/>
              </a:rPr>
              <a:t/>
            </a:r>
            <a:br>
              <a:rPr lang="en-IN" sz="2200" b="1" dirty="0" smtClean="0">
                <a:solidFill>
                  <a:srgbClr val="002060"/>
                </a:solidFill>
                <a:latin typeface="Verdana" pitchFamily="34" charset="0"/>
                <a:ea typeface="Verdana" pitchFamily="34" charset="0"/>
                <a:cs typeface="Verdana" pitchFamily="34" charset="0"/>
              </a:rPr>
            </a:br>
            <a:endParaRPr lang="en-IN" sz="2400" dirty="0" smtClean="0">
              <a:solidFill>
                <a:schemeClr val="accent3">
                  <a:lumMod val="50000"/>
                </a:schemeClr>
              </a:solidFill>
              <a:latin typeface="Algerian" pitchFamily="82" charset="0"/>
              <a:ea typeface="Verdana" pitchFamily="34" charset="0"/>
              <a:cs typeface="Verdana" pitchFamily="34" charset="0"/>
            </a:endParaRPr>
          </a:p>
        </p:txBody>
      </p:sp>
      <p:pic>
        <p:nvPicPr>
          <p:cNvPr id="4" name="Content Placeholder 3" descr="Description: http://blog.nimbo.com/wp-content/uploads/2011/06/Cloud-Computing-How-It-Works.gif"/>
          <p:cNvPicPr>
            <a:picLocks noGrp="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412776"/>
            <a:ext cx="3168352" cy="3168352"/>
          </a:xfrm>
          <a:prstGeom prst="rect">
            <a:avLst/>
          </a:prstGeom>
          <a:noFill/>
          <a:ln>
            <a:noFill/>
          </a:ln>
        </p:spPr>
      </p:pic>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61</a:t>
            </a:fld>
            <a:endParaRPr lang="en-IN"/>
          </a:p>
        </p:txBody>
      </p:sp>
      <p:sp>
        <p:nvSpPr>
          <p:cNvPr id="2" name="Rectangle 1"/>
          <p:cNvSpPr/>
          <p:nvPr/>
        </p:nvSpPr>
        <p:spPr>
          <a:xfrm>
            <a:off x="395536" y="4653137"/>
            <a:ext cx="3528392" cy="523220"/>
          </a:xfrm>
          <a:prstGeom prst="rect">
            <a:avLst/>
          </a:prstGeom>
        </p:spPr>
        <p:txBody>
          <a:bodyPr wrap="square">
            <a:spAutoFit/>
          </a:bodyPr>
          <a:lstStyle/>
          <a:p>
            <a:r>
              <a:rPr lang="en-US" sz="1400" dirty="0"/>
              <a:t>Figure 5. How CLOUD Computing Works (http://blog.nimbo.com).</a:t>
            </a:r>
          </a:p>
        </p:txBody>
      </p:sp>
      <p:sp>
        <p:nvSpPr>
          <p:cNvPr id="3" name="Rectangle 2"/>
          <p:cNvSpPr/>
          <p:nvPr/>
        </p:nvSpPr>
        <p:spPr>
          <a:xfrm>
            <a:off x="3927966" y="1988840"/>
            <a:ext cx="4968552" cy="2800767"/>
          </a:xfrm>
          <a:prstGeom prst="rect">
            <a:avLst/>
          </a:prstGeom>
        </p:spPr>
        <p:txBody>
          <a:bodyPr wrap="square">
            <a:spAutoFit/>
          </a:bodyPr>
          <a:lstStyle/>
          <a:p>
            <a:pPr algn="just"/>
            <a:r>
              <a:rPr lang="en-US" sz="1600" dirty="0">
                <a:latin typeface="+mn-lt"/>
              </a:rPr>
              <a:t>XSEDE lowers technological barriers to the access and use of computing resources. Using XSEDE, researchers can establish private, secure environments that have all the resources, services, and collaboration support they need to be productive. Initially, XSEDE supports 16 supercomputers and high-end visualization and data analysis resources across the country. It also includes other specialized digital resources and services to complement these computers. These resources will be expanded throughout the lifetime of the project. </a:t>
            </a:r>
            <a:endParaRPr lang="en-US" sz="1600" dirty="0" smtClean="0">
              <a:latin typeface="+mn-lt"/>
            </a:endParaRPr>
          </a:p>
        </p:txBody>
      </p:sp>
      <p:sp>
        <p:nvSpPr>
          <p:cNvPr id="7" name="Title 1"/>
          <p:cNvSpPr txBox="1">
            <a:spLocks/>
          </p:cNvSpPr>
          <p:nvPr/>
        </p:nvSpPr>
        <p:spPr bwMode="auto">
          <a:xfrm>
            <a:off x="179512" y="184533"/>
            <a:ext cx="8784975" cy="796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a:defRPr/>
            </a:pPr>
            <a:r>
              <a:rPr lang="en-US" sz="2400" b="1" dirty="0"/>
              <a:t>The Supercomputing CLOUD Historical </a:t>
            </a:r>
            <a:endParaRPr lang="en-US" sz="2400" b="1" dirty="0" smtClean="0"/>
          </a:p>
          <a:p>
            <a:pPr>
              <a:defRPr/>
            </a:pPr>
            <a:r>
              <a:rPr lang="en-US" sz="2400" b="1" dirty="0" smtClean="0"/>
              <a:t>Failure </a:t>
            </a:r>
            <a:r>
              <a:rPr lang="en-US" sz="2400" b="1" dirty="0"/>
              <a:t>Data </a:t>
            </a:r>
            <a:r>
              <a:rPr lang="en-US" sz="2400" b="1" dirty="0" smtClean="0"/>
              <a:t>Example (cont’d)</a:t>
            </a:r>
            <a:endParaRPr lang="en-US" sz="2400" b="1"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7772400" cy="720080"/>
          </a:xfrm>
        </p:spPr>
        <p:txBody>
          <a:bodyPr/>
          <a:lstStyle/>
          <a:p>
            <a:pPr>
              <a:defRPr/>
            </a:pPr>
            <a:r>
              <a:rPr lang="en-US" sz="2000" b="1" dirty="0" smtClean="0"/>
              <a:t>         </a:t>
            </a:r>
            <a:r>
              <a:rPr lang="en-US" sz="2400" b="1" dirty="0"/>
              <a:t>The Supercomputing CLOUD Historical Failure Data Example (cont’d)</a:t>
            </a:r>
          </a:p>
        </p:txBody>
      </p:sp>
      <p:sp>
        <p:nvSpPr>
          <p:cNvPr id="3" name="Content Placeholder 2"/>
          <p:cNvSpPr>
            <a:spLocks noGrp="1"/>
          </p:cNvSpPr>
          <p:nvPr>
            <p:ph sz="quarter" idx="1"/>
          </p:nvPr>
        </p:nvSpPr>
        <p:spPr>
          <a:xfrm>
            <a:off x="683568" y="1844824"/>
            <a:ext cx="7772400" cy="4824536"/>
          </a:xfrm>
        </p:spPr>
        <p:txBody>
          <a:bodyPr/>
          <a:lstStyle/>
          <a:p>
            <a:pPr marL="0" indent="0" algn="just">
              <a:buNone/>
            </a:pPr>
            <a:r>
              <a:rPr lang="en-US" sz="2400" dirty="0" smtClean="0"/>
              <a:t>There </a:t>
            </a:r>
            <a:r>
              <a:rPr lang="en-US" sz="2400" dirty="0"/>
              <a:t>is a dire need to determine when best to release operations with respect to CLOUD computing to commercial use. CLOUD computing operations centers are multiplying rapidly and offering services to their clientele who believe that they are getting a good deal. However, “devil in the details” is the lack of an assumed reliability where customers soon discover that the services promised or claimed are not offering expected service reliability. This CLOUD reliability testing for assurance purposes opens new avenues in a very critical area of cyber-systems and information security defined to be “quantitative stopping rules in reliability and security testing”. </a:t>
            </a:r>
          </a:p>
          <a:p>
            <a:endParaRPr lang="en-US" dirty="0"/>
          </a:p>
        </p:txBody>
      </p:sp>
      <p:sp>
        <p:nvSpPr>
          <p:cNvPr id="4" name="Slide Number Placeholder 3"/>
          <p:cNvSpPr>
            <a:spLocks noGrp="1"/>
          </p:cNvSpPr>
          <p:nvPr>
            <p:ph type="sldNum" sz="quarter" idx="12"/>
          </p:nvPr>
        </p:nvSpPr>
        <p:spPr/>
        <p:txBody>
          <a:bodyPr/>
          <a:lstStyle/>
          <a:p>
            <a:pPr>
              <a:defRPr/>
            </a:pPr>
            <a:fld id="{971480CE-B928-451A-905B-1B3DA6E6806E}" type="slidenum">
              <a:rPr lang="en-US" smtClean="0">
                <a:solidFill>
                  <a:srgbClr val="2A3D7A"/>
                </a:solidFill>
              </a:rPr>
              <a:pPr>
                <a:defRPr/>
              </a:pPr>
              <a:t>62</a:t>
            </a:fld>
            <a:endParaRPr lang="en-US" sz="1400">
              <a:solidFill>
                <a:srgbClr val="2A3D7A"/>
              </a:solidFill>
            </a:endParaRPr>
          </a:p>
        </p:txBody>
      </p:sp>
    </p:spTree>
    <p:extLst>
      <p:ext uri="{BB962C8B-B14F-4D97-AF65-F5344CB8AC3E}">
        <p14:creationId xmlns:p14="http://schemas.microsoft.com/office/powerpoint/2010/main" val="350353046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1043608" y="1412776"/>
            <a:ext cx="7772400" cy="5307930"/>
          </a:xfrm>
        </p:spPr>
        <p:txBody>
          <a:bodyPr/>
          <a:lstStyle/>
          <a:p>
            <a:pPr marL="0" indent="0" algn="just">
              <a:buNone/>
            </a:pPr>
            <a:r>
              <a:rPr lang="en-US" sz="1500" dirty="0"/>
              <a:t>This is a new research paradigm worth undertaking when compared to the existing and conventionally qualitative or rule-of-thumb rules which do not lend themselves to probabilistic and cost-effective reasoning. A case study on XSEDE, a continental supercomputing grid to be the world’s largest, will be studied and discussed. </a:t>
            </a:r>
          </a:p>
          <a:p>
            <a:pPr marL="0" indent="0" algn="just">
              <a:buNone/>
            </a:pPr>
            <a:r>
              <a:rPr lang="en-US" sz="1500" dirty="0"/>
              <a:t>We use the historical failure data set obtained from XSEDE (formerly </a:t>
            </a:r>
            <a:r>
              <a:rPr lang="en-US" sz="1500" dirty="0" err="1"/>
              <a:t>Teragrid</a:t>
            </a:r>
            <a:r>
              <a:rPr lang="en-US" sz="1500" dirty="0"/>
              <a:t>) </a:t>
            </a:r>
            <a:r>
              <a:rPr lang="en-US" sz="1500" dirty="0" smtClean="0"/>
              <a:t>from March </a:t>
            </a:r>
            <a:r>
              <a:rPr lang="en-US" sz="1500" dirty="0"/>
              <a:t>2009 to March 2010, which is illustrated in Table </a:t>
            </a:r>
            <a:r>
              <a:rPr lang="en-US" sz="1500" dirty="0" smtClean="0"/>
              <a:t>6.</a:t>
            </a:r>
            <a:endParaRPr lang="en-US" sz="1500" dirty="0"/>
          </a:p>
        </p:txBody>
      </p:sp>
      <p:sp>
        <p:nvSpPr>
          <p:cNvPr id="7" name="Slide Number Placeholder 6"/>
          <p:cNvSpPr>
            <a:spLocks noGrp="1"/>
          </p:cNvSpPr>
          <p:nvPr>
            <p:ph type="sldNum" sz="quarter" idx="12"/>
          </p:nvPr>
        </p:nvSpPr>
        <p:spPr/>
        <p:txBody>
          <a:bodyPr/>
          <a:lstStyle/>
          <a:p>
            <a:pPr>
              <a:defRPr/>
            </a:pPr>
            <a:fld id="{80D504C4-6025-4F80-A9E2-97AD466532CC}" type="slidenum">
              <a:rPr lang="en-IN" smtClean="0"/>
              <a:pPr>
                <a:defRPr/>
              </a:pPr>
              <a:t>63</a:t>
            </a:fld>
            <a:endParaRPr lang="en-IN"/>
          </a:p>
        </p:txBody>
      </p:sp>
      <p:pic>
        <p:nvPicPr>
          <p:cNvPr id="4" name="Picture 3"/>
          <p:cNvPicPr/>
          <p:nvPr/>
        </p:nvPicPr>
        <p:blipFill>
          <a:blip r:embed="rId2" cstate="print"/>
          <a:srcRect/>
          <a:stretch>
            <a:fillRect/>
          </a:stretch>
        </p:blipFill>
        <p:spPr bwMode="auto">
          <a:xfrm>
            <a:off x="683568" y="2996952"/>
            <a:ext cx="8136904" cy="3384376"/>
          </a:xfrm>
          <a:prstGeom prst="rect">
            <a:avLst/>
          </a:prstGeom>
          <a:noFill/>
          <a:ln w="9525">
            <a:noFill/>
            <a:miter lim="800000"/>
            <a:headEnd/>
            <a:tailEnd/>
          </a:ln>
        </p:spPr>
      </p:pic>
      <p:sp>
        <p:nvSpPr>
          <p:cNvPr id="3" name="Rectangle 2"/>
          <p:cNvSpPr/>
          <p:nvPr/>
        </p:nvSpPr>
        <p:spPr>
          <a:xfrm>
            <a:off x="5038081" y="4527985"/>
            <a:ext cx="3972375" cy="600164"/>
          </a:xfrm>
          <a:prstGeom prst="rect">
            <a:avLst/>
          </a:prstGeom>
        </p:spPr>
        <p:txBody>
          <a:bodyPr wrap="square">
            <a:spAutoFit/>
          </a:bodyPr>
          <a:lstStyle/>
          <a:p>
            <a:r>
              <a:rPr lang="en-US" sz="1100" cap="all" dirty="0"/>
              <a:t>Table 6. Historical Failure data (3/09 to 2/10 inclusive) for the Supercomputer Infrastructure XSEDE</a:t>
            </a:r>
          </a:p>
        </p:txBody>
      </p:sp>
      <p:sp>
        <p:nvSpPr>
          <p:cNvPr id="6" name="Title 1"/>
          <p:cNvSpPr txBox="1">
            <a:spLocks/>
          </p:cNvSpPr>
          <p:nvPr/>
        </p:nvSpPr>
        <p:spPr bwMode="auto">
          <a:xfrm>
            <a:off x="179512" y="184533"/>
            <a:ext cx="8784975" cy="868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a:defRPr/>
            </a:pPr>
            <a:r>
              <a:rPr lang="en-US" sz="2400" b="1" dirty="0"/>
              <a:t>The Supercomputing CLOUD Historical </a:t>
            </a:r>
            <a:endParaRPr lang="en-US" sz="2400" b="1" dirty="0" smtClean="0"/>
          </a:p>
          <a:p>
            <a:pPr>
              <a:defRPr/>
            </a:pPr>
            <a:r>
              <a:rPr lang="en-US" sz="2400" b="1" dirty="0" smtClean="0"/>
              <a:t>Failure </a:t>
            </a:r>
            <a:r>
              <a:rPr lang="en-US" sz="2400" b="1" dirty="0"/>
              <a:t>Data Example (cont’d)</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noGrp="1"/>
          </p:cNvSpPr>
          <p:nvPr>
            <p:ph type="title"/>
          </p:nvPr>
        </p:nvSpPr>
        <p:spPr bwMode="auto">
          <a:xfrm>
            <a:off x="323528" y="188640"/>
            <a:ext cx="851217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a:defRPr/>
            </a:pPr>
            <a:r>
              <a:rPr lang="en-US" sz="2400" b="1" dirty="0"/>
              <a:t>The Supercomputing CLOUD Historical </a:t>
            </a:r>
            <a:r>
              <a:rPr lang="en-US" sz="2400" b="1" dirty="0" smtClean="0"/>
              <a:t/>
            </a:r>
            <a:br>
              <a:rPr lang="en-US" sz="2400" b="1" dirty="0" smtClean="0"/>
            </a:br>
            <a:r>
              <a:rPr lang="en-US" sz="2400" b="1" dirty="0" smtClean="0"/>
              <a:t>Failure </a:t>
            </a:r>
            <a:r>
              <a:rPr lang="en-US" sz="2400" b="1" dirty="0"/>
              <a:t>Data Example (cont’d)</a:t>
            </a:r>
          </a:p>
        </p:txBody>
      </p:sp>
      <p:pic>
        <p:nvPicPr>
          <p:cNvPr id="4" name="Content Placeholder 3"/>
          <p:cNvPicPr>
            <a:picLocks noGrp="1"/>
          </p:cNvPicPr>
          <p:nvPr>
            <p:ph sz="quarter" idx="1"/>
          </p:nvPr>
        </p:nvPicPr>
        <p:blipFill>
          <a:blip r:embed="rId2" cstate="print">
            <a:extLst>
              <a:ext uri="{28A0092B-C50C-407E-A947-70E740481C1C}">
                <a14:useLocalDpi xmlns:a14="http://schemas.microsoft.com/office/drawing/2010/main" val="0"/>
              </a:ext>
            </a:extLst>
          </a:blip>
          <a:srcRect t="11299" r="4883" b="3202"/>
          <a:stretch>
            <a:fillRect/>
          </a:stretch>
        </p:blipFill>
        <p:spPr bwMode="auto">
          <a:xfrm>
            <a:off x="251520" y="2271688"/>
            <a:ext cx="5616623" cy="3744416"/>
          </a:xfrm>
          <a:prstGeom prst="rect">
            <a:avLst/>
          </a:prstGeom>
          <a:noFill/>
          <a:ln>
            <a:noFill/>
          </a:ln>
        </p:spPr>
      </p:pic>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64</a:t>
            </a:fld>
            <a:endParaRPr lang="en-IN"/>
          </a:p>
        </p:txBody>
      </p:sp>
      <p:sp>
        <p:nvSpPr>
          <p:cNvPr id="2" name="Rectangle 1"/>
          <p:cNvSpPr/>
          <p:nvPr/>
        </p:nvSpPr>
        <p:spPr>
          <a:xfrm>
            <a:off x="251520" y="6021288"/>
            <a:ext cx="7146552" cy="276999"/>
          </a:xfrm>
          <a:prstGeom prst="rect">
            <a:avLst/>
          </a:prstGeom>
        </p:spPr>
        <p:txBody>
          <a:bodyPr wrap="square">
            <a:spAutoFit/>
          </a:bodyPr>
          <a:lstStyle/>
          <a:p>
            <a:r>
              <a:rPr lang="en-US" sz="1200" dirty="0"/>
              <a:t>Figure 6. LGM curve overlaid on the XSEDE data set; x- axis = # months, y = cumulative # of errors.</a:t>
            </a:r>
          </a:p>
        </p:txBody>
      </p:sp>
      <p:sp>
        <p:nvSpPr>
          <p:cNvPr id="3" name="Rectangle 2"/>
          <p:cNvSpPr/>
          <p:nvPr/>
        </p:nvSpPr>
        <p:spPr>
          <a:xfrm>
            <a:off x="251520" y="1484784"/>
            <a:ext cx="8474064" cy="584775"/>
          </a:xfrm>
          <a:prstGeom prst="rect">
            <a:avLst/>
          </a:prstGeom>
        </p:spPr>
        <p:txBody>
          <a:bodyPr wrap="square">
            <a:spAutoFit/>
          </a:bodyPr>
          <a:lstStyle/>
          <a:p>
            <a:r>
              <a:rPr lang="en-US" sz="1600" dirty="0">
                <a:latin typeface="+mn-lt"/>
              </a:rPr>
              <a:t>These are cost factors as valid as any chosen by the analyst at will, in regards to what the scenario dictates.</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cstate="print"/>
          <a:srcRect t="6949" b="-31"/>
          <a:stretch/>
        </p:blipFill>
        <p:spPr bwMode="auto">
          <a:xfrm>
            <a:off x="1619671" y="1682628"/>
            <a:ext cx="5760641" cy="3960440"/>
          </a:xfrm>
          <a:prstGeom prst="rect">
            <a:avLst/>
          </a:prstGeom>
          <a:noFill/>
          <a:ln>
            <a:noFill/>
          </a:ln>
          <a:extLst>
            <a:ext uri="{53640926-AAD7-44D8-BBD7-CCE9431645EC}">
              <a14:shadowObscured xmlns:a14="http://schemas.microsoft.com/office/drawing/2010/main"/>
            </a:ext>
          </a:extLst>
        </p:spPr>
      </p:pic>
      <p:sp>
        <p:nvSpPr>
          <p:cNvPr id="6" name="Rectangle 5"/>
          <p:cNvSpPr/>
          <p:nvPr/>
        </p:nvSpPr>
        <p:spPr>
          <a:xfrm>
            <a:off x="1979712" y="5779324"/>
            <a:ext cx="4752528" cy="276999"/>
          </a:xfrm>
          <a:prstGeom prst="rect">
            <a:avLst/>
          </a:prstGeom>
        </p:spPr>
        <p:txBody>
          <a:bodyPr wrap="square">
            <a:spAutoFit/>
          </a:bodyPr>
          <a:lstStyle/>
          <a:p>
            <a:r>
              <a:rPr lang="en-US" sz="1200" dirty="0"/>
              <a:t>Figure 7. MESAT-1 Algorithm (CPM) Results for the DR5 data </a:t>
            </a:r>
            <a:r>
              <a:rPr lang="en-US" sz="1200" dirty="0" smtClean="0"/>
              <a:t>set. </a:t>
            </a:r>
            <a:endParaRPr lang="en-US" sz="1200" dirty="0"/>
          </a:p>
        </p:txBody>
      </p:sp>
      <p:sp>
        <p:nvSpPr>
          <p:cNvPr id="7" name="Title 1"/>
          <p:cNvSpPr txBox="1">
            <a:spLocks noGrp="1"/>
          </p:cNvSpPr>
          <p:nvPr>
            <p:ph type="title"/>
          </p:nvPr>
        </p:nvSpPr>
        <p:spPr bwMode="auto">
          <a:xfrm>
            <a:off x="301625" y="228600"/>
            <a:ext cx="8534400" cy="9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a:defRPr/>
            </a:pPr>
            <a:r>
              <a:rPr lang="en-US" sz="2400" b="1" dirty="0" smtClean="0"/>
              <a:t/>
            </a:r>
            <a:br>
              <a:rPr lang="en-US" sz="2400" b="1" dirty="0" smtClean="0"/>
            </a:br>
            <a:r>
              <a:rPr lang="en-US" sz="2400" b="1" dirty="0"/>
              <a:t/>
            </a:r>
            <a:br>
              <a:rPr lang="en-US" sz="2400" b="1" dirty="0"/>
            </a:br>
            <a:r>
              <a:rPr lang="en-US" sz="2400" b="1" dirty="0" smtClean="0"/>
              <a:t/>
            </a:r>
            <a:br>
              <a:rPr lang="en-US" sz="2400" b="1" dirty="0" smtClean="0"/>
            </a:br>
            <a:r>
              <a:rPr lang="en-US" sz="2400" b="1" dirty="0" smtClean="0"/>
              <a:t/>
            </a:r>
            <a:br>
              <a:rPr lang="en-US" sz="2400" b="1" dirty="0" smtClean="0"/>
            </a:br>
            <a:r>
              <a:rPr lang="en-US" sz="2400" b="1" dirty="0"/>
              <a:t/>
            </a:r>
            <a:br>
              <a:rPr lang="en-US" sz="2400" b="1" dirty="0"/>
            </a:br>
            <a:r>
              <a:rPr lang="en-US" sz="2400" b="1" dirty="0"/>
              <a:t>The Supercomputing CLOUD Historical </a:t>
            </a:r>
            <a:r>
              <a:rPr lang="en-US" sz="2400" b="1" dirty="0" smtClean="0"/>
              <a:t/>
            </a:r>
            <a:br>
              <a:rPr lang="en-US" sz="2400" b="1" dirty="0" smtClean="0"/>
            </a:br>
            <a:r>
              <a:rPr lang="en-US" sz="2400" b="1" dirty="0" smtClean="0"/>
              <a:t>Failure </a:t>
            </a:r>
            <a:r>
              <a:rPr lang="en-US" sz="2400" b="1" dirty="0"/>
              <a:t>Data Example (cont’d)</a:t>
            </a:r>
          </a:p>
        </p:txBody>
      </p:sp>
      <p:sp>
        <p:nvSpPr>
          <p:cNvPr id="3" name="Slide Number Placeholder 2"/>
          <p:cNvSpPr>
            <a:spLocks noGrp="1"/>
          </p:cNvSpPr>
          <p:nvPr>
            <p:ph type="sldNum" sz="quarter" idx="12"/>
          </p:nvPr>
        </p:nvSpPr>
        <p:spPr>
          <a:xfrm>
            <a:off x="4355976" y="1052736"/>
            <a:ext cx="457200" cy="513333"/>
          </a:xfrm>
        </p:spPr>
        <p:txBody>
          <a:bodyPr/>
          <a:lstStyle/>
          <a:p>
            <a:pPr>
              <a:defRPr/>
            </a:pPr>
            <a:fld id="{80D504C4-6025-4F80-A9E2-97AD466532CC}" type="slidenum">
              <a:rPr lang="en-IN" smtClean="0"/>
              <a:pPr>
                <a:defRPr/>
              </a:pPr>
              <a:t>65</a:t>
            </a:fld>
            <a:endParaRPr lang="en-IN"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95536" y="188641"/>
            <a:ext cx="8512175" cy="504056"/>
          </a:xfrm>
        </p:spPr>
        <p:txBody>
          <a:bodyPr>
            <a:noAutofit/>
          </a:bodyPr>
          <a:lstStyle/>
          <a:p>
            <a:pPr algn="ctr" eaLnBrk="1" fontAlgn="auto" hangingPunct="1">
              <a:spcAft>
                <a:spcPts val="0"/>
              </a:spcAft>
              <a:defRPr/>
            </a:pPr>
            <a:r>
              <a:rPr lang="en-US" sz="2400" b="1" dirty="0"/>
              <a:t>Stopping Rule for Testing in the Time Domain</a:t>
            </a:r>
            <a:endParaRPr lang="en-IN" sz="2400" b="1" dirty="0"/>
          </a:p>
        </p:txBody>
      </p:sp>
      <p:sp>
        <p:nvSpPr>
          <p:cNvPr id="25603" name="Content Placeholder 2"/>
          <p:cNvSpPr>
            <a:spLocks noGrp="1"/>
          </p:cNvSpPr>
          <p:nvPr>
            <p:ph sz="quarter" idx="1"/>
          </p:nvPr>
        </p:nvSpPr>
        <p:spPr>
          <a:xfrm>
            <a:off x="323850" y="1772816"/>
            <a:ext cx="8496300" cy="4536504"/>
          </a:xfrm>
        </p:spPr>
        <p:txBody>
          <a:bodyPr/>
          <a:lstStyle/>
          <a:p>
            <a:pPr marL="0" indent="0" algn="just">
              <a:buNone/>
            </a:pPr>
            <a:r>
              <a:rPr lang="en-US" sz="2600" dirty="0" smtClean="0"/>
              <a:t>MESAT-2 </a:t>
            </a:r>
            <a:r>
              <a:rPr lang="en-US" sz="2600" dirty="0"/>
              <a:t>is a cost-efficient optimal stopping-rule algorithm for the Poisson compounded with geometric distribution, Poisson ^ geometric. It is developed and applied to the problem of sequential testing of computer software. For each checkpoint in time, either the software satisfies a desired economic criterion, or the software testing is continued. There are many examples in which events occur according to the Poisson distribution, and furthermore, for each of these Poisson events, one or more other events can </a:t>
            </a:r>
            <a:r>
              <a:rPr lang="en-US" sz="2600" dirty="0" smtClean="0"/>
              <a:t>occur.</a:t>
            </a:r>
            <a:endParaRPr lang="en-US" sz="2600" dirty="0"/>
          </a:p>
          <a:p>
            <a:pPr marL="0" indent="0">
              <a:buNone/>
            </a:pPr>
            <a:endParaRPr lang="en-US" sz="1800"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66</a:t>
            </a:fld>
            <a:endParaRPr lang="en-IN"/>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72400" cy="576064"/>
          </a:xfrm>
        </p:spPr>
        <p:txBody>
          <a:bodyPr/>
          <a:lstStyle/>
          <a:p>
            <a:pPr algn="ctr"/>
            <a:r>
              <a:rPr lang="en-US" sz="2000" b="1" dirty="0" smtClean="0"/>
              <a:t>Stopping Rule for Testing in the Time Domain (cont’d)</a:t>
            </a:r>
            <a:endParaRPr lang="en-US" sz="2000" b="1" dirty="0"/>
          </a:p>
        </p:txBody>
      </p:sp>
      <p:sp>
        <p:nvSpPr>
          <p:cNvPr id="3" name="Content Placeholder 2"/>
          <p:cNvSpPr>
            <a:spLocks noGrp="1"/>
          </p:cNvSpPr>
          <p:nvPr>
            <p:ph sz="quarter" idx="1"/>
          </p:nvPr>
        </p:nvSpPr>
        <p:spPr>
          <a:xfrm>
            <a:off x="1043608" y="1700808"/>
            <a:ext cx="7772400" cy="4680520"/>
          </a:xfrm>
        </p:spPr>
        <p:txBody>
          <a:bodyPr/>
          <a:lstStyle/>
          <a:p>
            <a:pPr marL="0" indent="0">
              <a:buNone/>
            </a:pPr>
            <a:r>
              <a:rPr lang="en-US" sz="2200" dirty="0"/>
              <a:t>For example, automobile accidents on a given highway might follow a Poisson process, but the number of injuries accrued after each accident follows a compound Poisson distribution by Sherbrook. In this chapter, the application is software/hardware testing due to chance or malicious failures. If an interruption that occurs during testing of a software program is due to one or more software failures in a clump, and if the distribution of the number of interruptions is Poisson, the distribution of the number of clumped failures is compound Poisson. In this section, we present optimal stopping rules using the Poisson geometric in time-domain software testing. Compound Poisson is also used in the modeling of CLOUD computing</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67</a:t>
            </a:fld>
            <a:endParaRPr lang="en-IN"/>
          </a:p>
        </p:txBody>
      </p:sp>
    </p:spTree>
    <p:extLst>
      <p:ext uri="{BB962C8B-B14F-4D97-AF65-F5344CB8AC3E}">
        <p14:creationId xmlns:p14="http://schemas.microsoft.com/office/powerpoint/2010/main" val="348540016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2"/>
          <p:cNvSpPr>
            <a:spLocks noGrp="1"/>
          </p:cNvSpPr>
          <p:nvPr>
            <p:ph sz="quarter" idx="1"/>
          </p:nvPr>
        </p:nvSpPr>
        <p:spPr>
          <a:xfrm>
            <a:off x="323850" y="761286"/>
            <a:ext cx="8496300" cy="3963114"/>
          </a:xfrm>
        </p:spPr>
        <p:txBody>
          <a:bodyPr/>
          <a:lstStyle/>
          <a:p>
            <a:pPr marL="514350" indent="-514350" algn="just" eaLnBrk="1" hangingPunct="1">
              <a:buClrTx/>
              <a:buFont typeface="Wingdings 2" pitchFamily="18" charset="2"/>
              <a:buNone/>
            </a:pPr>
            <a:endParaRPr lang="en-US" altLang="en-US" sz="2000" smtClean="0">
              <a:latin typeface="Calibri" pitchFamily="34" charset="0"/>
            </a:endParaRPr>
          </a:p>
          <a:p>
            <a:pPr marL="514350" indent="-514350" algn="just" eaLnBrk="1" hangingPunct="1">
              <a:buClrTx/>
              <a:buFont typeface="Wingdings 2" pitchFamily="18" charset="2"/>
              <a:buNone/>
            </a:pPr>
            <a:endParaRPr lang="en-US" altLang="en-US" sz="2000" smtClean="0">
              <a:latin typeface="Calibri" pitchFamily="34" charset="0"/>
            </a:endParaRP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68</a:t>
            </a:fld>
            <a:endParaRPr lang="en-IN"/>
          </a:p>
        </p:txBody>
      </p:sp>
      <p:sp>
        <p:nvSpPr>
          <p:cNvPr id="14" name="Rectangle 26"/>
          <p:cNvSpPr>
            <a:spLocks noChangeArrowheads="1"/>
          </p:cNvSpPr>
          <p:nvPr/>
        </p:nvSpPr>
        <p:spPr bwMode="auto">
          <a:xfrm>
            <a:off x="4346618" y="515065"/>
            <a:ext cx="45076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228600" algn="just"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Content Placeholder 2"/>
          <p:cNvSpPr txBox="1">
            <a:spLocks/>
          </p:cNvSpPr>
          <p:nvPr/>
        </p:nvSpPr>
        <p:spPr bwMode="auto">
          <a:xfrm>
            <a:off x="323850" y="1557338"/>
            <a:ext cx="8496300" cy="44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buNone/>
            </a:pPr>
            <a:r>
              <a:rPr lang="en-US" sz="1800" dirty="0"/>
              <a:t>Let </a:t>
            </a:r>
            <a:r>
              <a:rPr lang="en-US" sz="1800" i="1" dirty="0"/>
              <a:t>Y</a:t>
            </a:r>
            <a:r>
              <a:rPr lang="en-US" sz="1800" dirty="0"/>
              <a:t> (</a:t>
            </a:r>
            <a:r>
              <a:rPr lang="en-US" sz="1800" i="1" dirty="0"/>
              <a:t>t</a:t>
            </a:r>
            <a:r>
              <a:rPr lang="en-US" sz="1800" dirty="0"/>
              <a:t>) be the random variable of the number of interruptions, and let </a:t>
            </a:r>
            <a:r>
              <a:rPr lang="en-US" sz="1800" i="1" dirty="0"/>
              <a:t>X</a:t>
            </a:r>
            <a:r>
              <a:rPr lang="en-US" sz="1800" dirty="0"/>
              <a:t> (</a:t>
            </a:r>
            <a:r>
              <a:rPr lang="en-US" sz="1800" i="1" dirty="0"/>
              <a:t>t</a:t>
            </a:r>
            <a:r>
              <a:rPr lang="en-US" sz="1800" dirty="0"/>
              <a:t>) be the random variable of the number of failures that occur up to time </a:t>
            </a:r>
            <a:r>
              <a:rPr lang="en-US" sz="1800" i="1" dirty="0"/>
              <a:t>t</a:t>
            </a:r>
            <a:r>
              <a:rPr lang="en-US" sz="1800" dirty="0"/>
              <a:t>. Then, following Sherbrook, the Poisson with parameter  </a:t>
            </a:r>
            <a:r>
              <a:rPr lang="en-US" sz="1800" dirty="0" smtClean="0"/>
              <a:t>  compounded </a:t>
            </a:r>
            <a:r>
              <a:rPr lang="en-US" sz="1800" dirty="0"/>
              <a:t>with a geometric </a:t>
            </a:r>
            <a:r>
              <a:rPr lang="en-US" sz="1800" dirty="0" smtClean="0"/>
              <a:t>                                                                                 can </a:t>
            </a:r>
            <a:r>
              <a:rPr lang="en-US" sz="1800" dirty="0"/>
              <a:t>be written </a:t>
            </a:r>
            <a:r>
              <a:rPr lang="en-US" sz="1800" dirty="0" smtClean="0"/>
              <a:t>as,</a:t>
            </a:r>
            <a:endParaRPr lang="en-US" sz="1800" dirty="0"/>
          </a:p>
          <a:p>
            <a:pPr marL="0" indent="0">
              <a:buNone/>
            </a:pPr>
            <a:r>
              <a:rPr lang="en-US" sz="1800" dirty="0"/>
              <a:t> </a:t>
            </a:r>
          </a:p>
          <a:p>
            <a:pPr marL="0" indent="0">
              <a:buNone/>
            </a:pPr>
            <a:r>
              <a:rPr lang="en-US" sz="1800" i="1" dirty="0"/>
              <a:t>P</a:t>
            </a:r>
            <a:r>
              <a:rPr lang="en-US" sz="1800" dirty="0"/>
              <a:t>(</a:t>
            </a:r>
            <a:r>
              <a:rPr lang="en-US" sz="1800" i="1" dirty="0"/>
              <a:t>X</a:t>
            </a:r>
            <a:r>
              <a:rPr lang="en-US" sz="1800" dirty="0"/>
              <a:t>(</a:t>
            </a:r>
            <a:r>
              <a:rPr lang="en-US" sz="1800" i="1" dirty="0"/>
              <a:t>t</a:t>
            </a:r>
            <a:r>
              <a:rPr lang="en-US" sz="1800" dirty="0"/>
              <a:t>)) </a:t>
            </a:r>
            <a:r>
              <a:rPr lang="en-US" sz="1800" dirty="0" smtClean="0"/>
              <a:t>=                                </a:t>
            </a:r>
            <a:r>
              <a:rPr lang="en-US" sz="1800" i="1" baseline="30000" dirty="0" smtClean="0"/>
              <a:t>x </a:t>
            </a:r>
            <a:r>
              <a:rPr lang="en-US" sz="1800" i="1" baseline="30000" dirty="0"/>
              <a:t>−y</a:t>
            </a:r>
            <a:r>
              <a:rPr lang="en-US" sz="1800" baseline="30000" dirty="0"/>
              <a:t> </a:t>
            </a:r>
            <a:r>
              <a:rPr lang="en-US" sz="1800" dirty="0"/>
              <a:t>(1 − )</a:t>
            </a:r>
            <a:r>
              <a:rPr lang="en-US" sz="1800" i="1" baseline="30000" dirty="0"/>
              <a:t>y</a:t>
            </a:r>
            <a:r>
              <a:rPr lang="en-US" sz="1800" dirty="0"/>
              <a:t>, </a:t>
            </a:r>
            <a:r>
              <a:rPr lang="en-US" sz="1800" i="1" dirty="0"/>
              <a:t>x</a:t>
            </a:r>
            <a:r>
              <a:rPr lang="en-US" sz="1800" dirty="0"/>
              <a:t>=1,2...,  </a:t>
            </a:r>
            <a:r>
              <a:rPr lang="en-US" sz="1800" dirty="0" smtClean="0"/>
              <a:t> &gt; </a:t>
            </a:r>
            <a:r>
              <a:rPr lang="en-US" sz="1800" dirty="0"/>
              <a:t>0, 0 </a:t>
            </a:r>
            <a:r>
              <a:rPr lang="en-US" sz="1800" dirty="0" smtClean="0"/>
              <a:t>&lt;  &lt; </a:t>
            </a:r>
            <a:r>
              <a:rPr lang="en-US" sz="1800" dirty="0"/>
              <a:t>1   </a:t>
            </a:r>
            <a:br>
              <a:rPr lang="en-US" sz="1800" dirty="0"/>
            </a:br>
            <a:r>
              <a:rPr lang="en-US" sz="1800" dirty="0"/>
              <a:t/>
            </a:r>
            <a:br>
              <a:rPr lang="en-US" sz="1800" dirty="0"/>
            </a:br>
            <a:r>
              <a:rPr lang="en-US" sz="1800" dirty="0"/>
              <a:t>where,  </a:t>
            </a:r>
            <a:r>
              <a:rPr lang="en-US" sz="1800" dirty="0" smtClean="0"/>
              <a:t>     = </a:t>
            </a:r>
            <a:r>
              <a:rPr lang="en-US" sz="1800" i="1" dirty="0" smtClean="0"/>
              <a:t>C</a:t>
            </a:r>
            <a:r>
              <a:rPr lang="en-US" sz="1800" dirty="0" smtClean="0"/>
              <a:t>(</a:t>
            </a:r>
            <a:r>
              <a:rPr lang="en-US" sz="1800" i="1" dirty="0" smtClean="0"/>
              <a:t>n </a:t>
            </a:r>
            <a:r>
              <a:rPr lang="en-US" sz="1800" dirty="0" smtClean="0"/>
              <a:t>, </a:t>
            </a:r>
            <a:r>
              <a:rPr lang="en-US" sz="1800" i="1" dirty="0" smtClean="0"/>
              <a:t>k</a:t>
            </a:r>
            <a:r>
              <a:rPr lang="en-US" sz="1800" dirty="0" smtClean="0"/>
              <a:t>)     =</a:t>
            </a:r>
            <a:endParaRPr lang="en-US" sz="1800" dirty="0"/>
          </a:p>
          <a:p>
            <a:pPr marL="0" indent="0">
              <a:buNone/>
            </a:pPr>
            <a:r>
              <a:rPr lang="en-US" sz="1800" dirty="0"/>
              <a:t>E</a:t>
            </a:r>
            <a:r>
              <a:rPr lang="en-US" sz="1800" dirty="0" smtClean="0"/>
              <a:t>xpected </a:t>
            </a:r>
            <a:r>
              <a:rPr lang="en-US" sz="1800" dirty="0"/>
              <a:t>number of failures occurring during this unit time interval </a:t>
            </a:r>
            <a:r>
              <a:rPr lang="en-US" sz="1800" dirty="0" smtClean="0"/>
              <a:t>is,</a:t>
            </a:r>
            <a:endParaRPr lang="en-US" sz="1800" dirty="0"/>
          </a:p>
          <a:p>
            <a:pPr marL="0" indent="0">
              <a:buNone/>
            </a:pPr>
            <a:r>
              <a:rPr lang="en-US" sz="1800" dirty="0"/>
              <a:t> </a:t>
            </a:r>
          </a:p>
          <a:p>
            <a:pPr marL="0" indent="0">
              <a:buNone/>
            </a:pPr>
            <a:r>
              <a:rPr lang="en-US" sz="1800" i="1" dirty="0"/>
              <a:t>E</a:t>
            </a:r>
            <a:r>
              <a:rPr lang="en-US" sz="1800" dirty="0"/>
              <a:t> (</a:t>
            </a:r>
            <a:r>
              <a:rPr lang="en-US" sz="1800" i="1" dirty="0" err="1"/>
              <a:t>X</a:t>
            </a:r>
            <a:r>
              <a:rPr lang="en-US" sz="1800" i="1" baseline="-25000" dirty="0" err="1"/>
              <a:t>t</a:t>
            </a:r>
            <a:r>
              <a:rPr lang="en-US" sz="1800" dirty="0"/>
              <a:t>) =  	</a:t>
            </a:r>
          </a:p>
        </p:txBody>
      </p:sp>
      <p:pic>
        <p:nvPicPr>
          <p:cNvPr id="32" name="Picture 31"/>
          <p:cNvPicPr/>
          <p:nvPr/>
        </p:nvPicPr>
        <p:blipFill>
          <a:blip r:embed="rId2" cstate="print"/>
          <a:srcRect/>
          <a:stretch>
            <a:fillRect/>
          </a:stretch>
        </p:blipFill>
        <p:spPr bwMode="auto">
          <a:xfrm>
            <a:off x="1475656" y="2996952"/>
            <a:ext cx="1152525" cy="466725"/>
          </a:xfrm>
          <a:prstGeom prst="rect">
            <a:avLst/>
          </a:prstGeom>
          <a:noFill/>
          <a:ln w="9525">
            <a:noFill/>
            <a:miter lim="800000"/>
            <a:headEnd/>
            <a:tailEnd/>
          </a:ln>
        </p:spPr>
      </p:pic>
      <p:pic>
        <p:nvPicPr>
          <p:cNvPr id="33" name="Picture 32"/>
          <p:cNvPicPr/>
          <p:nvPr/>
        </p:nvPicPr>
        <p:blipFill>
          <a:blip r:embed="rId3" cstate="print"/>
          <a:srcRect/>
          <a:stretch>
            <a:fillRect/>
          </a:stretch>
        </p:blipFill>
        <p:spPr bwMode="auto">
          <a:xfrm>
            <a:off x="2628181" y="3111251"/>
            <a:ext cx="333375" cy="238125"/>
          </a:xfrm>
          <a:prstGeom prst="rect">
            <a:avLst/>
          </a:prstGeom>
          <a:noFill/>
          <a:ln w="9525">
            <a:noFill/>
            <a:miter lim="800000"/>
            <a:headEnd/>
            <a:tailEnd/>
          </a:ln>
        </p:spPr>
      </p:pic>
      <p:pic>
        <p:nvPicPr>
          <p:cNvPr id="34" name="Picture 33"/>
          <p:cNvPicPr/>
          <p:nvPr/>
        </p:nvPicPr>
        <p:blipFill>
          <a:blip r:embed="rId4" cstate="print"/>
          <a:srcRect/>
          <a:stretch>
            <a:fillRect/>
          </a:stretch>
        </p:blipFill>
        <p:spPr bwMode="auto">
          <a:xfrm>
            <a:off x="2961556" y="3193552"/>
            <a:ext cx="152400" cy="152400"/>
          </a:xfrm>
          <a:prstGeom prst="rect">
            <a:avLst/>
          </a:prstGeom>
          <a:noFill/>
          <a:ln w="9525">
            <a:noFill/>
            <a:miter lim="800000"/>
            <a:headEnd/>
            <a:tailEnd/>
          </a:ln>
        </p:spPr>
      </p:pic>
      <p:pic>
        <p:nvPicPr>
          <p:cNvPr id="35" name="Picture 34"/>
          <p:cNvPicPr/>
          <p:nvPr/>
        </p:nvPicPr>
        <p:blipFill>
          <a:blip r:embed="rId5" cstate="print"/>
          <a:srcRect/>
          <a:stretch>
            <a:fillRect/>
          </a:stretch>
        </p:blipFill>
        <p:spPr bwMode="auto">
          <a:xfrm>
            <a:off x="5004048" y="3164977"/>
            <a:ext cx="142875" cy="180975"/>
          </a:xfrm>
          <a:prstGeom prst="rect">
            <a:avLst/>
          </a:prstGeom>
          <a:noFill/>
          <a:ln w="9525">
            <a:noFill/>
            <a:miter lim="800000"/>
            <a:headEnd/>
            <a:tailEnd/>
          </a:ln>
        </p:spPr>
      </p:pic>
      <p:pic>
        <p:nvPicPr>
          <p:cNvPr id="36" name="Picture 35"/>
          <p:cNvPicPr/>
          <p:nvPr/>
        </p:nvPicPr>
        <p:blipFill>
          <a:blip r:embed="rId6" cstate="print"/>
          <a:srcRect/>
          <a:stretch>
            <a:fillRect/>
          </a:stretch>
        </p:blipFill>
        <p:spPr bwMode="auto">
          <a:xfrm>
            <a:off x="5940152" y="3193552"/>
            <a:ext cx="152400" cy="152400"/>
          </a:xfrm>
          <a:prstGeom prst="rect">
            <a:avLst/>
          </a:prstGeom>
          <a:noFill/>
          <a:ln w="9525">
            <a:noFill/>
            <a:miter lim="800000"/>
            <a:headEnd/>
            <a:tailEnd/>
          </a:ln>
        </p:spPr>
      </p:pic>
      <p:pic>
        <p:nvPicPr>
          <p:cNvPr id="38" name="Picture 37"/>
          <p:cNvPicPr/>
          <p:nvPr/>
        </p:nvPicPr>
        <p:blipFill>
          <a:blip r:embed="rId7" cstate="print"/>
          <a:srcRect/>
          <a:stretch>
            <a:fillRect/>
          </a:stretch>
        </p:blipFill>
        <p:spPr bwMode="auto">
          <a:xfrm>
            <a:off x="1131417" y="3618577"/>
            <a:ext cx="360040" cy="347662"/>
          </a:xfrm>
          <a:prstGeom prst="rect">
            <a:avLst/>
          </a:prstGeom>
          <a:noFill/>
          <a:ln w="9525">
            <a:noFill/>
            <a:miter lim="800000"/>
            <a:headEnd/>
            <a:tailEnd/>
          </a:ln>
        </p:spPr>
      </p:pic>
      <p:pic>
        <p:nvPicPr>
          <p:cNvPr id="39" name="Picture 38"/>
          <p:cNvPicPr/>
          <p:nvPr/>
        </p:nvPicPr>
        <p:blipFill>
          <a:blip r:embed="rId8" cstate="print"/>
          <a:srcRect/>
          <a:stretch>
            <a:fillRect/>
          </a:stretch>
        </p:blipFill>
        <p:spPr bwMode="auto">
          <a:xfrm>
            <a:off x="3113956" y="3580730"/>
            <a:ext cx="1753295" cy="417165"/>
          </a:xfrm>
          <a:prstGeom prst="rect">
            <a:avLst/>
          </a:prstGeom>
          <a:noFill/>
          <a:ln w="9525">
            <a:noFill/>
            <a:miter lim="800000"/>
            <a:headEnd/>
            <a:tailEnd/>
          </a:ln>
        </p:spPr>
      </p:pic>
      <p:pic>
        <p:nvPicPr>
          <p:cNvPr id="40" name="Picture 39"/>
          <p:cNvPicPr/>
          <p:nvPr/>
        </p:nvPicPr>
        <p:blipFill>
          <a:blip r:embed="rId9" cstate="print"/>
          <a:srcRect/>
          <a:stretch>
            <a:fillRect/>
          </a:stretch>
        </p:blipFill>
        <p:spPr bwMode="auto">
          <a:xfrm>
            <a:off x="5436096" y="2232539"/>
            <a:ext cx="142875" cy="180975"/>
          </a:xfrm>
          <a:prstGeom prst="rect">
            <a:avLst/>
          </a:prstGeom>
          <a:noFill/>
          <a:ln w="9525">
            <a:noFill/>
            <a:miter lim="800000"/>
            <a:headEnd/>
            <a:tailEnd/>
          </a:ln>
        </p:spPr>
      </p:pic>
      <p:pic>
        <p:nvPicPr>
          <p:cNvPr id="41" name="Picture 40"/>
          <p:cNvPicPr/>
          <p:nvPr/>
        </p:nvPicPr>
        <p:blipFill>
          <a:blip r:embed="rId10" cstate="print"/>
          <a:srcRect/>
          <a:stretch>
            <a:fillRect/>
          </a:stretch>
        </p:blipFill>
        <p:spPr bwMode="auto">
          <a:xfrm>
            <a:off x="8667750" y="2264426"/>
            <a:ext cx="152400" cy="152400"/>
          </a:xfrm>
          <a:prstGeom prst="rect">
            <a:avLst/>
          </a:prstGeom>
          <a:noFill/>
          <a:ln w="9525">
            <a:noFill/>
            <a:miter lim="800000"/>
            <a:headEnd/>
            <a:tailEnd/>
          </a:ln>
        </p:spPr>
      </p:pic>
      <p:pic>
        <p:nvPicPr>
          <p:cNvPr id="42" name="Picture 41"/>
          <p:cNvPicPr/>
          <p:nvPr/>
        </p:nvPicPr>
        <p:blipFill>
          <a:blip r:embed="rId11" cstate="print"/>
          <a:srcRect/>
          <a:stretch>
            <a:fillRect/>
          </a:stretch>
        </p:blipFill>
        <p:spPr bwMode="auto">
          <a:xfrm>
            <a:off x="1308628" y="4653137"/>
            <a:ext cx="605780" cy="432047"/>
          </a:xfrm>
          <a:prstGeom prst="rect">
            <a:avLst/>
          </a:prstGeom>
          <a:noFill/>
          <a:ln w="9525">
            <a:noFill/>
            <a:miter lim="800000"/>
            <a:headEnd/>
            <a:tailEnd/>
          </a:ln>
        </p:spPr>
      </p:pic>
      <p:sp>
        <p:nvSpPr>
          <p:cNvPr id="2" name="Title 1"/>
          <p:cNvSpPr>
            <a:spLocks noGrp="1"/>
          </p:cNvSpPr>
          <p:nvPr>
            <p:ph type="title"/>
          </p:nvPr>
        </p:nvSpPr>
        <p:spPr>
          <a:xfrm>
            <a:off x="179512" y="116632"/>
            <a:ext cx="8784975" cy="870793"/>
          </a:xfrm>
        </p:spPr>
        <p:txBody>
          <a:bodyPr/>
          <a:lstStyle/>
          <a:p>
            <a:r>
              <a:rPr lang="en-US" sz="2800" b="1" dirty="0" smtClean="0"/>
              <a:t/>
            </a:r>
            <a:br>
              <a:rPr lang="en-US" sz="2800" b="1" dirty="0" smtClean="0"/>
            </a:br>
            <a:r>
              <a:rPr lang="en-US" sz="2800" b="1" dirty="0"/>
              <a:t/>
            </a:r>
            <a:br>
              <a:rPr lang="en-US" sz="2800" b="1" dirty="0"/>
            </a:br>
            <a:r>
              <a:rPr lang="en-US" sz="2800" b="1" dirty="0" smtClean="0"/>
              <a:t>Review </a:t>
            </a:r>
            <a:r>
              <a:rPr lang="en-US" sz="2800" b="1" dirty="0"/>
              <a:t>of Compound Poisson Process and Stopping Rule</a:t>
            </a:r>
            <a:endParaRPr lang="en-US" sz="2800"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8425" y="188640"/>
            <a:ext cx="8512175" cy="1368152"/>
          </a:xfrm>
        </p:spPr>
        <p:txBody>
          <a:bodyPr>
            <a:noAutofit/>
          </a:bodyPr>
          <a:lstStyle/>
          <a:p>
            <a:pPr eaLnBrk="1" fontAlgn="auto" hangingPunct="1">
              <a:spcAft>
                <a:spcPts val="0"/>
              </a:spcAft>
              <a:defRPr/>
            </a:pPr>
            <a:r>
              <a:rPr lang="en-US" sz="2800" b="1" dirty="0"/>
              <a:t>Review of Compound Poisson Process and Stopping </a:t>
            </a:r>
            <a:r>
              <a:rPr lang="en-US" sz="2800" b="1" dirty="0" smtClean="0"/>
              <a:t>Rule (cont’d)</a:t>
            </a:r>
            <a:r>
              <a:rPr lang="en-US" sz="2400" b="1" dirty="0"/>
              <a:t/>
            </a:r>
            <a:br>
              <a:rPr lang="en-US" sz="2400" b="1" dirty="0"/>
            </a:br>
            <a:endParaRPr lang="en-IN" sz="2400" dirty="0" smtClean="0">
              <a:solidFill>
                <a:schemeClr val="accent3">
                  <a:lumMod val="50000"/>
                </a:schemeClr>
              </a:solidFill>
              <a:latin typeface="Algerian" pitchFamily="82" charset="0"/>
              <a:ea typeface="Verdana" pitchFamily="34" charset="0"/>
              <a:cs typeface="Verdana" pitchFamily="34" charset="0"/>
            </a:endParaRPr>
          </a:p>
        </p:txBody>
      </p:sp>
      <p:sp>
        <p:nvSpPr>
          <p:cNvPr id="25603" name="Content Placeholder 2"/>
          <p:cNvSpPr>
            <a:spLocks noGrp="1"/>
          </p:cNvSpPr>
          <p:nvPr>
            <p:ph sz="quarter" idx="1"/>
          </p:nvPr>
        </p:nvSpPr>
        <p:spPr>
          <a:xfrm>
            <a:off x="251520" y="1772816"/>
            <a:ext cx="8424863" cy="4464496"/>
          </a:xfrm>
        </p:spPr>
        <p:txBody>
          <a:bodyPr/>
          <a:lstStyle/>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pPr marL="0" indent="0">
              <a:buNone/>
            </a:pPr>
            <a:endParaRPr lang="en-US" sz="1800"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69</a:t>
            </a:fld>
            <a:endParaRPr lang="en-IN"/>
          </a:p>
        </p:txBody>
      </p:sp>
      <p:sp>
        <p:nvSpPr>
          <p:cNvPr id="2" name="Rectangle 1"/>
          <p:cNvSpPr/>
          <p:nvPr/>
        </p:nvSpPr>
        <p:spPr>
          <a:xfrm>
            <a:off x="302320" y="1772816"/>
            <a:ext cx="8734176" cy="5109091"/>
          </a:xfrm>
          <a:prstGeom prst="rect">
            <a:avLst/>
          </a:prstGeom>
        </p:spPr>
        <p:txBody>
          <a:bodyPr wrap="square">
            <a:spAutoFit/>
          </a:bodyPr>
          <a:lstStyle/>
          <a:p>
            <a:pPr algn="just"/>
            <a:r>
              <a:rPr lang="en-US" sz="2600" dirty="0">
                <a:latin typeface="+mn-lt"/>
              </a:rPr>
              <a:t>If we were to stop at time t, we would assume that the faults that caused these failures would have to be fixed in the field at a cost of </a:t>
            </a:r>
            <a:r>
              <a:rPr lang="en-US" sz="2600" i="1" dirty="0">
                <a:latin typeface="+mn-lt"/>
              </a:rPr>
              <a:t>a</a:t>
            </a:r>
            <a:r>
              <a:rPr lang="en-US" sz="2600" dirty="0">
                <a:latin typeface="+mn-lt"/>
              </a:rPr>
              <a:t> per fault. Thus, there is an expected cost over the interval [t, t+1] of </a:t>
            </a:r>
            <a:r>
              <a:rPr lang="en-US" sz="2600" i="1" dirty="0" smtClean="0">
                <a:latin typeface="+mn-lt"/>
              </a:rPr>
              <a:t>a E</a:t>
            </a:r>
            <a:r>
              <a:rPr lang="en-US" sz="2600" dirty="0" smtClean="0">
                <a:latin typeface="+mn-lt"/>
              </a:rPr>
              <a:t>(</a:t>
            </a:r>
            <a:r>
              <a:rPr lang="en-US" sz="2600" i="1" dirty="0" err="1" smtClean="0">
                <a:latin typeface="+mn-lt"/>
              </a:rPr>
              <a:t>X</a:t>
            </a:r>
            <a:r>
              <a:rPr lang="en-US" sz="2600" i="1" baseline="-25000" dirty="0" err="1" smtClean="0">
                <a:latin typeface="+mn-lt"/>
              </a:rPr>
              <a:t>t</a:t>
            </a:r>
            <a:r>
              <a:rPr lang="en-US" sz="2600" dirty="0">
                <a:latin typeface="+mn-lt"/>
              </a:rPr>
              <a:t>) for stopping at time </a:t>
            </a:r>
            <a:r>
              <a:rPr lang="en-US" sz="2600" i="1" dirty="0">
                <a:latin typeface="+mn-lt"/>
              </a:rPr>
              <a:t>t</a:t>
            </a:r>
            <a:r>
              <a:rPr lang="en-US" sz="2600" dirty="0">
                <a:latin typeface="+mn-lt"/>
              </a:rPr>
              <a:t>. On the other hand, if we continue testing over the interval, we assume that there is a fixed cost of </a:t>
            </a:r>
            <a:r>
              <a:rPr lang="en-US" sz="2600" i="1" dirty="0">
                <a:latin typeface="+mn-lt"/>
              </a:rPr>
              <a:t>c</a:t>
            </a:r>
            <a:r>
              <a:rPr lang="en-US" sz="2600" dirty="0">
                <a:latin typeface="+mn-lt"/>
              </a:rPr>
              <a:t> for testing, and a variable cost </a:t>
            </a:r>
            <a:r>
              <a:rPr lang="en-US" sz="2600" i="1" dirty="0">
                <a:latin typeface="+mn-lt"/>
              </a:rPr>
              <a:t>b</a:t>
            </a:r>
            <a:r>
              <a:rPr lang="en-US" sz="2600" dirty="0">
                <a:latin typeface="+mn-lt"/>
              </a:rPr>
              <a:t> of fixing each fault found during the testing. Note that </a:t>
            </a:r>
            <a:r>
              <a:rPr lang="en-US" sz="2600" i="1" dirty="0">
                <a:latin typeface="+mn-lt"/>
              </a:rPr>
              <a:t>a</a:t>
            </a:r>
            <a:r>
              <a:rPr lang="en-US" sz="2600" dirty="0">
                <a:latin typeface="+mn-lt"/>
              </a:rPr>
              <a:t> is larger than </a:t>
            </a:r>
            <a:r>
              <a:rPr lang="en-US" sz="2600" i="1" dirty="0">
                <a:latin typeface="+mn-lt"/>
              </a:rPr>
              <a:t>b</a:t>
            </a:r>
            <a:r>
              <a:rPr lang="en-US" sz="2600" dirty="0">
                <a:latin typeface="+mn-lt"/>
              </a:rPr>
              <a:t> since it should be considerably more expensive to fix a fault in the field than to observe and fix it while testing. Thus, the cost expected for the continuation of testing for the next time interval is  </a:t>
            </a:r>
            <a:r>
              <a:rPr lang="en-US" sz="2600" i="1" dirty="0" err="1" smtClean="0">
                <a:latin typeface="+mn-lt"/>
              </a:rPr>
              <a:t>bE</a:t>
            </a:r>
            <a:r>
              <a:rPr lang="en-US" sz="2600" dirty="0" smtClean="0">
                <a:latin typeface="+mn-lt"/>
              </a:rPr>
              <a:t> </a:t>
            </a:r>
            <a:r>
              <a:rPr lang="en-US" sz="2600" dirty="0">
                <a:latin typeface="+mn-lt"/>
              </a:rPr>
              <a:t>(</a:t>
            </a:r>
            <a:r>
              <a:rPr lang="en-US" sz="2600" i="1" dirty="0" err="1">
                <a:latin typeface="+mn-lt"/>
              </a:rPr>
              <a:t>X</a:t>
            </a:r>
            <a:r>
              <a:rPr lang="en-US" sz="2600" i="1" baseline="-25000" dirty="0" err="1">
                <a:latin typeface="+mn-lt"/>
              </a:rPr>
              <a:t>t</a:t>
            </a:r>
            <a:r>
              <a:rPr lang="en-US" sz="2600" dirty="0">
                <a:latin typeface="+mn-lt"/>
              </a:rPr>
              <a:t>) + </a:t>
            </a:r>
            <a:r>
              <a:rPr lang="en-US" sz="2600" i="1" dirty="0">
                <a:latin typeface="+mn-lt"/>
              </a:rPr>
              <a:t>c</a:t>
            </a:r>
            <a:r>
              <a:rPr lang="en-US" sz="2600" dirty="0">
                <a:latin typeface="+mn-lt"/>
              </a:rPr>
              <a:t>. </a:t>
            </a:r>
            <a:endParaRPr lang="en-US" sz="2600" dirty="0" smtClean="0">
              <a:latin typeface="+mn-lt"/>
            </a:endParaRPr>
          </a:p>
          <a:p>
            <a:pPr algn="just"/>
            <a:endParaRPr lang="en-US" sz="1400"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68313" y="549274"/>
            <a:ext cx="8218487" cy="863501"/>
          </a:xfrm>
        </p:spPr>
        <p:txBody>
          <a:bodyPr>
            <a:noAutofit/>
          </a:bodyPr>
          <a:lstStyle/>
          <a:p>
            <a:pPr eaLnBrk="1" fontAlgn="auto" hangingPunct="1">
              <a:spcAft>
                <a:spcPts val="0"/>
              </a:spcAft>
              <a:defRPr/>
            </a:pPr>
            <a:r>
              <a:rPr lang="en-US" sz="3200" b="1" dirty="0"/>
              <a:t/>
            </a:r>
            <a:br>
              <a:rPr lang="en-US" sz="3200" b="1" dirty="0"/>
            </a:br>
            <a:endParaRPr lang="en-IN" sz="3200" b="1" dirty="0" smtClean="0">
              <a:solidFill>
                <a:srgbClr val="002060"/>
              </a:solidFill>
              <a:latin typeface="Algerian" pitchFamily="82" charset="0"/>
              <a:ea typeface="Verdana" pitchFamily="34" charset="0"/>
              <a:cs typeface="Verdana" pitchFamily="34" charset="0"/>
            </a:endParaRPr>
          </a:p>
        </p:txBody>
      </p:sp>
      <p:pic>
        <p:nvPicPr>
          <p:cNvPr id="4" name="Content Placeholder 3"/>
          <p:cNvPicPr>
            <a:picLocks noGrp="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224096" y="1340768"/>
            <a:ext cx="8740392" cy="4968552"/>
          </a:xfrm>
          <a:prstGeom prst="rect">
            <a:avLst/>
          </a:prstGeom>
          <a:noFill/>
          <a:ln>
            <a:noFill/>
          </a:ln>
        </p:spPr>
      </p:pic>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7</a:t>
            </a:fld>
            <a:endParaRPr lang="en-IN"/>
          </a:p>
        </p:txBody>
      </p:sp>
      <p:sp>
        <p:nvSpPr>
          <p:cNvPr id="2" name="Rectangle 1"/>
          <p:cNvSpPr/>
          <p:nvPr/>
        </p:nvSpPr>
        <p:spPr>
          <a:xfrm>
            <a:off x="251520" y="332656"/>
            <a:ext cx="8424936" cy="707886"/>
          </a:xfrm>
          <a:prstGeom prst="rect">
            <a:avLst/>
          </a:prstGeom>
        </p:spPr>
        <p:txBody>
          <a:bodyPr wrap="square">
            <a:spAutoFit/>
          </a:bodyPr>
          <a:lstStyle/>
          <a:p>
            <a:r>
              <a:rPr lang="en-US" sz="2000" dirty="0">
                <a:latin typeface="+mj-lt"/>
              </a:rPr>
              <a:t>Figure 1. Flowchart to use MESAT-I and MESAT-2 for discrete and continuous time-domain test data.</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043608" y="1700808"/>
            <a:ext cx="7772400" cy="4464496"/>
          </a:xfrm>
        </p:spPr>
        <p:txBody>
          <a:bodyPr/>
          <a:lstStyle/>
          <a:p>
            <a:pPr marL="0" indent="0" algn="just">
              <a:buNone/>
            </a:pPr>
            <a:r>
              <a:rPr lang="en-US" sz="2600" dirty="0"/>
              <a:t>This cost is a similar but simpler than that of </a:t>
            </a:r>
            <a:r>
              <a:rPr lang="en-US" sz="2600" dirty="0" err="1"/>
              <a:t>Dallal</a:t>
            </a:r>
            <a:r>
              <a:rPr lang="en-US" sz="2600" dirty="0"/>
              <a:t> and Mallows but not exactly the same . If for the unit interval beginning at time </a:t>
            </a:r>
            <a:r>
              <a:rPr lang="en-US" sz="2600" i="1" dirty="0"/>
              <a:t>t</a:t>
            </a:r>
            <a:r>
              <a:rPr lang="en-US" sz="2600" dirty="0"/>
              <a:t> the expected cost of stopping is greater than the expected cost of continuing, that is, if </a:t>
            </a:r>
          </a:p>
          <a:p>
            <a:pPr marL="0" indent="0" algn="just">
              <a:buNone/>
            </a:pPr>
            <a:r>
              <a:rPr lang="en-US" sz="2600" i="1" dirty="0" err="1"/>
              <a:t>aE</a:t>
            </a:r>
            <a:r>
              <a:rPr lang="en-US" sz="2600" dirty="0"/>
              <a:t> (</a:t>
            </a:r>
            <a:r>
              <a:rPr lang="en-US" sz="2600" i="1" dirty="0" err="1"/>
              <a:t>X</a:t>
            </a:r>
            <a:r>
              <a:rPr lang="en-US" sz="2600" i="1" baseline="-25000" dirty="0" err="1"/>
              <a:t>t</a:t>
            </a:r>
            <a:r>
              <a:rPr lang="en-US" sz="2600" dirty="0"/>
              <a:t>) &gt;</a:t>
            </a:r>
            <a:r>
              <a:rPr lang="en-US" sz="2600" i="1" dirty="0"/>
              <a:t> b E</a:t>
            </a:r>
            <a:r>
              <a:rPr lang="en-US" sz="2600" dirty="0"/>
              <a:t> (</a:t>
            </a:r>
            <a:r>
              <a:rPr lang="en-US" sz="2600" i="1" dirty="0" err="1"/>
              <a:t>X</a:t>
            </a:r>
            <a:r>
              <a:rPr lang="en-US" sz="2600" i="1" baseline="-25000" dirty="0" err="1"/>
              <a:t>t</a:t>
            </a:r>
            <a:r>
              <a:rPr lang="en-US" sz="2600" dirty="0"/>
              <a:t>) + </a:t>
            </a:r>
            <a:r>
              <a:rPr lang="en-US" sz="2600" i="1" dirty="0"/>
              <a:t>C </a:t>
            </a:r>
            <a:endParaRPr lang="en-US" sz="2600" i="1" dirty="0" smtClean="0"/>
          </a:p>
          <a:p>
            <a:pPr marL="0" indent="0" algn="just">
              <a:buNone/>
            </a:pPr>
            <a:endParaRPr lang="en-US" sz="2600" dirty="0"/>
          </a:p>
          <a:p>
            <a:pPr marL="0" indent="0">
              <a:buNone/>
            </a:pPr>
            <a:r>
              <a:rPr lang="en-US" sz="2600" dirty="0" smtClean="0"/>
              <a:t>if </a:t>
            </a:r>
            <a:r>
              <a:rPr lang="en-US" sz="2600" dirty="0"/>
              <a:t>the expected cost of stopping is less than the expected cost of continuing, that is, </a:t>
            </a:r>
            <a:r>
              <a:rPr lang="en-US" sz="2600" dirty="0" smtClean="0"/>
              <a:t>if</a:t>
            </a:r>
            <a:endParaRPr lang="en-US" sz="2600" dirty="0"/>
          </a:p>
          <a:p>
            <a:pPr marL="0" indent="0">
              <a:buNone/>
            </a:pPr>
            <a:r>
              <a:rPr lang="en-US" sz="2600" i="1" dirty="0" err="1"/>
              <a:t>aE</a:t>
            </a:r>
            <a:r>
              <a:rPr lang="en-US" sz="2600" dirty="0"/>
              <a:t> (</a:t>
            </a:r>
            <a:r>
              <a:rPr lang="en-US" sz="2600" i="1" dirty="0" err="1"/>
              <a:t>X</a:t>
            </a:r>
            <a:r>
              <a:rPr lang="en-US" sz="2600" i="1" baseline="-25000" dirty="0" err="1"/>
              <a:t>t</a:t>
            </a:r>
            <a:r>
              <a:rPr lang="en-US" sz="2600" dirty="0"/>
              <a:t>) &lt;</a:t>
            </a:r>
            <a:r>
              <a:rPr lang="en-US" sz="2600" i="1" dirty="0"/>
              <a:t> </a:t>
            </a:r>
            <a:r>
              <a:rPr lang="en-US" sz="2600" i="1" dirty="0" err="1"/>
              <a:t>bE</a:t>
            </a:r>
            <a:r>
              <a:rPr lang="en-US" sz="2600" dirty="0"/>
              <a:t> (</a:t>
            </a:r>
            <a:r>
              <a:rPr lang="en-US" sz="2600" i="1" dirty="0" err="1"/>
              <a:t>X</a:t>
            </a:r>
            <a:r>
              <a:rPr lang="en-US" sz="2600" i="1" baseline="-25000" dirty="0" err="1"/>
              <a:t>t</a:t>
            </a:r>
            <a:r>
              <a:rPr lang="en-US" sz="2600" dirty="0"/>
              <a:t>) + </a:t>
            </a:r>
            <a:r>
              <a:rPr lang="en-US" sz="2600" i="1" dirty="0"/>
              <a:t>C </a:t>
            </a:r>
            <a:r>
              <a:rPr lang="en-US" i="1" dirty="0"/>
              <a:t>	</a:t>
            </a:r>
            <a:endParaRPr lang="en-US" dirty="0"/>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70</a:t>
            </a:fld>
            <a:endParaRPr lang="en-IN"/>
          </a:p>
        </p:txBody>
      </p:sp>
      <p:sp>
        <p:nvSpPr>
          <p:cNvPr id="4" name="Title 3"/>
          <p:cNvSpPr>
            <a:spLocks noGrp="1"/>
          </p:cNvSpPr>
          <p:nvPr>
            <p:ph type="title"/>
          </p:nvPr>
        </p:nvSpPr>
        <p:spPr>
          <a:xfrm>
            <a:off x="323528" y="332656"/>
            <a:ext cx="8534400" cy="758825"/>
          </a:xfrm>
        </p:spPr>
        <p:txBody>
          <a:bodyPr/>
          <a:lstStyle/>
          <a:p>
            <a:r>
              <a:rPr lang="en-US" sz="2800" b="1" dirty="0"/>
              <a:t>Computational Example for Stopping-Rule Algorithm with Time-Dependent Testing</a:t>
            </a:r>
            <a:endParaRPr lang="en-US" sz="2800" dirty="0"/>
          </a:p>
        </p:txBody>
      </p:sp>
    </p:spTree>
    <p:extLst>
      <p:ext uri="{BB962C8B-B14F-4D97-AF65-F5344CB8AC3E}">
        <p14:creationId xmlns:p14="http://schemas.microsoft.com/office/powerpoint/2010/main" val="219644473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95536" y="260648"/>
            <a:ext cx="8512175" cy="647700"/>
          </a:xfrm>
        </p:spPr>
        <p:txBody>
          <a:bodyPr>
            <a:noAutofit/>
          </a:bodyPr>
          <a:lstStyle/>
          <a:p>
            <a:pPr eaLnBrk="1" fontAlgn="auto" hangingPunct="1">
              <a:spcAft>
                <a:spcPts val="0"/>
              </a:spcAft>
              <a:defRPr/>
            </a:pPr>
            <a:r>
              <a:rPr lang="en-US" sz="2400" b="1" dirty="0"/>
              <a:t> </a:t>
            </a:r>
            <a:endParaRPr lang="en-IN" sz="3200" b="1" dirty="0" smtClean="0">
              <a:solidFill>
                <a:schemeClr val="accent3">
                  <a:lumMod val="50000"/>
                </a:schemeClr>
              </a:solidFill>
              <a:latin typeface="Algerian" pitchFamily="82" charset="0"/>
              <a:ea typeface="Verdana" pitchFamily="34" charset="0"/>
              <a:cs typeface="Verdana" pitchFamily="34" charset="0"/>
            </a:endParaRPr>
          </a:p>
        </p:txBody>
      </p:sp>
      <p:sp>
        <p:nvSpPr>
          <p:cNvPr id="25603" name="Content Placeholder 2"/>
          <p:cNvSpPr>
            <a:spLocks noGrp="1"/>
          </p:cNvSpPr>
          <p:nvPr>
            <p:ph sz="quarter" idx="1"/>
          </p:nvPr>
        </p:nvSpPr>
        <p:spPr>
          <a:xfrm>
            <a:off x="323528" y="1124744"/>
            <a:ext cx="8424863" cy="5040560"/>
          </a:xfrm>
        </p:spPr>
        <p:txBody>
          <a:bodyPr/>
          <a:lstStyle/>
          <a:p>
            <a:pPr marL="514350" indent="-514350" algn="just" eaLnBrk="1" hangingPunct="1">
              <a:buClrTx/>
              <a:buFont typeface="Wingdings 2" pitchFamily="18" charset="2"/>
              <a:buNone/>
              <a:defRPr/>
            </a:pPr>
            <a:endParaRPr lang="en-US" sz="1800" dirty="0" smtClean="0">
              <a:latin typeface="Calibri" pitchFamily="34" charset="0"/>
            </a:endParaRPr>
          </a:p>
          <a:p>
            <a:pPr marL="0" indent="0" algn="just">
              <a:buNone/>
            </a:pPr>
            <a:r>
              <a:rPr lang="en-US" sz="1800" dirty="0"/>
              <a:t> </a:t>
            </a:r>
          </a:p>
          <a:p>
            <a:pPr marL="0" indent="0" algn="just">
              <a:buNone/>
            </a:pPr>
            <a:r>
              <a:rPr lang="en-US" sz="1800" dirty="0"/>
              <a:t> </a:t>
            </a:r>
          </a:p>
          <a:p>
            <a:pPr marL="514350" indent="-514350" algn="just" eaLnBrk="1" hangingPunct="1">
              <a:buClrTx/>
              <a:buFont typeface="Wingdings 2" pitchFamily="18" charset="2"/>
              <a:buNone/>
              <a:defRPr/>
            </a:pPr>
            <a:endParaRPr lang="en-US" sz="1800" dirty="0" smtClean="0">
              <a:latin typeface="Calibri" pitchFamily="34" charset="0"/>
            </a:endParaRPr>
          </a:p>
        </p:txBody>
      </p:sp>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71</a:t>
            </a:fld>
            <a:endParaRPr lang="en-IN"/>
          </a:p>
        </p:txBody>
      </p:sp>
      <p:sp>
        <p:nvSpPr>
          <p:cNvPr id="5" name="Title 1"/>
          <p:cNvSpPr txBox="1">
            <a:spLocks/>
          </p:cNvSpPr>
          <p:nvPr/>
        </p:nvSpPr>
        <p:spPr bwMode="auto">
          <a:xfrm>
            <a:off x="336560" y="260646"/>
            <a:ext cx="8512175" cy="864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3300" kern="1200">
                <a:solidFill>
                  <a:schemeClr val="accent3">
                    <a:shade val="75000"/>
                  </a:schemeClr>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r>
              <a:rPr lang="en-US" sz="2400" b="1" dirty="0"/>
              <a:t>Computational Example for Stopping-Rule Algorithm with Time-Dependent </a:t>
            </a:r>
            <a:r>
              <a:rPr lang="en-US" sz="2400" b="1" dirty="0" smtClean="0"/>
              <a:t>Testing (cont’d)</a:t>
            </a:r>
            <a:endParaRPr lang="en-US" sz="2400" b="1" dirty="0"/>
          </a:p>
        </p:txBody>
      </p:sp>
      <p:sp>
        <p:nvSpPr>
          <p:cNvPr id="3" name="Rectangle 2"/>
          <p:cNvSpPr/>
          <p:nvPr/>
        </p:nvSpPr>
        <p:spPr>
          <a:xfrm>
            <a:off x="323528" y="1340768"/>
            <a:ext cx="8496944" cy="2246769"/>
          </a:xfrm>
          <a:prstGeom prst="rect">
            <a:avLst/>
          </a:prstGeom>
        </p:spPr>
        <p:txBody>
          <a:bodyPr wrap="square">
            <a:spAutoFit/>
          </a:bodyPr>
          <a:lstStyle/>
          <a:p>
            <a:pPr algn="just"/>
            <a:r>
              <a:rPr lang="en-US" sz="2000" dirty="0">
                <a:latin typeface="+mn-lt"/>
              </a:rPr>
              <a:t>The stopping rule was applied to data set, named as </a:t>
            </a:r>
            <a:r>
              <a:rPr lang="en-US" sz="2000" dirty="0" smtClean="0">
                <a:latin typeface="+mn-lt"/>
              </a:rPr>
              <a:t>T4. These </a:t>
            </a:r>
            <a:r>
              <a:rPr lang="en-US" sz="2000" dirty="0">
                <a:latin typeface="+mn-lt"/>
              </a:rPr>
              <a:t>data are listed in Table 8. The failure times, which are cumulative and in seconds, indicate when failures occur. Note that failures sometimes occur in clumps, as for example at time</a:t>
            </a:r>
            <a:r>
              <a:rPr lang="en-US" sz="2000" i="1" dirty="0">
                <a:latin typeface="+mn-lt"/>
              </a:rPr>
              <a:t> t</a:t>
            </a:r>
            <a:r>
              <a:rPr lang="en-US" sz="2000" dirty="0">
                <a:latin typeface="+mn-lt"/>
              </a:rPr>
              <a:t> = 4572</a:t>
            </a:r>
            <a:r>
              <a:rPr lang="en-US" sz="2000" baseline="30000" dirty="0">
                <a:latin typeface="+mn-lt"/>
              </a:rPr>
              <a:t>nd</a:t>
            </a:r>
            <a:r>
              <a:rPr lang="en-US" sz="2000" dirty="0">
                <a:latin typeface="+mn-lt"/>
              </a:rPr>
              <a:t>, 13021</a:t>
            </a:r>
            <a:r>
              <a:rPr lang="en-US" sz="2000" baseline="30000" dirty="0">
                <a:latin typeface="+mn-lt"/>
              </a:rPr>
              <a:t>st</a:t>
            </a:r>
            <a:r>
              <a:rPr lang="en-US" sz="2000" dirty="0">
                <a:latin typeface="+mn-lt"/>
              </a:rPr>
              <a:t> and 16489</a:t>
            </a:r>
            <a:r>
              <a:rPr lang="en-US" sz="2000" baseline="30000" dirty="0">
                <a:latin typeface="+mn-lt"/>
              </a:rPr>
              <a:t>th</a:t>
            </a:r>
            <a:r>
              <a:rPr lang="en-US" sz="2000" dirty="0">
                <a:latin typeface="+mn-lt"/>
              </a:rPr>
              <a:t> seconds (the highlighted values indicate clumped observations). This clumping is fairly typical in the testing of software, indicating the need for the compound </a:t>
            </a:r>
            <a:r>
              <a:rPr lang="en-US" sz="2000" dirty="0" smtClean="0">
                <a:latin typeface="+mn-lt"/>
              </a:rPr>
              <a:t>Poisson.</a:t>
            </a:r>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7783" y="3861048"/>
            <a:ext cx="7888256" cy="1730945"/>
          </a:xfrm>
          <a:prstGeom prst="rect">
            <a:avLst/>
          </a:prstGeom>
          <a:noFill/>
          <a:ln>
            <a:noFill/>
          </a:ln>
        </p:spPr>
      </p:pic>
      <p:sp>
        <p:nvSpPr>
          <p:cNvPr id="4" name="Rectangle 3"/>
          <p:cNvSpPr/>
          <p:nvPr/>
        </p:nvSpPr>
        <p:spPr>
          <a:xfrm>
            <a:off x="323528" y="5301208"/>
            <a:ext cx="8064896" cy="954107"/>
          </a:xfrm>
          <a:prstGeom prst="rect">
            <a:avLst/>
          </a:prstGeom>
        </p:spPr>
        <p:txBody>
          <a:bodyPr wrap="square">
            <a:spAutoFit/>
          </a:bodyPr>
          <a:lstStyle/>
          <a:p>
            <a:endParaRPr lang="en-US" sz="1400" dirty="0" smtClean="0"/>
          </a:p>
          <a:p>
            <a:endParaRPr lang="en-US" sz="1400" dirty="0"/>
          </a:p>
          <a:p>
            <a:endParaRPr lang="en-US" sz="1400" dirty="0" smtClean="0"/>
          </a:p>
          <a:p>
            <a:r>
              <a:rPr lang="en-US" sz="1400" dirty="0" smtClean="0"/>
              <a:t>Figure </a:t>
            </a:r>
            <a:r>
              <a:rPr lang="en-US" sz="1400" dirty="0"/>
              <a:t>13. Click on the “Stopping-Rule” radio button in Cyber-Risk Solver to use the apps and </a:t>
            </a:r>
            <a:r>
              <a:rPr lang="en-US" sz="1400" dirty="0" smtClean="0"/>
              <a:t>data.</a:t>
            </a:r>
            <a:endParaRPr lang="en-US" sz="1400"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534400" cy="686817"/>
          </a:xfrm>
        </p:spPr>
        <p:txBody>
          <a:bodyPr/>
          <a:lstStyle/>
          <a:p>
            <a:r>
              <a:rPr lang="en-US" sz="2400" b="1" dirty="0"/>
              <a:t>Computational Example for Stopping-Rule Algorithm with Time-Dependent Testing (cont’d)</a:t>
            </a:r>
          </a:p>
        </p:txBody>
      </p:sp>
      <p:sp>
        <p:nvSpPr>
          <p:cNvPr id="3" name="Content Placeholder 2"/>
          <p:cNvSpPr>
            <a:spLocks noGrp="1"/>
          </p:cNvSpPr>
          <p:nvPr>
            <p:ph sz="quarter" idx="1"/>
          </p:nvPr>
        </p:nvSpPr>
        <p:spPr>
          <a:xfrm>
            <a:off x="301752" y="1772816"/>
            <a:ext cx="8503920" cy="4896544"/>
          </a:xfrm>
        </p:spPr>
        <p:txBody>
          <a:bodyPr/>
          <a:lstStyle/>
          <a:p>
            <a:pPr marL="0" indent="0" algn="just">
              <a:buNone/>
            </a:pPr>
            <a:r>
              <a:rPr lang="en-US" sz="3200" dirty="0"/>
              <a:t>Table 8 shows the T4 data set.  For illustrative purposes it was assumed that </a:t>
            </a:r>
            <a:r>
              <a:rPr lang="en-US" sz="3200" i="1" dirty="0"/>
              <a:t>c </a:t>
            </a:r>
            <a:r>
              <a:rPr lang="en-US" sz="3200" dirty="0"/>
              <a:t>= $0.01, </a:t>
            </a:r>
            <a:r>
              <a:rPr lang="en-US" sz="3200" i="1" dirty="0"/>
              <a:t>a</a:t>
            </a:r>
            <a:r>
              <a:rPr lang="en-US" sz="3200" dirty="0"/>
              <a:t> = $6.0, and </a:t>
            </a:r>
            <a:r>
              <a:rPr lang="en-US" sz="3200" i="1" dirty="0"/>
              <a:t>b</a:t>
            </a:r>
            <a:r>
              <a:rPr lang="en-US" sz="3200" dirty="0"/>
              <a:t> = $1.0; that is, the fixed cost of testing is $0.01 per second, the cost of fixing each fault while testing is $1.0, and the cost of fixing each fault in the field after release is $6.0. Hence,</a:t>
            </a:r>
            <a:r>
              <a:rPr lang="en-US" sz="3200" i="1" dirty="0"/>
              <a:t> d </a:t>
            </a:r>
            <a:r>
              <a:rPr lang="en-US" sz="3200" dirty="0"/>
              <a:t>= </a:t>
            </a:r>
            <a:r>
              <a:rPr lang="en-US" sz="3200" i="1" dirty="0"/>
              <a:t>c</a:t>
            </a:r>
            <a:r>
              <a:rPr lang="en-US" sz="3200" dirty="0"/>
              <a:t>/ (</a:t>
            </a:r>
            <a:r>
              <a:rPr lang="en-US" sz="3200" i="1" dirty="0"/>
              <a:t>a</a:t>
            </a:r>
            <a:r>
              <a:rPr lang="en-US" sz="3200" dirty="0"/>
              <a:t> −</a:t>
            </a:r>
            <a:r>
              <a:rPr lang="en-US" sz="3200" i="1" dirty="0"/>
              <a:t> b</a:t>
            </a:r>
            <a:r>
              <a:rPr lang="en-US" sz="3200" dirty="0"/>
              <a:t>) = 0.002. Note that the values of </a:t>
            </a:r>
            <a:r>
              <a:rPr lang="en-US" sz="3200" i="1" dirty="0"/>
              <a:t>a</a:t>
            </a:r>
            <a:r>
              <a:rPr lang="en-US" sz="3200" dirty="0"/>
              <a:t>, </a:t>
            </a:r>
            <a:r>
              <a:rPr lang="en-US" sz="3200" i="1" dirty="0"/>
              <a:t>b</a:t>
            </a:r>
            <a:r>
              <a:rPr lang="en-US" sz="3200" dirty="0"/>
              <a:t> and </a:t>
            </a:r>
            <a:r>
              <a:rPr lang="en-US" sz="3200" i="1" dirty="0"/>
              <a:t>c</a:t>
            </a:r>
            <a:r>
              <a:rPr lang="en-US" sz="3200" dirty="0"/>
              <a:t> are important but it is the ratio, </a:t>
            </a:r>
            <a:r>
              <a:rPr lang="en-US" sz="3200" i="1" dirty="0"/>
              <a:t>d </a:t>
            </a:r>
            <a:r>
              <a:rPr lang="en-US" sz="3200" dirty="0"/>
              <a:t>= </a:t>
            </a:r>
            <a:r>
              <a:rPr lang="en-US" sz="3200" i="1" dirty="0"/>
              <a:t>c</a:t>
            </a:r>
            <a:r>
              <a:rPr lang="en-US" sz="3200" dirty="0"/>
              <a:t>/(</a:t>
            </a:r>
            <a:r>
              <a:rPr lang="en-US" sz="3200" i="1" dirty="0"/>
              <a:t>a</a:t>
            </a:r>
            <a:r>
              <a:rPr lang="en-US" sz="3200" dirty="0"/>
              <a:t> −</a:t>
            </a:r>
            <a:r>
              <a:rPr lang="en-US" sz="3200" i="1" dirty="0"/>
              <a:t> b</a:t>
            </a:r>
            <a:r>
              <a:rPr lang="en-US" sz="3200" dirty="0"/>
              <a:t>) used as composite delimiter.</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72</a:t>
            </a:fld>
            <a:endParaRPr lang="en-IN"/>
          </a:p>
        </p:txBody>
      </p:sp>
    </p:spTree>
    <p:extLst>
      <p:ext uri="{BB962C8B-B14F-4D97-AF65-F5344CB8AC3E}">
        <p14:creationId xmlns:p14="http://schemas.microsoft.com/office/powerpoint/2010/main" val="329540105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534400" cy="870793"/>
          </a:xfrm>
        </p:spPr>
        <p:txBody>
          <a:bodyPr/>
          <a:lstStyle/>
          <a:p>
            <a:r>
              <a:rPr lang="en-US" sz="2400" b="1" dirty="0"/>
              <a:t>Computational Example for Stopping-Rule Algorithm with Time-Dependent Testing (cont’d)</a:t>
            </a:r>
          </a:p>
        </p:txBody>
      </p:sp>
      <p:sp>
        <p:nvSpPr>
          <p:cNvPr id="3" name="Content Placeholder 2"/>
          <p:cNvSpPr>
            <a:spLocks noGrp="1"/>
          </p:cNvSpPr>
          <p:nvPr>
            <p:ph sz="quarter" idx="1"/>
          </p:nvPr>
        </p:nvSpPr>
        <p:spPr>
          <a:xfrm>
            <a:off x="467544" y="1484784"/>
            <a:ext cx="8503920" cy="5184576"/>
          </a:xfrm>
        </p:spPr>
        <p:txBody>
          <a:bodyPr/>
          <a:lstStyle/>
          <a:p>
            <a:pPr marL="0" indent="0">
              <a:buNone/>
            </a:pPr>
            <a:r>
              <a:rPr lang="en-US" sz="2800" dirty="0" smtClean="0"/>
              <a:t>Using </a:t>
            </a:r>
            <a:r>
              <a:rPr lang="en-US" sz="2800" dirty="0"/>
              <a:t>T4, the initial estimate of  was taken to be 0.056 due to raw data since at the end of the testing time, =1− </a:t>
            </a:r>
            <a:r>
              <a:rPr lang="en-US" sz="2800" i="1" dirty="0" err="1"/>
              <a:t>y</a:t>
            </a:r>
            <a:r>
              <a:rPr lang="en-US" sz="2800" i="1" baseline="-25000" dirty="0" err="1"/>
              <a:t>t</a:t>
            </a:r>
            <a:r>
              <a:rPr lang="en-US" sz="2800" dirty="0"/>
              <a:t>/</a:t>
            </a:r>
            <a:r>
              <a:rPr lang="en-US" sz="2800" i="1" dirty="0" err="1"/>
              <a:t>x</a:t>
            </a:r>
            <a:r>
              <a:rPr lang="en-US" sz="2800" i="1" baseline="-25000" dirty="0" err="1"/>
              <a:t>t</a:t>
            </a:r>
            <a:r>
              <a:rPr lang="en-US" sz="2800" i="1" dirty="0"/>
              <a:t> </a:t>
            </a:r>
            <a:r>
              <a:rPr lang="en-US" sz="2800" dirty="0"/>
              <a:t>= 1− (50/53) = 0.056. It was assumed that the confidence is equivalent to a sample size of 100, so that  = 100. The initial values  = (0.056) (100) = 5.6 and =100 – 5.6 = 95.4, respectively.  and  will vary for each varying pair of </a:t>
            </a:r>
            <a:r>
              <a:rPr lang="en-US" sz="2800" dirty="0" err="1"/>
              <a:t>y</a:t>
            </a:r>
            <a:r>
              <a:rPr lang="en-US" sz="2800" baseline="-25000" dirty="0" err="1"/>
              <a:t>t</a:t>
            </a:r>
            <a:r>
              <a:rPr lang="en-US" sz="2800" dirty="0"/>
              <a:t> and </a:t>
            </a:r>
            <a:r>
              <a:rPr lang="en-US" sz="2800" dirty="0" err="1"/>
              <a:t>x</a:t>
            </a:r>
            <a:r>
              <a:rPr lang="en-US" sz="2800" baseline="-25000" dirty="0" err="1"/>
              <a:t>t.</a:t>
            </a:r>
            <a:r>
              <a:rPr lang="en-US" sz="2800" baseline="-25000" dirty="0"/>
              <a:t> </a:t>
            </a:r>
            <a:r>
              <a:rPr lang="en-US" sz="2800" dirty="0"/>
              <a:t>Similarly, the mean time to failure (MTTF) from the data set T4 would be 52422/53=989.1 sec, giving an initial estimate of  = MTTF</a:t>
            </a:r>
            <a:r>
              <a:rPr lang="en-US" sz="2800" baseline="30000" dirty="0"/>
              <a:t> −1 </a:t>
            </a:r>
            <a:r>
              <a:rPr lang="en-US" sz="2800" dirty="0"/>
              <a:t>= 0.001. Assuming a randomly selected initial gamma prior parameter, =0.5, and using (36);</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73</a:t>
            </a:fld>
            <a:endParaRPr lang="en-IN"/>
          </a:p>
        </p:txBody>
      </p:sp>
    </p:spTree>
    <p:extLst>
      <p:ext uri="{BB962C8B-B14F-4D97-AF65-F5344CB8AC3E}">
        <p14:creationId xmlns:p14="http://schemas.microsoft.com/office/powerpoint/2010/main" val="369182942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8155632" cy="720080"/>
          </a:xfrm>
        </p:spPr>
        <p:txBody>
          <a:bodyPr/>
          <a:lstStyle/>
          <a:p>
            <a:r>
              <a:rPr lang="en-US" sz="2400" b="1" dirty="0"/>
              <a:t>Computational Example for Stopping-Rule Algorithm with Time-Dependent Testing (cont’d)</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74</a:t>
            </a:fld>
            <a:endParaRPr lang="en-IN"/>
          </a:p>
        </p:txBody>
      </p:sp>
      <p:pic>
        <p:nvPicPr>
          <p:cNvPr id="624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204864"/>
            <a:ext cx="8280920"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706093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7808" y="260648"/>
            <a:ext cx="7772400" cy="792088"/>
          </a:xfrm>
        </p:spPr>
        <p:txBody>
          <a:bodyPr/>
          <a:lstStyle/>
          <a:p>
            <a:r>
              <a:rPr lang="en-US" sz="2200" b="1" dirty="0"/>
              <a:t>Computational Example for Stopping-Rule Algorithm with Time-Dependent Testing (cont’d)</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75</a:t>
            </a:fld>
            <a:endParaRPr lang="en-IN"/>
          </a:p>
        </p:txBody>
      </p:sp>
      <p:pic>
        <p:nvPicPr>
          <p:cNvPr id="634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943" y="1872432"/>
            <a:ext cx="8640960" cy="422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05396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a:t>Computational Example for Stopping-Rule Algorithm with Time-Dependent Testing (cont’d)</a:t>
            </a:r>
            <a:endParaRPr lang="en-US" sz="2400" dirty="0"/>
          </a:p>
        </p:txBody>
      </p:sp>
      <p:sp>
        <p:nvSpPr>
          <p:cNvPr id="3" name="Content Placeholder 2"/>
          <p:cNvSpPr>
            <a:spLocks noGrp="1"/>
          </p:cNvSpPr>
          <p:nvPr>
            <p:ph sz="quarter" idx="1"/>
          </p:nvPr>
        </p:nvSpPr>
        <p:spPr/>
        <p:txBody>
          <a:bodyPr/>
          <a:lstStyle/>
          <a:p>
            <a:endParaRPr lang="en-US" dirty="0"/>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76</a:t>
            </a:fld>
            <a:endParaRPr lang="en-IN"/>
          </a:p>
        </p:txBody>
      </p:sp>
      <p:pic>
        <p:nvPicPr>
          <p:cNvPr id="645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84784"/>
            <a:ext cx="8496943"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761872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59855710"/>
              </p:ext>
            </p:extLst>
          </p:nvPr>
        </p:nvGraphicFramePr>
        <p:xfrm>
          <a:off x="1691680" y="1556792"/>
          <a:ext cx="5311330" cy="4801825"/>
        </p:xfrm>
        <a:graphic>
          <a:graphicData uri="http://schemas.openxmlformats.org/drawingml/2006/table">
            <a:tbl>
              <a:tblPr firstRow="1" firstCol="1" bandRow="1">
                <a:tableStyleId>{5C22544A-7EE6-4342-B048-85BDC9FD1C3A}</a:tableStyleId>
              </a:tblPr>
              <a:tblGrid>
                <a:gridCol w="885032"/>
                <a:gridCol w="885032"/>
                <a:gridCol w="885032"/>
                <a:gridCol w="885032"/>
                <a:gridCol w="885601"/>
                <a:gridCol w="885601"/>
              </a:tblGrid>
              <a:tr h="134970">
                <a:tc>
                  <a:txBody>
                    <a:bodyPr/>
                    <a:lstStyle/>
                    <a:p>
                      <a:pPr marL="0" marR="0" indent="228600" algn="just">
                        <a:lnSpc>
                          <a:spcPct val="110000"/>
                        </a:lnSpc>
                        <a:spcBef>
                          <a:spcPts val="0"/>
                        </a:spcBef>
                        <a:spcAft>
                          <a:spcPts val="0"/>
                        </a:spcAft>
                      </a:pPr>
                      <a:r>
                        <a:rPr lang="en-CA" sz="800" dirty="0">
                          <a:effectLst/>
                        </a:rPr>
                        <a:t>n</a:t>
                      </a:r>
                      <a:endParaRPr lang="en-US" sz="900" dirty="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800" dirty="0">
                          <a:effectLst/>
                        </a:rPr>
                        <a:t>∆t</a:t>
                      </a:r>
                      <a:endParaRPr lang="en-US" sz="900" dirty="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800">
                          <a:effectLst/>
                        </a:rPr>
                        <a:t>Cumulative</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800">
                          <a:effectLst/>
                        </a:rPr>
                        <a:t>n</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800">
                          <a:effectLst/>
                        </a:rPr>
                        <a:t>∆t</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800">
                          <a:effectLst/>
                        </a:rPr>
                        <a:t>Cumulative</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1</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27</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215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5784</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73</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78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116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5900</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3</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141</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219</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29</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283</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6183</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491</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dirty="0">
                          <a:effectLst/>
                        </a:rPr>
                        <a:t>710</a:t>
                      </a:r>
                      <a:endParaRPr lang="en-US" sz="900" dirty="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dirty="0">
                          <a:effectLst/>
                        </a:rPr>
                        <a:t>30</a:t>
                      </a:r>
                      <a:endParaRPr lang="en-US" sz="900" dirty="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6233</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715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31</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308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6541</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720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279</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6820</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7</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748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33</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140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6960</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138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886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678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7638</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9</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478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1364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183</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7821</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10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325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1689</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2462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10283</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11</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147</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1836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37</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104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10387</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12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198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2034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2178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12565</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13</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2056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39</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285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12850</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14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2112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171</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13021</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15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424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2536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41</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13021</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16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92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2628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643</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13664</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17</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520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3148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43</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887</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14551</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18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1424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4572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149</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14700</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19</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4572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469</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15169</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20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92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4664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716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15885</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21</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183</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4847</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47</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604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16489</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22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4857</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48</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17263</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23</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115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4972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49</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774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17263</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24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17</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4989</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256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17519</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25</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284</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5273</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51</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14637</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32156</a:t>
                      </a:r>
                      <a:endParaRPr lang="en-US" sz="900">
                        <a:effectLst/>
                        <a:latin typeface="Times New Roman"/>
                        <a:ea typeface="Times New Roman"/>
                        <a:cs typeface="Calibri"/>
                      </a:endParaRPr>
                    </a:p>
                  </a:txBody>
                  <a:tcPr marL="61350" marR="61350" marT="0" marB="0"/>
                </a:tc>
              </a:tr>
              <a:tr h="174961">
                <a:tc>
                  <a:txBody>
                    <a:bodyPr/>
                    <a:lstStyle/>
                    <a:p>
                      <a:pPr marL="0" marR="0" indent="228600" algn="just">
                        <a:lnSpc>
                          <a:spcPct val="110000"/>
                        </a:lnSpc>
                        <a:spcBef>
                          <a:spcPts val="0"/>
                        </a:spcBef>
                        <a:spcAft>
                          <a:spcPts val="0"/>
                        </a:spcAft>
                      </a:pPr>
                      <a:r>
                        <a:rPr lang="en-CA" sz="1000">
                          <a:effectLst/>
                        </a:rPr>
                        <a:t>26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296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5569</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52</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18740</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50896</a:t>
                      </a:r>
                      <a:endParaRPr lang="en-US" sz="900">
                        <a:effectLst/>
                        <a:latin typeface="Times New Roman"/>
                        <a:ea typeface="Times New Roman"/>
                        <a:cs typeface="Calibri"/>
                      </a:endParaRPr>
                    </a:p>
                  </a:txBody>
                  <a:tcPr marL="61350" marR="61350" marT="0" marB="0"/>
                </a:tc>
              </a:tr>
              <a:tr h="164964">
                <a:tc>
                  <a:txBody>
                    <a:bodyPr/>
                    <a:lstStyle/>
                    <a:p>
                      <a:pPr marL="0" marR="0" indent="228600" algn="just">
                        <a:lnSpc>
                          <a:spcPct val="110000"/>
                        </a:lnSpc>
                        <a:spcBef>
                          <a:spcPts val="0"/>
                        </a:spcBef>
                        <a:spcAft>
                          <a:spcPts val="0"/>
                        </a:spcAft>
                      </a:pPr>
                      <a:r>
                        <a:rPr lang="en-CA" sz="1000">
                          <a:effectLst/>
                        </a:rPr>
                        <a:t> </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 </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 </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dirty="0">
                          <a:effectLst/>
                        </a:rPr>
                        <a:t>53</a:t>
                      </a:r>
                      <a:endParaRPr lang="en-US" sz="900" dirty="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a:effectLst/>
                        </a:rPr>
                        <a:t>1526</a:t>
                      </a:r>
                      <a:endParaRPr lang="en-US" sz="900">
                        <a:effectLst/>
                        <a:latin typeface="Times New Roman"/>
                        <a:ea typeface="Times New Roman"/>
                        <a:cs typeface="Calibri"/>
                      </a:endParaRPr>
                    </a:p>
                  </a:txBody>
                  <a:tcPr marL="61350" marR="61350" marT="0" marB="0"/>
                </a:tc>
                <a:tc>
                  <a:txBody>
                    <a:bodyPr/>
                    <a:lstStyle/>
                    <a:p>
                      <a:pPr marL="0" marR="0" indent="228600" algn="just">
                        <a:lnSpc>
                          <a:spcPct val="110000"/>
                        </a:lnSpc>
                        <a:spcBef>
                          <a:spcPts val="0"/>
                        </a:spcBef>
                        <a:spcAft>
                          <a:spcPts val="0"/>
                        </a:spcAft>
                      </a:pPr>
                      <a:r>
                        <a:rPr lang="en-CA" sz="1000" dirty="0">
                          <a:effectLst/>
                        </a:rPr>
                        <a:t>52422</a:t>
                      </a:r>
                      <a:endParaRPr lang="en-US" sz="900" dirty="0">
                        <a:effectLst/>
                        <a:latin typeface="Times New Roman"/>
                        <a:ea typeface="Times New Roman"/>
                        <a:cs typeface="Calibri"/>
                      </a:endParaRPr>
                    </a:p>
                  </a:txBody>
                  <a:tcPr marL="61350" marR="61350" marT="0" marB="0"/>
                </a:tc>
              </a:tr>
            </a:tbl>
          </a:graphicData>
        </a:graphic>
      </p:graphicFrame>
      <p:sp>
        <p:nvSpPr>
          <p:cNvPr id="4" name="Rectangle 3"/>
          <p:cNvSpPr/>
          <p:nvPr/>
        </p:nvSpPr>
        <p:spPr>
          <a:xfrm>
            <a:off x="1043608" y="116632"/>
            <a:ext cx="6984776" cy="954107"/>
          </a:xfrm>
          <a:prstGeom prst="rect">
            <a:avLst/>
          </a:prstGeom>
        </p:spPr>
        <p:txBody>
          <a:bodyPr wrap="square">
            <a:spAutoFit/>
          </a:bodyPr>
          <a:lstStyle/>
          <a:p>
            <a:pPr algn="ctr"/>
            <a:r>
              <a:rPr lang="en-US" sz="2800" b="1" dirty="0">
                <a:solidFill>
                  <a:schemeClr val="accent3">
                    <a:shade val="75000"/>
                  </a:schemeClr>
                </a:solidFill>
                <a:latin typeface="+mj-lt"/>
                <a:ea typeface="+mj-ea"/>
                <a:cs typeface="+mj-cs"/>
              </a:rPr>
              <a:t>Table 8. Data-Set T4 from MESAT-2 T-Data from Appendix</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77</a:t>
            </a:fld>
            <a:endParaRPr lang="en-IN"/>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Continued</a:t>
            </a:r>
            <a:endParaRPr lang="en-US" dirty="0"/>
          </a:p>
        </p:txBody>
      </p:sp>
      <p:sp>
        <p:nvSpPr>
          <p:cNvPr id="3" name="Content Placeholder 2"/>
          <p:cNvSpPr>
            <a:spLocks noGrp="1"/>
          </p:cNvSpPr>
          <p:nvPr>
            <p:ph sz="quarter" idx="1"/>
          </p:nvPr>
        </p:nvSpPr>
        <p:spPr/>
        <p:txBody>
          <a:bodyPr/>
          <a:lstStyle/>
          <a:p>
            <a:pPr marL="0" marR="0" indent="0" algn="just">
              <a:lnSpc>
                <a:spcPct val="115000"/>
              </a:lnSpc>
              <a:spcBef>
                <a:spcPts val="0"/>
              </a:spcBef>
              <a:spcAft>
                <a:spcPts val="0"/>
              </a:spcAft>
              <a:buNone/>
            </a:pPr>
            <a:endParaRPr lang="en-US" dirty="0"/>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78</a:t>
            </a:fld>
            <a:endParaRPr lang="en-IN"/>
          </a:p>
        </p:txBody>
      </p:sp>
      <p:pic>
        <p:nvPicPr>
          <p:cNvPr id="655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8856984"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485441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Continued</a:t>
            </a:r>
          </a:p>
        </p:txBody>
      </p:sp>
      <p:sp>
        <p:nvSpPr>
          <p:cNvPr id="3" name="Content Placeholder 2"/>
          <p:cNvSpPr>
            <a:spLocks noGrp="1"/>
          </p:cNvSpPr>
          <p:nvPr>
            <p:ph sz="quarter" idx="1"/>
          </p:nvPr>
        </p:nvSpPr>
        <p:spPr/>
        <p:txBody>
          <a:bodyPr/>
          <a:lstStyle/>
          <a:p>
            <a:endParaRPr lang="en-US" dirty="0"/>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79</a:t>
            </a:fld>
            <a:endParaRPr lang="en-IN"/>
          </a:p>
        </p:txBody>
      </p:sp>
      <p:pic>
        <p:nvPicPr>
          <p:cNvPr id="66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96752"/>
            <a:ext cx="8278738" cy="4917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99367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755576" y="476672"/>
            <a:ext cx="7550150" cy="576064"/>
          </a:xfrm>
        </p:spPr>
        <p:txBody>
          <a:bodyPr/>
          <a:lstStyle/>
          <a:p>
            <a:pPr eaLnBrk="1" hangingPunct="1"/>
            <a:r>
              <a:rPr lang="en-US" altLang="en-US" b="1" dirty="0" smtClean="0"/>
              <a:t>Background</a:t>
            </a:r>
            <a:endParaRPr lang="en-US" altLang="ar-SA" b="1" dirty="0" smtClean="0"/>
          </a:p>
        </p:txBody>
      </p:sp>
      <p:sp>
        <p:nvSpPr>
          <p:cNvPr id="37891" name="Rectangle 3"/>
          <p:cNvSpPr>
            <a:spLocks noGrp="1" noChangeArrowheads="1"/>
          </p:cNvSpPr>
          <p:nvPr>
            <p:ph sz="quarter" idx="1"/>
          </p:nvPr>
        </p:nvSpPr>
        <p:spPr>
          <a:xfrm>
            <a:off x="683568" y="1902272"/>
            <a:ext cx="7954963" cy="4191024"/>
          </a:xfrm>
        </p:spPr>
        <p:txBody>
          <a:bodyPr/>
          <a:lstStyle/>
          <a:p>
            <a:pPr marL="0" indent="0" eaLnBrk="1" hangingPunct="1">
              <a:lnSpc>
                <a:spcPct val="90000"/>
              </a:lnSpc>
              <a:buNone/>
            </a:pPr>
            <a:r>
              <a:rPr lang="en-US" altLang="en-US" sz="2600" dirty="0" smtClean="0"/>
              <a:t>Complexity of Behavioral Model Verification</a:t>
            </a:r>
          </a:p>
          <a:p>
            <a:pPr lvl="1" eaLnBrk="1" hangingPunct="1">
              <a:lnSpc>
                <a:spcPct val="90000"/>
              </a:lnSpc>
              <a:buClrTx/>
              <a:buFont typeface="Arial" panose="020B0604020202020204" pitchFamily="34" charset="0"/>
              <a:buChar char="•"/>
            </a:pPr>
            <a:r>
              <a:rPr lang="en-US" altLang="ar-SA" sz="2000" dirty="0" smtClean="0">
                <a:solidFill>
                  <a:schemeClr val="tx1"/>
                </a:solidFill>
              </a:rPr>
              <a:t>Increased complexity of VLSI chips and their behavioral models</a:t>
            </a:r>
          </a:p>
          <a:p>
            <a:pPr lvl="1" eaLnBrk="1" hangingPunct="1">
              <a:lnSpc>
                <a:spcPct val="90000"/>
              </a:lnSpc>
              <a:buClrTx/>
              <a:buFont typeface="Arial" panose="020B0604020202020204" pitchFamily="34" charset="0"/>
              <a:buChar char="•"/>
            </a:pPr>
            <a:r>
              <a:rPr lang="en-US" altLang="ar-SA" sz="2000" dirty="0" smtClean="0">
                <a:solidFill>
                  <a:schemeClr val="tx1"/>
                </a:solidFill>
              </a:rPr>
              <a:t>1-5 billion test patterns required for “sufficient” verification</a:t>
            </a:r>
          </a:p>
          <a:p>
            <a:pPr lvl="1" eaLnBrk="1" hangingPunct="1">
              <a:lnSpc>
                <a:spcPct val="90000"/>
              </a:lnSpc>
              <a:buClrTx/>
              <a:buFont typeface="Arial" panose="020B0604020202020204" pitchFamily="34" charset="0"/>
              <a:buChar char="•"/>
            </a:pPr>
            <a:r>
              <a:rPr lang="en-US" altLang="ar-SA" sz="2000" dirty="0" smtClean="0">
                <a:solidFill>
                  <a:schemeClr val="tx1"/>
                </a:solidFill>
              </a:rPr>
              <a:t>The brute force(test-to-death)approach of applying billions of patterns is like finding a needle in a haystack if you don’t have math-stat stopping rule!</a:t>
            </a:r>
          </a:p>
          <a:p>
            <a:pPr lvl="1" eaLnBrk="1" hangingPunct="1">
              <a:lnSpc>
                <a:spcPct val="90000"/>
              </a:lnSpc>
              <a:buClrTx/>
              <a:buFont typeface="Arial" panose="020B0604020202020204" pitchFamily="34" charset="0"/>
              <a:buChar char="•"/>
            </a:pPr>
            <a:endParaRPr lang="en-US" altLang="ar-SA" sz="2000" dirty="0" smtClean="0">
              <a:solidFill>
                <a:schemeClr val="tx1"/>
              </a:solidFill>
            </a:endParaRPr>
          </a:p>
          <a:p>
            <a:pPr marL="0" indent="0" eaLnBrk="1" hangingPunct="1">
              <a:lnSpc>
                <a:spcPct val="90000"/>
              </a:lnSpc>
              <a:buNone/>
            </a:pPr>
            <a:r>
              <a:rPr lang="en-US" altLang="ar-SA" sz="2600" dirty="0" smtClean="0"/>
              <a:t>Types of Testing Patterns</a:t>
            </a:r>
            <a:endParaRPr lang="en-US" altLang="ar-SA" sz="2600" dirty="0" smtClean="0">
              <a:sym typeface="Symbol" pitchFamily="18" charset="2"/>
            </a:endParaRPr>
          </a:p>
          <a:p>
            <a:pPr lvl="1" eaLnBrk="1" hangingPunct="1">
              <a:lnSpc>
                <a:spcPct val="90000"/>
              </a:lnSpc>
              <a:buClrTx/>
              <a:buFont typeface="Arial" panose="020B0604020202020204" pitchFamily="34" charset="0"/>
              <a:buChar char="•"/>
            </a:pPr>
            <a:r>
              <a:rPr lang="en-US" altLang="ar-SA" sz="2000" dirty="0" smtClean="0">
                <a:solidFill>
                  <a:schemeClr val="tx1"/>
                </a:solidFill>
                <a:sym typeface="Symbol" pitchFamily="18" charset="2"/>
              </a:rPr>
              <a:t>Functional	</a:t>
            </a:r>
          </a:p>
          <a:p>
            <a:pPr lvl="1" eaLnBrk="1" hangingPunct="1">
              <a:lnSpc>
                <a:spcPct val="90000"/>
              </a:lnSpc>
              <a:buClrTx/>
              <a:buFont typeface="Arial" panose="020B0604020202020204" pitchFamily="34" charset="0"/>
              <a:buChar char="•"/>
            </a:pPr>
            <a:r>
              <a:rPr lang="en-US" altLang="ar-SA" sz="2000" dirty="0" smtClean="0">
                <a:solidFill>
                  <a:schemeClr val="tx1"/>
                </a:solidFill>
                <a:sym typeface="Symbol" pitchFamily="18" charset="2"/>
              </a:rPr>
              <a:t>Random	</a:t>
            </a:r>
          </a:p>
          <a:p>
            <a:pPr lvl="1" eaLnBrk="1" hangingPunct="1">
              <a:lnSpc>
                <a:spcPct val="90000"/>
              </a:lnSpc>
              <a:buClrTx/>
              <a:buFont typeface="Arial" panose="020B0604020202020204" pitchFamily="34" charset="0"/>
              <a:buChar char="•"/>
            </a:pPr>
            <a:r>
              <a:rPr lang="en-US" altLang="ar-SA" sz="2000" dirty="0" smtClean="0">
                <a:solidFill>
                  <a:schemeClr val="tx1"/>
                </a:solidFill>
                <a:sym typeface="Symbol" pitchFamily="18" charset="2"/>
              </a:rPr>
              <a:t>Anti-Random (Selected)</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8</a:t>
            </a:fld>
            <a:endParaRPr lang="en-IN"/>
          </a:p>
        </p:txBody>
      </p:sp>
      <p:pic>
        <p:nvPicPr>
          <p:cNvPr id="37892" name="~PP33969.WAV">
            <a:hlinkClick r:id="" action="ppaction://media"/>
          </p:cNvPr>
          <p:cNvPicPr>
            <a:picLocks noRot="1" noChangeAspect="1" noChangeArrowheads="1"/>
          </p:cNvPicPr>
          <p:nvPr>
            <a:wavAudioFile r:embed="rId2" name="~PP3022.WAV"/>
          </p:nvPr>
        </p:nvPicPr>
        <p:blipFill>
          <a:blip r:embed="rId5">
            <a:extLst>
              <a:ext uri="{28A0092B-C50C-407E-A947-70E740481C1C}">
                <a14:useLocalDpi xmlns:a14="http://schemas.microsoft.com/office/drawing/2010/main" val="0"/>
              </a:ext>
            </a:extLst>
          </a:blip>
          <a:srcRect/>
          <a:stretch>
            <a:fillRect/>
          </a:stretch>
        </p:blipFill>
        <p:spPr bwMode="auto">
          <a:xfrm>
            <a:off x="8788400" y="65024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534160801"/>
      </p:ext>
    </p:extLst>
  </p:cSld>
  <p:clrMapOvr>
    <a:masterClrMapping/>
  </p:clrMapOvr>
  <p:transition advTm="10831">
    <p:spli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37892"/>
                                        </p:tgtEl>
                                      </p:cBhvr>
                                    </p:cmd>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37890"/>
                                        </p:tgtEl>
                                        <p:attrNameLst>
                                          <p:attrName>style.visibility</p:attrName>
                                        </p:attrNameLst>
                                      </p:cBhvr>
                                      <p:to>
                                        <p:strVal val="visible"/>
                                      </p:to>
                                    </p:set>
                                    <p:anim calcmode="lin" valueType="num">
                                      <p:cBhvr additive="base">
                                        <p:cTn id="11" dur="500" fill="hold"/>
                                        <p:tgtEl>
                                          <p:spTgt spid="37890"/>
                                        </p:tgtEl>
                                        <p:attrNameLst>
                                          <p:attrName>ppt_x</p:attrName>
                                        </p:attrNameLst>
                                      </p:cBhvr>
                                      <p:tavLst>
                                        <p:tav tm="0">
                                          <p:val>
                                            <p:strVal val="0-#ppt_w/2"/>
                                          </p:val>
                                        </p:tav>
                                        <p:tav tm="100000">
                                          <p:val>
                                            <p:strVal val="#ppt_x"/>
                                          </p:val>
                                        </p:tav>
                                      </p:tavLst>
                                    </p:anim>
                                    <p:anim calcmode="lin" valueType="num">
                                      <p:cBhvr additive="base">
                                        <p:cTn id="12" dur="500" fill="hold"/>
                                        <p:tgtEl>
                                          <p:spTgt spid="37890"/>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1" fill="hold" grpId="0" nodeType="clickEffect">
                                  <p:stCondLst>
                                    <p:cond delay="0"/>
                                  </p:stCondLst>
                                  <p:iterate type="wd">
                                    <p:tmPct val="100000"/>
                                  </p:iterate>
                                  <p:childTnLst>
                                    <p:set>
                                      <p:cBhvr>
                                        <p:cTn id="16" dur="1" fill="hold">
                                          <p:stCondLst>
                                            <p:cond delay="0"/>
                                          </p:stCondLst>
                                        </p:cTn>
                                        <p:tgtEl>
                                          <p:spTgt spid="37891">
                                            <p:txEl>
                                              <p:pRg st="0" end="0"/>
                                            </p:txEl>
                                          </p:spTgt>
                                        </p:tgtEl>
                                        <p:attrNameLst>
                                          <p:attrName>style.visibility</p:attrName>
                                        </p:attrNameLst>
                                      </p:cBhvr>
                                      <p:to>
                                        <p:strVal val="visible"/>
                                      </p:to>
                                    </p:set>
                                    <p:anim calcmode="lin" valueType="num">
                                      <p:cBhvr additive="base">
                                        <p:cTn id="17" dur="300" fill="hold"/>
                                        <p:tgtEl>
                                          <p:spTgt spid="37891">
                                            <p:txEl>
                                              <p:pRg st="0" end="0"/>
                                            </p:txEl>
                                          </p:spTgt>
                                        </p:tgtEl>
                                        <p:attrNameLst>
                                          <p:attrName>ppt_x</p:attrName>
                                        </p:attrNameLst>
                                      </p:cBhvr>
                                      <p:tavLst>
                                        <p:tav tm="0">
                                          <p:val>
                                            <p:strVal val="#ppt_x"/>
                                          </p:val>
                                        </p:tav>
                                        <p:tav tm="100000">
                                          <p:val>
                                            <p:strVal val="#ppt_x"/>
                                          </p:val>
                                        </p:tav>
                                      </p:tavLst>
                                    </p:anim>
                                    <p:anim calcmode="lin" valueType="num">
                                      <p:cBhvr additive="base">
                                        <p:cTn id="18" dur="300" fill="hold"/>
                                        <p:tgtEl>
                                          <p:spTgt spid="37891">
                                            <p:txEl>
                                              <p:pRg st="0" end="0"/>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4" name="type.wav"/>
                                        </p:tgtEl>
                                      </p:cMediaNode>
                                    </p:audio>
                                  </p:subTnLst>
                                </p:cTn>
                              </p:par>
                              <p:par>
                                <p:cTn id="19" presetID="2" presetClass="entr" presetSubtype="1" fill="hold" grpId="0" nodeType="withEffect">
                                  <p:stCondLst>
                                    <p:cond delay="0"/>
                                  </p:stCondLst>
                                  <p:iterate type="wd">
                                    <p:tmPct val="100000"/>
                                  </p:iterate>
                                  <p:childTnLst>
                                    <p:set>
                                      <p:cBhvr>
                                        <p:cTn id="20" dur="1" fill="hold">
                                          <p:stCondLst>
                                            <p:cond delay="0"/>
                                          </p:stCondLst>
                                        </p:cTn>
                                        <p:tgtEl>
                                          <p:spTgt spid="37891">
                                            <p:txEl>
                                              <p:pRg st="1" end="1"/>
                                            </p:txEl>
                                          </p:spTgt>
                                        </p:tgtEl>
                                        <p:attrNameLst>
                                          <p:attrName>style.visibility</p:attrName>
                                        </p:attrNameLst>
                                      </p:cBhvr>
                                      <p:to>
                                        <p:strVal val="visible"/>
                                      </p:to>
                                    </p:set>
                                    <p:anim calcmode="lin" valueType="num">
                                      <p:cBhvr additive="base">
                                        <p:cTn id="21" dur="300" fill="hold"/>
                                        <p:tgtEl>
                                          <p:spTgt spid="37891">
                                            <p:txEl>
                                              <p:pRg st="1" end="1"/>
                                            </p:txEl>
                                          </p:spTgt>
                                        </p:tgtEl>
                                        <p:attrNameLst>
                                          <p:attrName>ppt_x</p:attrName>
                                        </p:attrNameLst>
                                      </p:cBhvr>
                                      <p:tavLst>
                                        <p:tav tm="0">
                                          <p:val>
                                            <p:strVal val="#ppt_x"/>
                                          </p:val>
                                        </p:tav>
                                        <p:tav tm="100000">
                                          <p:val>
                                            <p:strVal val="#ppt_x"/>
                                          </p:val>
                                        </p:tav>
                                      </p:tavLst>
                                    </p:anim>
                                    <p:anim calcmode="lin" valueType="num">
                                      <p:cBhvr additive="base">
                                        <p:cTn id="22" dur="300" fill="hold"/>
                                        <p:tgtEl>
                                          <p:spTgt spid="37891">
                                            <p:txEl>
                                              <p:pRg st="1" end="1"/>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4" name="type.wav"/>
                                        </p:tgtEl>
                                      </p:cMediaNode>
                                    </p:audio>
                                  </p:subTnLst>
                                </p:cTn>
                              </p:par>
                              <p:par>
                                <p:cTn id="23" presetID="2" presetClass="entr" presetSubtype="1" fill="hold" grpId="0" nodeType="withEffect">
                                  <p:stCondLst>
                                    <p:cond delay="0"/>
                                  </p:stCondLst>
                                  <p:iterate type="wd">
                                    <p:tmPct val="100000"/>
                                  </p:iterate>
                                  <p:childTnLst>
                                    <p:set>
                                      <p:cBhvr>
                                        <p:cTn id="24" dur="1" fill="hold">
                                          <p:stCondLst>
                                            <p:cond delay="0"/>
                                          </p:stCondLst>
                                        </p:cTn>
                                        <p:tgtEl>
                                          <p:spTgt spid="37891">
                                            <p:txEl>
                                              <p:pRg st="2" end="2"/>
                                            </p:txEl>
                                          </p:spTgt>
                                        </p:tgtEl>
                                        <p:attrNameLst>
                                          <p:attrName>style.visibility</p:attrName>
                                        </p:attrNameLst>
                                      </p:cBhvr>
                                      <p:to>
                                        <p:strVal val="visible"/>
                                      </p:to>
                                    </p:set>
                                    <p:anim calcmode="lin" valueType="num">
                                      <p:cBhvr additive="base">
                                        <p:cTn id="25" dur="300" fill="hold"/>
                                        <p:tgtEl>
                                          <p:spTgt spid="37891">
                                            <p:txEl>
                                              <p:pRg st="2" end="2"/>
                                            </p:txEl>
                                          </p:spTgt>
                                        </p:tgtEl>
                                        <p:attrNameLst>
                                          <p:attrName>ppt_x</p:attrName>
                                        </p:attrNameLst>
                                      </p:cBhvr>
                                      <p:tavLst>
                                        <p:tav tm="0">
                                          <p:val>
                                            <p:strVal val="#ppt_x"/>
                                          </p:val>
                                        </p:tav>
                                        <p:tav tm="100000">
                                          <p:val>
                                            <p:strVal val="#ppt_x"/>
                                          </p:val>
                                        </p:tav>
                                      </p:tavLst>
                                    </p:anim>
                                    <p:anim calcmode="lin" valueType="num">
                                      <p:cBhvr additive="base">
                                        <p:cTn id="26" dur="300" fill="hold"/>
                                        <p:tgtEl>
                                          <p:spTgt spid="37891">
                                            <p:txEl>
                                              <p:pRg st="2" end="2"/>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4" name="type.wav"/>
                                        </p:tgtEl>
                                      </p:cMediaNode>
                                    </p:audio>
                                  </p:subTnLst>
                                </p:cTn>
                              </p:par>
                              <p:par>
                                <p:cTn id="27" presetID="2" presetClass="entr" presetSubtype="1" fill="hold" grpId="0" nodeType="withEffect">
                                  <p:stCondLst>
                                    <p:cond delay="0"/>
                                  </p:stCondLst>
                                  <p:iterate type="wd">
                                    <p:tmPct val="100000"/>
                                  </p:iterate>
                                  <p:childTnLst>
                                    <p:set>
                                      <p:cBhvr>
                                        <p:cTn id="28" dur="1" fill="hold">
                                          <p:stCondLst>
                                            <p:cond delay="0"/>
                                          </p:stCondLst>
                                        </p:cTn>
                                        <p:tgtEl>
                                          <p:spTgt spid="37891">
                                            <p:txEl>
                                              <p:pRg st="3" end="3"/>
                                            </p:txEl>
                                          </p:spTgt>
                                        </p:tgtEl>
                                        <p:attrNameLst>
                                          <p:attrName>style.visibility</p:attrName>
                                        </p:attrNameLst>
                                      </p:cBhvr>
                                      <p:to>
                                        <p:strVal val="visible"/>
                                      </p:to>
                                    </p:set>
                                    <p:anim calcmode="lin" valueType="num">
                                      <p:cBhvr additive="base">
                                        <p:cTn id="29" dur="300" fill="hold"/>
                                        <p:tgtEl>
                                          <p:spTgt spid="37891">
                                            <p:txEl>
                                              <p:pRg st="3" end="3"/>
                                            </p:txEl>
                                          </p:spTgt>
                                        </p:tgtEl>
                                        <p:attrNameLst>
                                          <p:attrName>ppt_x</p:attrName>
                                        </p:attrNameLst>
                                      </p:cBhvr>
                                      <p:tavLst>
                                        <p:tav tm="0">
                                          <p:val>
                                            <p:strVal val="#ppt_x"/>
                                          </p:val>
                                        </p:tav>
                                        <p:tav tm="100000">
                                          <p:val>
                                            <p:strVal val="#ppt_x"/>
                                          </p:val>
                                        </p:tav>
                                      </p:tavLst>
                                    </p:anim>
                                    <p:anim calcmode="lin" valueType="num">
                                      <p:cBhvr additive="base">
                                        <p:cTn id="30" dur="300" fill="hold"/>
                                        <p:tgtEl>
                                          <p:spTgt spid="37891">
                                            <p:txEl>
                                              <p:pRg st="3" end="3"/>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4" name="type.wav"/>
                                        </p:tgtEl>
                                      </p:cMediaNode>
                                    </p:audio>
                                  </p:sub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1" fill="hold" grpId="0" nodeType="clickEffect">
                                  <p:stCondLst>
                                    <p:cond delay="0"/>
                                  </p:stCondLst>
                                  <p:iterate type="wd">
                                    <p:tmPct val="100000"/>
                                  </p:iterate>
                                  <p:childTnLst>
                                    <p:set>
                                      <p:cBhvr>
                                        <p:cTn id="34" dur="1" fill="hold">
                                          <p:stCondLst>
                                            <p:cond delay="0"/>
                                          </p:stCondLst>
                                        </p:cTn>
                                        <p:tgtEl>
                                          <p:spTgt spid="37891">
                                            <p:txEl>
                                              <p:pRg st="5" end="5"/>
                                            </p:txEl>
                                          </p:spTgt>
                                        </p:tgtEl>
                                        <p:attrNameLst>
                                          <p:attrName>style.visibility</p:attrName>
                                        </p:attrNameLst>
                                      </p:cBhvr>
                                      <p:to>
                                        <p:strVal val="visible"/>
                                      </p:to>
                                    </p:set>
                                    <p:anim calcmode="lin" valueType="num">
                                      <p:cBhvr additive="base">
                                        <p:cTn id="35" dur="300" fill="hold"/>
                                        <p:tgtEl>
                                          <p:spTgt spid="37891">
                                            <p:txEl>
                                              <p:pRg st="5" end="5"/>
                                            </p:txEl>
                                          </p:spTgt>
                                        </p:tgtEl>
                                        <p:attrNameLst>
                                          <p:attrName>ppt_x</p:attrName>
                                        </p:attrNameLst>
                                      </p:cBhvr>
                                      <p:tavLst>
                                        <p:tav tm="0">
                                          <p:val>
                                            <p:strVal val="#ppt_x"/>
                                          </p:val>
                                        </p:tav>
                                        <p:tav tm="100000">
                                          <p:val>
                                            <p:strVal val="#ppt_x"/>
                                          </p:val>
                                        </p:tav>
                                      </p:tavLst>
                                    </p:anim>
                                    <p:anim calcmode="lin" valueType="num">
                                      <p:cBhvr additive="base">
                                        <p:cTn id="36" dur="300" fill="hold"/>
                                        <p:tgtEl>
                                          <p:spTgt spid="37891">
                                            <p:txEl>
                                              <p:pRg st="5" end="5"/>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4" name="type.wav"/>
                                        </p:tgtEl>
                                      </p:cMediaNode>
                                    </p:audio>
                                  </p:subTnLst>
                                </p:cTn>
                              </p:par>
                              <p:par>
                                <p:cTn id="37" presetID="2" presetClass="entr" presetSubtype="1" fill="hold" grpId="0" nodeType="withEffect">
                                  <p:stCondLst>
                                    <p:cond delay="0"/>
                                  </p:stCondLst>
                                  <p:iterate type="wd">
                                    <p:tmPct val="100000"/>
                                  </p:iterate>
                                  <p:childTnLst>
                                    <p:set>
                                      <p:cBhvr>
                                        <p:cTn id="38" dur="1" fill="hold">
                                          <p:stCondLst>
                                            <p:cond delay="0"/>
                                          </p:stCondLst>
                                        </p:cTn>
                                        <p:tgtEl>
                                          <p:spTgt spid="37891">
                                            <p:txEl>
                                              <p:pRg st="6" end="6"/>
                                            </p:txEl>
                                          </p:spTgt>
                                        </p:tgtEl>
                                        <p:attrNameLst>
                                          <p:attrName>style.visibility</p:attrName>
                                        </p:attrNameLst>
                                      </p:cBhvr>
                                      <p:to>
                                        <p:strVal val="visible"/>
                                      </p:to>
                                    </p:set>
                                    <p:anim calcmode="lin" valueType="num">
                                      <p:cBhvr additive="base">
                                        <p:cTn id="39" dur="300" fill="hold"/>
                                        <p:tgtEl>
                                          <p:spTgt spid="37891">
                                            <p:txEl>
                                              <p:pRg st="6" end="6"/>
                                            </p:txEl>
                                          </p:spTgt>
                                        </p:tgtEl>
                                        <p:attrNameLst>
                                          <p:attrName>ppt_x</p:attrName>
                                        </p:attrNameLst>
                                      </p:cBhvr>
                                      <p:tavLst>
                                        <p:tav tm="0">
                                          <p:val>
                                            <p:strVal val="#ppt_x"/>
                                          </p:val>
                                        </p:tav>
                                        <p:tav tm="100000">
                                          <p:val>
                                            <p:strVal val="#ppt_x"/>
                                          </p:val>
                                        </p:tav>
                                      </p:tavLst>
                                    </p:anim>
                                    <p:anim calcmode="lin" valueType="num">
                                      <p:cBhvr additive="base">
                                        <p:cTn id="40" dur="300" fill="hold"/>
                                        <p:tgtEl>
                                          <p:spTgt spid="37891">
                                            <p:txEl>
                                              <p:pRg st="6" end="6"/>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4" name="type.wav"/>
                                        </p:tgtEl>
                                      </p:cMediaNode>
                                    </p:audio>
                                  </p:subTnLst>
                                </p:cTn>
                              </p:par>
                              <p:par>
                                <p:cTn id="41" presetID="2" presetClass="entr" presetSubtype="1" fill="hold" grpId="0" nodeType="withEffect">
                                  <p:stCondLst>
                                    <p:cond delay="0"/>
                                  </p:stCondLst>
                                  <p:iterate type="wd">
                                    <p:tmPct val="100000"/>
                                  </p:iterate>
                                  <p:childTnLst>
                                    <p:set>
                                      <p:cBhvr>
                                        <p:cTn id="42" dur="1" fill="hold">
                                          <p:stCondLst>
                                            <p:cond delay="0"/>
                                          </p:stCondLst>
                                        </p:cTn>
                                        <p:tgtEl>
                                          <p:spTgt spid="37891">
                                            <p:txEl>
                                              <p:pRg st="7" end="7"/>
                                            </p:txEl>
                                          </p:spTgt>
                                        </p:tgtEl>
                                        <p:attrNameLst>
                                          <p:attrName>style.visibility</p:attrName>
                                        </p:attrNameLst>
                                      </p:cBhvr>
                                      <p:to>
                                        <p:strVal val="visible"/>
                                      </p:to>
                                    </p:set>
                                    <p:anim calcmode="lin" valueType="num">
                                      <p:cBhvr additive="base">
                                        <p:cTn id="43" dur="300" fill="hold"/>
                                        <p:tgtEl>
                                          <p:spTgt spid="37891">
                                            <p:txEl>
                                              <p:pRg st="7" end="7"/>
                                            </p:txEl>
                                          </p:spTgt>
                                        </p:tgtEl>
                                        <p:attrNameLst>
                                          <p:attrName>ppt_x</p:attrName>
                                        </p:attrNameLst>
                                      </p:cBhvr>
                                      <p:tavLst>
                                        <p:tav tm="0">
                                          <p:val>
                                            <p:strVal val="#ppt_x"/>
                                          </p:val>
                                        </p:tav>
                                        <p:tav tm="100000">
                                          <p:val>
                                            <p:strVal val="#ppt_x"/>
                                          </p:val>
                                        </p:tav>
                                      </p:tavLst>
                                    </p:anim>
                                    <p:anim calcmode="lin" valueType="num">
                                      <p:cBhvr additive="base">
                                        <p:cTn id="44" dur="300" fill="hold"/>
                                        <p:tgtEl>
                                          <p:spTgt spid="37891">
                                            <p:txEl>
                                              <p:pRg st="7" end="7"/>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4" name="type.wav"/>
                                        </p:tgtEl>
                                      </p:cMediaNode>
                                    </p:audio>
                                  </p:subTnLst>
                                </p:cTn>
                              </p:par>
                              <p:par>
                                <p:cTn id="45" presetID="2" presetClass="entr" presetSubtype="1" fill="hold" grpId="0" nodeType="withEffect">
                                  <p:stCondLst>
                                    <p:cond delay="0"/>
                                  </p:stCondLst>
                                  <p:iterate type="wd">
                                    <p:tmPct val="100000"/>
                                  </p:iterate>
                                  <p:childTnLst>
                                    <p:set>
                                      <p:cBhvr>
                                        <p:cTn id="46" dur="1" fill="hold">
                                          <p:stCondLst>
                                            <p:cond delay="0"/>
                                          </p:stCondLst>
                                        </p:cTn>
                                        <p:tgtEl>
                                          <p:spTgt spid="37891">
                                            <p:txEl>
                                              <p:pRg st="8" end="8"/>
                                            </p:txEl>
                                          </p:spTgt>
                                        </p:tgtEl>
                                        <p:attrNameLst>
                                          <p:attrName>style.visibility</p:attrName>
                                        </p:attrNameLst>
                                      </p:cBhvr>
                                      <p:to>
                                        <p:strVal val="visible"/>
                                      </p:to>
                                    </p:set>
                                    <p:anim calcmode="lin" valueType="num">
                                      <p:cBhvr additive="base">
                                        <p:cTn id="47" dur="300" fill="hold"/>
                                        <p:tgtEl>
                                          <p:spTgt spid="37891">
                                            <p:txEl>
                                              <p:pRg st="8" end="8"/>
                                            </p:txEl>
                                          </p:spTgt>
                                        </p:tgtEl>
                                        <p:attrNameLst>
                                          <p:attrName>ppt_x</p:attrName>
                                        </p:attrNameLst>
                                      </p:cBhvr>
                                      <p:tavLst>
                                        <p:tav tm="0">
                                          <p:val>
                                            <p:strVal val="#ppt_x"/>
                                          </p:val>
                                        </p:tav>
                                        <p:tav tm="100000">
                                          <p:val>
                                            <p:strVal val="#ppt_x"/>
                                          </p:val>
                                        </p:tav>
                                      </p:tavLst>
                                    </p:anim>
                                    <p:anim calcmode="lin" valueType="num">
                                      <p:cBhvr additive="base">
                                        <p:cTn id="48" dur="300" fill="hold"/>
                                        <p:tgtEl>
                                          <p:spTgt spid="37891">
                                            <p:txEl>
                                              <p:pRg st="8" end="8"/>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45"/>
                                            </p:cond>
                                          </p:stCondLst>
                                          <p:endCondLst>
                                            <p:cond evt="onStopAudio" delay="0">
                                              <p:tgtEl>
                                                <p:sldTgt/>
                                              </p:tgtEl>
                                            </p:cond>
                                          </p:endCondLst>
                                        </p:cTn>
                                        <p:tgtEl>
                                          <p:sndTgt r:embed="rId4"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49" fill="hold" display="0">
                  <p:stCondLst>
                    <p:cond delay="indefinite"/>
                  </p:stCondLst>
                  <p:endCondLst>
                    <p:cond evt="onPrev" delay="0">
                      <p:tgtEl>
                        <p:sldTgt/>
                      </p:tgtEl>
                    </p:cond>
                    <p:cond evt="onStopAudio" delay="0">
                      <p:tgtEl>
                        <p:sldTgt/>
                      </p:tgtEl>
                    </p:cond>
                  </p:endCondLst>
                </p:cTn>
                <p:tgtEl>
                  <p:spTgt spid="37892"/>
                </p:tgtEl>
              </p:cMediaNode>
            </p:audio>
          </p:childTnLst>
        </p:cTn>
      </p:par>
    </p:tnLst>
    <p:bldLst>
      <p:bldP spid="37890" grpId="0" autoUpdateAnimBg="0"/>
      <p:bldP spid="37891" grpId="0" build="p" autoUpdateAnimBg="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32656"/>
            <a:ext cx="7772400" cy="648072"/>
          </a:xfrm>
        </p:spPr>
        <p:txBody>
          <a:bodyPr/>
          <a:lstStyle/>
          <a:p>
            <a:r>
              <a:rPr lang="en-US" dirty="0" smtClean="0"/>
              <a:t> </a:t>
            </a:r>
            <a:r>
              <a:rPr lang="en-US" sz="3200" b="1" dirty="0" smtClean="0">
                <a:solidFill>
                  <a:schemeClr val="accent3">
                    <a:lumMod val="50000"/>
                  </a:schemeClr>
                </a:solidFill>
              </a:rPr>
              <a:t>Discussions </a:t>
            </a:r>
            <a:r>
              <a:rPr lang="en-US" sz="3200" b="1" dirty="0">
                <a:solidFill>
                  <a:schemeClr val="accent3">
                    <a:lumMod val="50000"/>
                  </a:schemeClr>
                </a:solidFill>
              </a:rPr>
              <a:t>and </a:t>
            </a:r>
            <a:r>
              <a:rPr lang="en-US" sz="3200" b="1" dirty="0" smtClean="0">
                <a:solidFill>
                  <a:schemeClr val="accent3">
                    <a:lumMod val="50000"/>
                  </a:schemeClr>
                </a:solidFill>
              </a:rPr>
              <a:t>Conclusion</a:t>
            </a:r>
            <a:endParaRPr lang="en-US" sz="3200" dirty="0"/>
          </a:p>
        </p:txBody>
      </p:sp>
      <p:sp>
        <p:nvSpPr>
          <p:cNvPr id="3" name="Content Placeholder 2"/>
          <p:cNvSpPr>
            <a:spLocks noGrp="1"/>
          </p:cNvSpPr>
          <p:nvPr>
            <p:ph sz="quarter" idx="1"/>
          </p:nvPr>
        </p:nvSpPr>
        <p:spPr>
          <a:xfrm>
            <a:off x="1043608" y="1412776"/>
            <a:ext cx="7772400" cy="5040560"/>
          </a:xfrm>
        </p:spPr>
        <p:txBody>
          <a:bodyPr/>
          <a:lstStyle/>
          <a:p>
            <a:pPr algn="just">
              <a:buClrTx/>
              <a:buFont typeface="Arial" panose="020B0604020202020204" pitchFamily="34" charset="0"/>
              <a:buChar char="•"/>
            </a:pPr>
            <a:r>
              <a:rPr lang="en-US" sz="1500" dirty="0"/>
              <a:t>The magnitude of emerging technologies requires the use of an efficient stopping rule for software development based upon given standards and recent security testing protocols and corporate </a:t>
            </a:r>
            <a:r>
              <a:rPr lang="en-US" sz="1500" dirty="0" smtClean="0"/>
              <a:t>practices.</a:t>
            </a:r>
          </a:p>
          <a:p>
            <a:pPr algn="just">
              <a:buClrTx/>
              <a:buFont typeface="Arial" panose="020B0604020202020204" pitchFamily="34" charset="0"/>
              <a:buChar char="•"/>
            </a:pPr>
            <a:r>
              <a:rPr lang="en-US" sz="1500" dirty="0"/>
              <a:t>Whether attacks are random or malicious in nature, an objective decision as to when to halt testing or move onto a new branch is needed </a:t>
            </a:r>
            <a:r>
              <a:rPr lang="en-US" sz="1500" dirty="0" smtClean="0"/>
              <a:t>.</a:t>
            </a:r>
          </a:p>
          <a:p>
            <a:pPr algn="just">
              <a:buClrTx/>
              <a:buFont typeface="Arial" panose="020B0604020202020204" pitchFamily="34" charset="0"/>
              <a:buChar char="•"/>
            </a:pPr>
            <a:r>
              <a:rPr lang="en-US" sz="1500" dirty="0" smtClean="0"/>
              <a:t>In </a:t>
            </a:r>
            <a:r>
              <a:rPr lang="en-US" sz="1500" dirty="0"/>
              <a:t>this method, the maximum number of attacks does not need to be known, hence decisions about when to stop can be estimated  without knowing the total number of attacks. </a:t>
            </a:r>
            <a:endParaRPr lang="en-US" sz="1500" dirty="0" smtClean="0"/>
          </a:p>
          <a:p>
            <a:pPr algn="just">
              <a:buClrTx/>
              <a:buFont typeface="Arial" panose="020B0604020202020204" pitchFamily="34" charset="0"/>
              <a:buChar char="•"/>
            </a:pPr>
            <a:r>
              <a:rPr lang="en-US" sz="1500" dirty="0"/>
              <a:t>MESAT-1 </a:t>
            </a:r>
            <a:r>
              <a:rPr lang="en-US" sz="1500" dirty="0" smtClean="0"/>
              <a:t>is </a:t>
            </a:r>
            <a:r>
              <a:rPr lang="en-US" sz="1500" dirty="0"/>
              <a:t>a cost-efficient stopping-rule algorithm used to save substantial numbers of test vectors in achieving a given degree of coverage </a:t>
            </a:r>
            <a:r>
              <a:rPr lang="en-US" sz="1500" dirty="0" smtClean="0"/>
              <a:t>reliability.</a:t>
            </a:r>
          </a:p>
          <a:p>
            <a:pPr algn="just">
              <a:buClrTx/>
              <a:buFont typeface="Arial" panose="020B0604020202020204" pitchFamily="34" charset="0"/>
              <a:buChar char="•"/>
            </a:pPr>
            <a:r>
              <a:rPr lang="en-US" sz="1500" dirty="0"/>
              <a:t>T</a:t>
            </a:r>
            <a:r>
              <a:rPr lang="en-US" sz="1500" dirty="0" smtClean="0"/>
              <a:t>he </a:t>
            </a:r>
            <a:r>
              <a:rPr lang="en-US" sz="1500" dirty="0"/>
              <a:t>stopping rule is either a time-to-release date, which is nothing more than a commercial benchmark or a time constraint, or it is a rough percentage of how many bugs detected out of a given total prescribed with no statistical data or trend modeling merged with cost-effective economic stopping </a:t>
            </a:r>
            <a:r>
              <a:rPr lang="en-US" sz="1500" dirty="0" smtClean="0"/>
              <a:t>rules.</a:t>
            </a:r>
          </a:p>
          <a:p>
            <a:pPr algn="just">
              <a:buClrTx/>
              <a:buFont typeface="Arial" panose="020B0604020202020204" pitchFamily="34" charset="0"/>
              <a:buChar char="•"/>
            </a:pPr>
            <a:r>
              <a:rPr lang="en-US" sz="1500" dirty="0"/>
              <a:t>Both LGM and CPM resulted with comparable solutions when using similar coverage </a:t>
            </a:r>
            <a:r>
              <a:rPr lang="en-US" sz="1500" dirty="0" smtClean="0"/>
              <a:t>criterion.</a:t>
            </a:r>
          </a:p>
          <a:p>
            <a:pPr algn="just">
              <a:buClrTx/>
              <a:buFont typeface="Arial" panose="020B0604020202020204" pitchFamily="34" charset="0"/>
              <a:buChar char="•"/>
            </a:pPr>
            <a:r>
              <a:rPr lang="en-US" sz="1500" dirty="0"/>
              <a:t>the application for the two synergistic methods applied to a CLOUD computing scenario gave satisfactory results </a:t>
            </a:r>
            <a:r>
              <a:rPr lang="en-US" sz="1500" dirty="0" smtClean="0"/>
              <a:t>.</a:t>
            </a:r>
          </a:p>
          <a:p>
            <a:pPr algn="just">
              <a:buClrTx/>
              <a:buFont typeface="Arial" panose="020B0604020202020204" pitchFamily="34" charset="0"/>
              <a:buChar char="•"/>
            </a:pPr>
            <a:r>
              <a:rPr lang="en-US" sz="1500" dirty="0"/>
              <a:t>MESAT-2 for time-dependent continuous data is examined </a:t>
            </a:r>
            <a:r>
              <a:rPr lang="en-US" sz="1500" dirty="0" smtClean="0"/>
              <a:t>with </a:t>
            </a:r>
            <a:r>
              <a:rPr lang="en-US" sz="1500" dirty="0"/>
              <a:t>theoretical derivations as supported by numerical examples using T (Time) </a:t>
            </a:r>
            <a:r>
              <a:rPr lang="en-US" sz="1500" dirty="0" smtClean="0"/>
              <a:t>data.</a:t>
            </a:r>
          </a:p>
          <a:p>
            <a:pPr algn="just">
              <a:buClrTx/>
              <a:buFont typeface="Arial" panose="020B0604020202020204" pitchFamily="34" charset="0"/>
              <a:buChar char="•"/>
            </a:pPr>
            <a:endParaRPr lang="en-US" sz="1400" dirty="0"/>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80</a:t>
            </a:fld>
            <a:endParaRPr lang="en-IN"/>
          </a:p>
        </p:txBody>
      </p:sp>
    </p:spTree>
    <p:extLst>
      <p:ext uri="{BB962C8B-B14F-4D97-AF65-F5344CB8AC3E}">
        <p14:creationId xmlns:p14="http://schemas.microsoft.com/office/powerpoint/2010/main" val="59838522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404664"/>
            <a:ext cx="7484368" cy="648072"/>
          </a:xfrm>
        </p:spPr>
        <p:txBody>
          <a:bodyPr/>
          <a:lstStyle/>
          <a:p>
            <a:r>
              <a:rPr lang="en-US" dirty="0" smtClean="0"/>
              <a:t> </a:t>
            </a:r>
            <a:r>
              <a:rPr lang="en-US" sz="3000" b="1" dirty="0" smtClean="0">
                <a:solidFill>
                  <a:schemeClr val="accent3">
                    <a:lumMod val="50000"/>
                  </a:schemeClr>
                </a:solidFill>
              </a:rPr>
              <a:t>Discussions </a:t>
            </a:r>
            <a:r>
              <a:rPr lang="en-US" sz="3000" b="1" dirty="0">
                <a:solidFill>
                  <a:schemeClr val="accent3">
                    <a:lumMod val="50000"/>
                  </a:schemeClr>
                </a:solidFill>
              </a:rPr>
              <a:t>and </a:t>
            </a:r>
            <a:r>
              <a:rPr lang="en-US" sz="3000" b="1" dirty="0" smtClean="0">
                <a:solidFill>
                  <a:schemeClr val="accent3">
                    <a:lumMod val="50000"/>
                  </a:schemeClr>
                </a:solidFill>
              </a:rPr>
              <a:t>Conclusion (cont’d)</a:t>
            </a:r>
            <a:endParaRPr lang="en-US" sz="3000" dirty="0"/>
          </a:p>
        </p:txBody>
      </p:sp>
      <p:sp>
        <p:nvSpPr>
          <p:cNvPr id="3" name="Content Placeholder 2"/>
          <p:cNvSpPr>
            <a:spLocks noGrp="1"/>
          </p:cNvSpPr>
          <p:nvPr>
            <p:ph sz="quarter" idx="1"/>
          </p:nvPr>
        </p:nvSpPr>
        <p:spPr>
          <a:xfrm>
            <a:off x="1066800" y="1916832"/>
            <a:ext cx="7772400" cy="4299818"/>
          </a:xfrm>
        </p:spPr>
        <p:txBody>
          <a:bodyPr/>
          <a:lstStyle/>
          <a:p>
            <a:pPr>
              <a:buClrTx/>
              <a:buFont typeface="Arial" panose="020B0604020202020204" pitchFamily="34" charset="0"/>
              <a:buChar char="•"/>
            </a:pPr>
            <a:r>
              <a:rPr lang="en-US" sz="2400" dirty="0"/>
              <a:t>Both LGM and CPM resulted with comparable solutions when using similar coverage criterion, first in the example (DR5) set at 20 and 23 breaches/attacks respectively. Another data set (DR4) analysis indicated that when using an 50% coverage criterion stopping rule LGM corresponds to a stop at </a:t>
            </a:r>
            <a:r>
              <a:rPr lang="en-US" sz="2400" i="1" dirty="0"/>
              <a:t>x </a:t>
            </a:r>
            <a:r>
              <a:rPr lang="en-US" sz="2400" dirty="0"/>
              <a:t>= 43 test cases, and similarly  to a stop at </a:t>
            </a:r>
            <a:r>
              <a:rPr lang="en-US" sz="2400" i="1" dirty="0"/>
              <a:t>x </a:t>
            </a:r>
            <a:r>
              <a:rPr lang="en-US" sz="2400" dirty="0"/>
              <a:t>= 34 in the CPM. See pages 140 and 144. This shows that that the two methods produce comparable stopping rules. </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81</a:t>
            </a:fld>
            <a:endParaRPr lang="en-IN"/>
          </a:p>
        </p:txBody>
      </p:sp>
    </p:spTree>
    <p:extLst>
      <p:ext uri="{BB962C8B-B14F-4D97-AF65-F5344CB8AC3E}">
        <p14:creationId xmlns:p14="http://schemas.microsoft.com/office/powerpoint/2010/main" val="168653494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7772400" cy="646584"/>
          </a:xfrm>
        </p:spPr>
        <p:txBody>
          <a:bodyPr/>
          <a:lstStyle/>
          <a:p>
            <a:r>
              <a:rPr lang="en-US" dirty="0" smtClean="0"/>
              <a:t>     </a:t>
            </a:r>
            <a:r>
              <a:rPr lang="en-US" sz="2800" b="1" dirty="0">
                <a:solidFill>
                  <a:schemeClr val="accent3">
                    <a:lumMod val="50000"/>
                  </a:schemeClr>
                </a:solidFill>
              </a:rPr>
              <a:t>Discussions and Conclusion (cont’d)</a:t>
            </a:r>
            <a:endParaRPr lang="en-US" sz="2800" dirty="0"/>
          </a:p>
        </p:txBody>
      </p:sp>
      <p:sp>
        <p:nvSpPr>
          <p:cNvPr id="3" name="Content Placeholder 2"/>
          <p:cNvSpPr>
            <a:spLocks noGrp="1"/>
          </p:cNvSpPr>
          <p:nvPr>
            <p:ph sz="quarter" idx="1"/>
          </p:nvPr>
        </p:nvSpPr>
        <p:spPr>
          <a:xfrm>
            <a:off x="467544" y="1484784"/>
            <a:ext cx="8371656" cy="4968552"/>
          </a:xfrm>
        </p:spPr>
        <p:txBody>
          <a:bodyPr/>
          <a:lstStyle/>
          <a:p>
            <a:pPr>
              <a:buClrTx/>
              <a:buFont typeface="Arial" panose="020B0604020202020204" pitchFamily="34" charset="0"/>
              <a:buChar char="•"/>
            </a:pPr>
            <a:r>
              <a:rPr lang="en-US" sz="2400" dirty="0"/>
              <a:t>However, in situations where test cases are extremely costly to correct, there may be much larger differences in the stopping rules of the two methods. In other words, the most optimal route to follow is to use first the LGM method and determine the stopping rule (such as stop at 20 breaches in the DR5 example) and then employ the CPM method to determine the savings, such as $42140.00 that correspond to the said stopping rule for a given set of cost factors, such as c=$20, b=$10 and a=$50, as in the DR5 data set. Finally, varying experimental data sets are needed for a more rigorous testing in estimating a cost efficient stopping rule using the both LGM and CPM. The same logic works for DR4 on p. 144-145.</a:t>
            </a:r>
          </a:p>
        </p:txBody>
      </p:sp>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82</a:t>
            </a:fld>
            <a:endParaRPr lang="en-IN"/>
          </a:p>
        </p:txBody>
      </p:sp>
    </p:spTree>
    <p:extLst>
      <p:ext uri="{BB962C8B-B14F-4D97-AF65-F5344CB8AC3E}">
        <p14:creationId xmlns:p14="http://schemas.microsoft.com/office/powerpoint/2010/main" val="65064773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539552" y="260648"/>
            <a:ext cx="7772400" cy="864096"/>
          </a:xfrm>
        </p:spPr>
        <p:txBody>
          <a:bodyPr/>
          <a:lstStyle/>
          <a:p>
            <a:pPr algn="ctr" eaLnBrk="1" hangingPunct="1"/>
            <a:r>
              <a:rPr lang="en-US" altLang="ar-SA" sz="4400" b="1" dirty="0" smtClean="0"/>
              <a:t>Future Work</a:t>
            </a:r>
          </a:p>
        </p:txBody>
      </p:sp>
      <p:sp>
        <p:nvSpPr>
          <p:cNvPr id="33796" name="Rectangle 3"/>
          <p:cNvSpPr>
            <a:spLocks noGrp="1" noChangeArrowheads="1"/>
          </p:cNvSpPr>
          <p:nvPr>
            <p:ph sz="quarter" idx="1"/>
          </p:nvPr>
        </p:nvSpPr>
        <p:spPr>
          <a:xfrm>
            <a:off x="179512" y="1412776"/>
            <a:ext cx="8640960" cy="4968552"/>
          </a:xfrm>
        </p:spPr>
        <p:txBody>
          <a:bodyPr/>
          <a:lstStyle/>
          <a:p>
            <a:pPr eaLnBrk="1" hangingPunct="1">
              <a:lnSpc>
                <a:spcPct val="90000"/>
              </a:lnSpc>
              <a:buClrTx/>
              <a:buFont typeface="Arial" panose="020B0604020202020204" pitchFamily="34" charset="0"/>
              <a:buChar char="•"/>
            </a:pPr>
            <a:r>
              <a:rPr lang="en-US" altLang="en-US" sz="2600" dirty="0" smtClean="0"/>
              <a:t>More behavioral models need to be considered to allow more comparison and to assess the so-far superior qualities of MESAT</a:t>
            </a:r>
          </a:p>
          <a:p>
            <a:pPr eaLnBrk="1" hangingPunct="1">
              <a:lnSpc>
                <a:spcPct val="90000"/>
              </a:lnSpc>
              <a:buClrTx/>
              <a:buFont typeface="Arial" panose="020B0604020202020204" pitchFamily="34" charset="0"/>
              <a:buChar char="•"/>
            </a:pPr>
            <a:r>
              <a:rPr lang="en-US" altLang="en-US" sz="2600" dirty="0" smtClean="0"/>
              <a:t>More analysis needed for estimating cost coefficients in  the econometric model whether time dependent or time-independent.</a:t>
            </a:r>
          </a:p>
          <a:p>
            <a:pPr eaLnBrk="1" hangingPunct="1">
              <a:lnSpc>
                <a:spcPct val="90000"/>
              </a:lnSpc>
              <a:buClrTx/>
              <a:buFont typeface="Arial" panose="020B0604020202020204" pitchFamily="34" charset="0"/>
              <a:buChar char="•"/>
            </a:pPr>
            <a:r>
              <a:rPr lang="en-US" altLang="en-US" sz="2600" dirty="0" smtClean="0"/>
              <a:t>More studies needed to estimate the correlation coefficient between the coverage at each clump when clumps(aggregate) occur.</a:t>
            </a:r>
          </a:p>
          <a:p>
            <a:pPr eaLnBrk="1" hangingPunct="1">
              <a:lnSpc>
                <a:spcPct val="90000"/>
              </a:lnSpc>
              <a:buClrTx/>
              <a:buFont typeface="Arial" panose="020B0604020202020204" pitchFamily="34" charset="0"/>
              <a:buChar char="•"/>
            </a:pPr>
            <a:r>
              <a:rPr lang="en-US" altLang="en-US" sz="2600" dirty="0" smtClean="0"/>
              <a:t>More user- friendly software programming needed to model cost-effective testing to replace the archaic </a:t>
            </a:r>
            <a:r>
              <a:rPr lang="en-US" altLang="en-US" sz="2600" dirty="0" err="1" smtClean="0"/>
              <a:t>Shewhard</a:t>
            </a:r>
            <a:r>
              <a:rPr lang="en-US" altLang="en-US" sz="2600" dirty="0" smtClean="0"/>
              <a:t> Charts etc. for Quality Control so to implement e.g. to automotive, avionics to name a few .</a:t>
            </a:r>
          </a:p>
        </p:txBody>
      </p:sp>
      <p:sp>
        <p:nvSpPr>
          <p:cNvPr id="3" name="Slide Number Placeholder 2"/>
          <p:cNvSpPr>
            <a:spLocks noGrp="1"/>
          </p:cNvSpPr>
          <p:nvPr>
            <p:ph type="sldNum" sz="quarter" idx="12"/>
          </p:nvPr>
        </p:nvSpPr>
        <p:spPr/>
        <p:txBody>
          <a:bodyPr/>
          <a:lstStyle/>
          <a:p>
            <a:pPr>
              <a:defRPr/>
            </a:pPr>
            <a:fld id="{971480CE-B928-451A-905B-1B3DA6E6806E}" type="slidenum">
              <a:rPr lang="en-US" smtClean="0">
                <a:solidFill>
                  <a:srgbClr val="2A3D7A"/>
                </a:solidFill>
              </a:rPr>
              <a:pPr>
                <a:defRPr/>
              </a:pPr>
              <a:t>83</a:t>
            </a:fld>
            <a:endParaRPr lang="en-US" sz="1400">
              <a:solidFill>
                <a:srgbClr val="2A3D7A"/>
              </a:solidFill>
            </a:endParaRPr>
          </a:p>
        </p:txBody>
      </p:sp>
    </p:spTree>
    <p:extLst>
      <p:ext uri="{BB962C8B-B14F-4D97-AF65-F5344CB8AC3E}">
        <p14:creationId xmlns:p14="http://schemas.microsoft.com/office/powerpoint/2010/main" val="302137535"/>
      </p:ext>
    </p:extLst>
  </p:cSld>
  <p:clrMapOvr>
    <a:masterClrMapping/>
  </p:clrMapOvr>
  <p:transition>
    <p:split/>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Title 1"/>
          <p:cNvSpPr>
            <a:spLocks noGrp="1"/>
          </p:cNvSpPr>
          <p:nvPr>
            <p:ph type="ctrTitle"/>
          </p:nvPr>
        </p:nvSpPr>
        <p:spPr>
          <a:xfrm>
            <a:off x="685800" y="381000"/>
            <a:ext cx="7772400" cy="1463824"/>
          </a:xfrm>
        </p:spPr>
        <p:txBody>
          <a:bodyPr/>
          <a:lstStyle/>
          <a:p>
            <a:pPr eaLnBrk="1" hangingPunct="1"/>
            <a:r>
              <a:rPr lang="en-US" dirty="0">
                <a:solidFill>
                  <a:srgbClr val="FF0000"/>
                </a:solidFill>
              </a:rPr>
              <a:t>THANK YOU!</a:t>
            </a:r>
            <a:endParaRPr lang="en-IN" altLang="en-US" dirty="0" smtClean="0"/>
          </a:p>
        </p:txBody>
      </p:sp>
      <p:sp>
        <p:nvSpPr>
          <p:cNvPr id="3" name="Slide Number Placeholder 2"/>
          <p:cNvSpPr>
            <a:spLocks noGrp="1"/>
          </p:cNvSpPr>
          <p:nvPr>
            <p:ph type="sldNum" sz="quarter" idx="12"/>
          </p:nvPr>
        </p:nvSpPr>
        <p:spPr/>
        <p:txBody>
          <a:bodyPr/>
          <a:lstStyle/>
          <a:p>
            <a:pPr>
              <a:defRPr/>
            </a:pPr>
            <a:fld id="{7DBF92D3-47D9-48FD-A32F-46E674A80223}" type="slidenum">
              <a:rPr lang="en-IN" smtClean="0"/>
              <a:pPr>
                <a:defRPr/>
              </a:pPr>
              <a:t>84</a:t>
            </a:fld>
            <a:endParaRPr lang="en-IN"/>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p:cNvSpPr>
            <a:spLocks noGrp="1" noChangeArrowheads="1"/>
          </p:cNvSpPr>
          <p:nvPr>
            <p:ph sz="quarter" idx="1"/>
          </p:nvPr>
        </p:nvSpPr>
        <p:spPr>
          <a:xfrm>
            <a:off x="611560" y="1628800"/>
            <a:ext cx="8001000" cy="4536504"/>
          </a:xfrm>
        </p:spPr>
        <p:txBody>
          <a:bodyPr/>
          <a:lstStyle/>
          <a:p>
            <a:pPr eaLnBrk="1" hangingPunct="1">
              <a:buFont typeface="Wingdings" pitchFamily="2" charset="2"/>
              <a:buNone/>
            </a:pPr>
            <a:r>
              <a:rPr lang="en-US" altLang="ar-SA" sz="2400" dirty="0" smtClean="0"/>
              <a:t>Given a behavioral model, how to apply test patterns effectively such that the target quality can be achieved with a minimum amount of effort measured in terms of the number of test patterns (cases) applied?</a:t>
            </a:r>
          </a:p>
          <a:p>
            <a:pPr eaLnBrk="1" hangingPunct="1">
              <a:buFont typeface="Wingdings" pitchFamily="2" charset="2"/>
              <a:buNone/>
            </a:pPr>
            <a:endParaRPr lang="en-US" altLang="ar-SA" sz="2400" dirty="0" smtClean="0"/>
          </a:p>
          <a:p>
            <a:pPr eaLnBrk="1" hangingPunct="1">
              <a:buFont typeface="Wingdings" pitchFamily="2" charset="2"/>
              <a:buNone/>
            </a:pPr>
            <a:r>
              <a:rPr lang="en-US" altLang="ar-SA" sz="2400" dirty="0" smtClean="0"/>
              <a:t>In addition, how to decide when a given test strategy (i.e. the way to generate test patterns/cases) has reached its potential and a new( better) test strategy should be activated?</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9</a:t>
            </a:fld>
            <a:endParaRPr lang="en-IN"/>
          </a:p>
        </p:txBody>
      </p:sp>
      <p:sp>
        <p:nvSpPr>
          <p:cNvPr id="4" name="Title 3"/>
          <p:cNvSpPr>
            <a:spLocks noGrp="1"/>
          </p:cNvSpPr>
          <p:nvPr>
            <p:ph type="title"/>
          </p:nvPr>
        </p:nvSpPr>
        <p:spPr/>
        <p:txBody>
          <a:bodyPr/>
          <a:lstStyle/>
          <a:p>
            <a:r>
              <a:rPr lang="en-US" altLang="en-US" sz="3600" b="1" dirty="0"/>
              <a:t>Problem Statement</a:t>
            </a:r>
            <a:endParaRPr lang="en-US" sz="3600" b="1" dirty="0"/>
          </a:p>
        </p:txBody>
      </p:sp>
    </p:spTree>
    <p:extLst>
      <p:ext uri="{BB962C8B-B14F-4D97-AF65-F5344CB8AC3E}">
        <p14:creationId xmlns:p14="http://schemas.microsoft.com/office/powerpoint/2010/main" val="1339047152"/>
      </p:ext>
    </p:extLst>
  </p:cSld>
  <p:clrMapOvr>
    <a:masterClrMapping/>
  </p:clrMapOvr>
  <p:transition>
    <p:split/>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9"/>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2_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27316</TotalTime>
  <Words>5882</Words>
  <Application>Microsoft Office PowerPoint</Application>
  <PresentationFormat>On-screen Show (4:3)</PresentationFormat>
  <Paragraphs>780</Paragraphs>
  <Slides>84</Slides>
  <Notes>0</Notes>
  <HiddenSlides>0</HiddenSlides>
  <MMClips>1</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84</vt:i4>
      </vt:variant>
    </vt:vector>
  </HeadingPairs>
  <TitlesOfParts>
    <vt:vector size="89" baseType="lpstr">
      <vt:lpstr>2_Civic</vt:lpstr>
      <vt:lpstr>Equation</vt:lpstr>
      <vt:lpstr>Microsoft Equation 3.0</vt:lpstr>
      <vt:lpstr>Chart</vt:lpstr>
      <vt:lpstr>Bitmap Image</vt:lpstr>
      <vt:lpstr>                           </vt:lpstr>
      <vt:lpstr>  Learning Objectives </vt:lpstr>
      <vt:lpstr>ABSTRACT</vt:lpstr>
      <vt:lpstr>  Introduction </vt:lpstr>
      <vt:lpstr>Introduction (cont’d) </vt:lpstr>
      <vt:lpstr> Introduction (cont’d)</vt:lpstr>
      <vt:lpstr> </vt:lpstr>
      <vt:lpstr>Background</vt:lpstr>
      <vt:lpstr>Problem Statement</vt:lpstr>
      <vt:lpstr>Branch or Condition Coverage Testing (White Box)</vt:lpstr>
      <vt:lpstr>Branch or Condition Coverage Testing (White Box) (cont’d)</vt:lpstr>
      <vt:lpstr>Previous Work</vt:lpstr>
      <vt:lpstr>Previous Work (cont’d)</vt:lpstr>
      <vt:lpstr>MESAT: Proposed Method(SAHINOGLU’ 8/92 IEEE-TSE)</vt:lpstr>
      <vt:lpstr>Deriving the Expectation</vt:lpstr>
      <vt:lpstr>Moment Generating Function</vt:lpstr>
      <vt:lpstr>Bayes Analysis</vt:lpstr>
      <vt:lpstr>Expected Value of Xt+1</vt:lpstr>
      <vt:lpstr>The Stopping Rule</vt:lpstr>
      <vt:lpstr>The Stopping Rule (cont’d)</vt:lpstr>
      <vt:lpstr>Most Generalized One Step Ahead Formula</vt:lpstr>
      <vt:lpstr>PowerPoint Presentation</vt:lpstr>
      <vt:lpstr>IMPLEMENTATIONS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DoD Case Study</vt:lpstr>
      <vt:lpstr>Quantified Account of Testing Effort</vt:lpstr>
      <vt:lpstr>Quantified Account of Testing Effort (cont’d)</vt:lpstr>
      <vt:lpstr>Quantified Account of Testing Effort (cont’d)</vt:lpstr>
      <vt:lpstr>Interim Conclusion</vt:lpstr>
      <vt:lpstr>Logistic Growth Model </vt:lpstr>
      <vt:lpstr>Logistic Growth Model (cont’d) </vt:lpstr>
      <vt:lpstr> </vt:lpstr>
      <vt:lpstr>PowerPoint Presentation</vt:lpstr>
      <vt:lpstr>Logistic Growth Model (cont’d) </vt:lpstr>
      <vt:lpstr>      Logistic Growth Model (cont’d) </vt:lpstr>
      <vt:lpstr>      Logistic Growth Model (cont’d) </vt:lpstr>
      <vt:lpstr>PowerPoint Presentation</vt:lpstr>
      <vt:lpstr>PowerPoint Presentation</vt:lpstr>
      <vt:lpstr> </vt:lpstr>
      <vt:lpstr>    </vt:lpstr>
      <vt:lpstr>      </vt:lpstr>
      <vt:lpstr>        </vt:lpstr>
      <vt:lpstr>       DR5 Data Set Example (cont’d) </vt:lpstr>
      <vt:lpstr>      DR5 Data Set Example (cont’d) </vt:lpstr>
      <vt:lpstr>DR5 Data Set Example</vt:lpstr>
      <vt:lpstr>      DR5 Data Set Example (cont’d) </vt:lpstr>
      <vt:lpstr>           ALL Data Sets</vt:lpstr>
      <vt:lpstr>       DR4 Data Set Example</vt:lpstr>
      <vt:lpstr>  </vt:lpstr>
      <vt:lpstr>             DR4 Data Set Example (cont’d) </vt:lpstr>
      <vt:lpstr>          DR4 Data Set Example (cont’d) </vt:lpstr>
      <vt:lpstr> DR4 Data Set Example (cont’d) </vt:lpstr>
      <vt:lpstr>DR4 Data Set Example (cont’d)</vt:lpstr>
      <vt:lpstr>The Supercomputing CLOUD Historical  Failure Data Example  </vt:lpstr>
      <vt:lpstr> </vt:lpstr>
      <vt:lpstr>         The Supercomputing CLOUD Historical Failure Data Example (cont’d)</vt:lpstr>
      <vt:lpstr>PowerPoint Presentation</vt:lpstr>
      <vt:lpstr>The Supercomputing CLOUD Historical  Failure Data Example (cont’d)</vt:lpstr>
      <vt:lpstr>     The Supercomputing CLOUD Historical  Failure Data Example (cont’d)</vt:lpstr>
      <vt:lpstr>Stopping Rule for Testing in the Time Domain</vt:lpstr>
      <vt:lpstr>Stopping Rule for Testing in the Time Domain (cont’d)</vt:lpstr>
      <vt:lpstr>  Review of Compound Poisson Process and Stopping Rule</vt:lpstr>
      <vt:lpstr>Review of Compound Poisson Process and Stopping Rule (cont’d) </vt:lpstr>
      <vt:lpstr>Computational Example for Stopping-Rule Algorithm with Time-Dependent Testing</vt:lpstr>
      <vt:lpstr> </vt:lpstr>
      <vt:lpstr>Computational Example for Stopping-Rule Algorithm with Time-Dependent Testing (cont’d)</vt:lpstr>
      <vt:lpstr>Computational Example for Stopping-Rule Algorithm with Time-Dependent Testing (cont’d)</vt:lpstr>
      <vt:lpstr>Computational Example for Stopping-Rule Algorithm with Time-Dependent Testing (cont’d)</vt:lpstr>
      <vt:lpstr>Computational Example for Stopping-Rule Algorithm with Time-Dependent Testing (cont’d)</vt:lpstr>
      <vt:lpstr>Computational Example for Stopping-Rule Algorithm with Time-Dependent Testing (cont’d)</vt:lpstr>
      <vt:lpstr>PowerPoint Presentation</vt:lpstr>
      <vt:lpstr>Example Continued</vt:lpstr>
      <vt:lpstr>Example Continued</vt:lpstr>
      <vt:lpstr> Discussions and Conclusion</vt:lpstr>
      <vt:lpstr> Discussions and Conclusion (cont’d)</vt:lpstr>
      <vt:lpstr>     Discussions and Conclusion (cont’d)</vt:lpstr>
      <vt:lpstr>Future Work</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Authentication and Authorization</dc:title>
  <dc:creator>Vinay</dc:creator>
  <cp:lastModifiedBy>Mehmet Sahinoglu</cp:lastModifiedBy>
  <cp:revision>2049</cp:revision>
  <dcterms:created xsi:type="dcterms:W3CDTF">2014-04-14T23:07:45Z</dcterms:created>
  <dcterms:modified xsi:type="dcterms:W3CDTF">2016-06-08T01:49:17Z</dcterms:modified>
</cp:coreProperties>
</file>