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wmf" ContentType="image/x-wmf"/>
  <Default Extension="rels" ContentType="application/vnd.openxmlformats-package.relationships+xml"/>
  <Default Extension="xml" ContentType="application/xml"/>
  <Default Extension="docx" ContentType="application/vnd.openxmlformats-officedocument.wordprocessingml.document"/>
  <Default Extension="wdp" ContentType="image/vnd.ms-photo"/>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95" r:id="rId1"/>
  </p:sldMasterIdLst>
  <p:notesMasterIdLst>
    <p:notesMasterId r:id="rId92"/>
  </p:notesMasterIdLst>
  <p:sldIdLst>
    <p:sldId id="401" r:id="rId2"/>
    <p:sldId id="293" r:id="rId3"/>
    <p:sldId id="402" r:id="rId4"/>
    <p:sldId id="334" r:id="rId5"/>
    <p:sldId id="347" r:id="rId6"/>
    <p:sldId id="299" r:id="rId7"/>
    <p:sldId id="348" r:id="rId8"/>
    <p:sldId id="349" r:id="rId9"/>
    <p:sldId id="350" r:id="rId10"/>
    <p:sldId id="351" r:id="rId11"/>
    <p:sldId id="352" r:id="rId12"/>
    <p:sldId id="353" r:id="rId13"/>
    <p:sldId id="354" r:id="rId14"/>
    <p:sldId id="258" r:id="rId15"/>
    <p:sldId id="262" r:id="rId16"/>
    <p:sldId id="266" r:id="rId17"/>
    <p:sldId id="355" r:id="rId18"/>
    <p:sldId id="356" r:id="rId19"/>
    <p:sldId id="357" r:id="rId20"/>
    <p:sldId id="358" r:id="rId21"/>
    <p:sldId id="359" r:id="rId22"/>
    <p:sldId id="360" r:id="rId23"/>
    <p:sldId id="361" r:id="rId24"/>
    <p:sldId id="362" r:id="rId25"/>
    <p:sldId id="363" r:id="rId26"/>
    <p:sldId id="364" r:id="rId27"/>
    <p:sldId id="365" r:id="rId28"/>
    <p:sldId id="366" r:id="rId29"/>
    <p:sldId id="367" r:id="rId30"/>
    <p:sldId id="368" r:id="rId31"/>
    <p:sldId id="369" r:id="rId32"/>
    <p:sldId id="370" r:id="rId33"/>
    <p:sldId id="371" r:id="rId34"/>
    <p:sldId id="372" r:id="rId35"/>
    <p:sldId id="374" r:id="rId36"/>
    <p:sldId id="432" r:id="rId37"/>
    <p:sldId id="373" r:id="rId38"/>
    <p:sldId id="375" r:id="rId39"/>
    <p:sldId id="376" r:id="rId40"/>
    <p:sldId id="403" r:id="rId41"/>
    <p:sldId id="404" r:id="rId42"/>
    <p:sldId id="405" r:id="rId43"/>
    <p:sldId id="406" r:id="rId44"/>
    <p:sldId id="407" r:id="rId45"/>
    <p:sldId id="408" r:id="rId46"/>
    <p:sldId id="409" r:id="rId47"/>
    <p:sldId id="410" r:id="rId48"/>
    <p:sldId id="411" r:id="rId49"/>
    <p:sldId id="412" r:id="rId50"/>
    <p:sldId id="413" r:id="rId51"/>
    <p:sldId id="414" r:id="rId52"/>
    <p:sldId id="415" r:id="rId53"/>
    <p:sldId id="416" r:id="rId54"/>
    <p:sldId id="417" r:id="rId55"/>
    <p:sldId id="418" r:id="rId56"/>
    <p:sldId id="419" r:id="rId57"/>
    <p:sldId id="420" r:id="rId58"/>
    <p:sldId id="421" r:id="rId59"/>
    <p:sldId id="422" r:id="rId60"/>
    <p:sldId id="423" r:id="rId61"/>
    <p:sldId id="424" r:id="rId62"/>
    <p:sldId id="429" r:id="rId63"/>
    <p:sldId id="428" r:id="rId64"/>
    <p:sldId id="427" r:id="rId65"/>
    <p:sldId id="426" r:id="rId66"/>
    <p:sldId id="425" r:id="rId67"/>
    <p:sldId id="430" r:id="rId68"/>
    <p:sldId id="379" r:id="rId69"/>
    <p:sldId id="380" r:id="rId70"/>
    <p:sldId id="381" r:id="rId71"/>
    <p:sldId id="382" r:id="rId72"/>
    <p:sldId id="383" r:id="rId73"/>
    <p:sldId id="384" r:id="rId74"/>
    <p:sldId id="386" r:id="rId75"/>
    <p:sldId id="385" r:id="rId76"/>
    <p:sldId id="389" r:id="rId77"/>
    <p:sldId id="390" r:id="rId78"/>
    <p:sldId id="391" r:id="rId79"/>
    <p:sldId id="392" r:id="rId80"/>
    <p:sldId id="393" r:id="rId81"/>
    <p:sldId id="394" r:id="rId82"/>
    <p:sldId id="395" r:id="rId83"/>
    <p:sldId id="396" r:id="rId84"/>
    <p:sldId id="397" r:id="rId85"/>
    <p:sldId id="398" r:id="rId86"/>
    <p:sldId id="399" r:id="rId87"/>
    <p:sldId id="400" r:id="rId88"/>
    <p:sldId id="345" r:id="rId89"/>
    <p:sldId id="346" r:id="rId90"/>
    <p:sldId id="302" r:id="rId91"/>
  </p:sldIdLst>
  <p:sldSz cx="9144000" cy="6858000" type="screen4x3"/>
  <p:notesSz cx="7010400" cy="9296400"/>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90" autoAdjust="0"/>
    <p:restoredTop sz="94660"/>
  </p:normalViewPr>
  <p:slideViewPr>
    <p:cSldViewPr>
      <p:cViewPr varScale="1">
        <p:scale>
          <a:sx n="73" d="100"/>
          <a:sy n="73" d="100"/>
        </p:scale>
        <p:origin x="-252" y="-90"/>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slide" Target="slides/slide88.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theme" Target="theme/theme1.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9.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0.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21.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26.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29.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33.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US" dirty="0"/>
          </a:p>
        </p:txBody>
      </p:sp>
      <p:sp>
        <p:nvSpPr>
          <p:cNvPr id="3" name="Date Placeholder 2"/>
          <p:cNvSpPr>
            <a:spLocks noGrp="1"/>
          </p:cNvSpPr>
          <p:nvPr>
            <p:ph type="dt" idx="1"/>
          </p:nvPr>
        </p:nvSpPr>
        <p:spPr>
          <a:xfrm>
            <a:off x="3970938" y="0"/>
            <a:ext cx="3037840" cy="464820"/>
          </a:xfrm>
          <a:prstGeom prst="rect">
            <a:avLst/>
          </a:prstGeom>
        </p:spPr>
        <p:txBody>
          <a:bodyPr vert="horz" lIns="93177" tIns="46589" rIns="93177" bIns="46589" rtlCol="0"/>
          <a:lstStyle>
            <a:lvl1pPr algn="r">
              <a:defRPr sz="1200"/>
            </a:lvl1pPr>
          </a:lstStyle>
          <a:p>
            <a:fld id="{3949EF55-35DB-4DF4-AB5A-96429BBA7BCA}" type="datetimeFigureOut">
              <a:rPr lang="en-US" smtClean="0"/>
              <a:t>8/3/2016</a:t>
            </a:fld>
            <a:endParaRPr lang="en-US" dirty="0"/>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77" tIns="46589" rIns="93177" bIns="46589" rtlCol="0" anchor="ctr"/>
          <a:lstStyle/>
          <a:p>
            <a:endParaRPr lang="en-US" dirty="0"/>
          </a:p>
        </p:txBody>
      </p:sp>
      <p:sp>
        <p:nvSpPr>
          <p:cNvPr id="5" name="Notes Placeholder 4"/>
          <p:cNvSpPr>
            <a:spLocks noGrp="1"/>
          </p:cNvSpPr>
          <p:nvPr>
            <p:ph type="body" sz="quarter" idx="3"/>
          </p:nvPr>
        </p:nvSpPr>
        <p:spPr>
          <a:xfrm>
            <a:off x="701040" y="4415790"/>
            <a:ext cx="5608320" cy="4183380"/>
          </a:xfrm>
          <a:prstGeom prst="rect">
            <a:avLst/>
          </a:prstGeom>
        </p:spPr>
        <p:txBody>
          <a:bodyPr vert="horz" lIns="93177" tIns="46589" rIns="93177" bIns="46589"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29967"/>
            <a:ext cx="3037840" cy="464820"/>
          </a:xfrm>
          <a:prstGeom prst="rect">
            <a:avLst/>
          </a:prstGeom>
        </p:spPr>
        <p:txBody>
          <a:bodyPr vert="horz" lIns="93177" tIns="46589" rIns="93177" bIns="46589" rtlCol="0" anchor="b"/>
          <a:lstStyle>
            <a:lvl1pPr algn="l">
              <a:defRPr sz="1200"/>
            </a:lvl1pPr>
          </a:lstStyle>
          <a:p>
            <a:endParaRPr lang="en-US" dirty="0"/>
          </a:p>
        </p:txBody>
      </p:sp>
      <p:sp>
        <p:nvSpPr>
          <p:cNvPr id="7" name="Slide Number Placeholder 6"/>
          <p:cNvSpPr>
            <a:spLocks noGrp="1"/>
          </p:cNvSpPr>
          <p:nvPr>
            <p:ph type="sldNum" sz="quarter" idx="5"/>
          </p:nvPr>
        </p:nvSpPr>
        <p:spPr>
          <a:xfrm>
            <a:off x="3970938" y="8829967"/>
            <a:ext cx="3037840" cy="464820"/>
          </a:xfrm>
          <a:prstGeom prst="rect">
            <a:avLst/>
          </a:prstGeom>
        </p:spPr>
        <p:txBody>
          <a:bodyPr vert="horz" lIns="93177" tIns="46589" rIns="93177" bIns="46589" rtlCol="0" anchor="b"/>
          <a:lstStyle>
            <a:lvl1pPr algn="r">
              <a:defRPr sz="1200"/>
            </a:lvl1pPr>
          </a:lstStyle>
          <a:p>
            <a:fld id="{B903F4C0-52BF-4EE8-8C28-B119A4B4C720}" type="slidenum">
              <a:rPr lang="en-US" smtClean="0"/>
              <a:t>‹#›</a:t>
            </a:fld>
            <a:endParaRPr lang="en-US" dirty="0"/>
          </a:p>
        </p:txBody>
      </p:sp>
    </p:spTree>
    <p:extLst>
      <p:ext uri="{BB962C8B-B14F-4D97-AF65-F5344CB8AC3E}">
        <p14:creationId xmlns:p14="http://schemas.microsoft.com/office/powerpoint/2010/main" val="140763137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6D008AD-A13B-4C16-828C-BDB33BDCB7AE}" type="slidenum">
              <a:rPr lang="en-US" smtClean="0"/>
              <a:t>42</a:t>
            </a:fld>
            <a:endParaRPr lang="en-US"/>
          </a:p>
        </p:txBody>
      </p:sp>
    </p:spTree>
    <p:extLst>
      <p:ext uri="{BB962C8B-B14F-4D97-AF65-F5344CB8AC3E}">
        <p14:creationId xmlns:p14="http://schemas.microsoft.com/office/powerpoint/2010/main" val="22292183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ectangle 19"/>
          <p:cNvSpPr>
            <a:spLocks noChangeArrowheads="1"/>
          </p:cNvSpPr>
          <p:nvPr/>
        </p:nvSpPr>
        <p:spPr bwMode="white">
          <a:xfrm>
            <a:off x="0" y="6705600"/>
            <a:ext cx="9144000" cy="152400"/>
          </a:xfrm>
          <a:prstGeom prst="rect">
            <a:avLst/>
          </a:prstGeom>
          <a:solidFill>
            <a:srgbClr val="FFFFFF"/>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altLang="en-US" dirty="0"/>
          </a:p>
        </p:txBody>
      </p:sp>
      <p:sp>
        <p:nvSpPr>
          <p:cNvPr id="5" name="Rectangle 20"/>
          <p:cNvSpPr>
            <a:spLocks noChangeArrowheads="1"/>
          </p:cNvSpPr>
          <p:nvPr/>
        </p:nvSpPr>
        <p:spPr bwMode="white">
          <a:xfrm>
            <a:off x="8991600" y="3175"/>
            <a:ext cx="152400" cy="6858000"/>
          </a:xfrm>
          <a:prstGeom prst="rect">
            <a:avLst/>
          </a:prstGeom>
          <a:solidFill>
            <a:srgbClr val="FFFFFF"/>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altLang="en-US" dirty="0"/>
          </a:p>
        </p:txBody>
      </p:sp>
      <p:sp>
        <p:nvSpPr>
          <p:cNvPr id="6" name="Rectangle 21"/>
          <p:cNvSpPr>
            <a:spLocks noChangeArrowheads="1"/>
          </p:cNvSpPr>
          <p:nvPr/>
        </p:nvSpPr>
        <p:spPr bwMode="white">
          <a:xfrm>
            <a:off x="0" y="0"/>
            <a:ext cx="152400" cy="6858000"/>
          </a:xfrm>
          <a:prstGeom prst="rect">
            <a:avLst/>
          </a:prstGeom>
          <a:solidFill>
            <a:srgbClr val="FFFFFF"/>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altLang="en-US" dirty="0"/>
          </a:p>
        </p:txBody>
      </p:sp>
      <p:sp>
        <p:nvSpPr>
          <p:cNvPr id="7" name="Rectangle 23"/>
          <p:cNvSpPr>
            <a:spLocks noChangeArrowheads="1"/>
          </p:cNvSpPr>
          <p:nvPr/>
        </p:nvSpPr>
        <p:spPr bwMode="white">
          <a:xfrm>
            <a:off x="0" y="0"/>
            <a:ext cx="9144000" cy="2514600"/>
          </a:xfrm>
          <a:prstGeom prst="rect">
            <a:avLst/>
          </a:prstGeom>
          <a:solidFill>
            <a:srgbClr val="FFFFFF"/>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altLang="en-US" dirty="0"/>
          </a:p>
        </p:txBody>
      </p:sp>
      <p:sp>
        <p:nvSpPr>
          <p:cNvPr id="10" name="Rectangle 9"/>
          <p:cNvSpPr>
            <a:spLocks noChangeArrowheads="1"/>
          </p:cNvSpPr>
          <p:nvPr/>
        </p:nvSpPr>
        <p:spPr bwMode="auto">
          <a:xfrm>
            <a:off x="146049" y="6391276"/>
            <a:ext cx="8832851" cy="309563"/>
          </a:xfrm>
          <a:prstGeom prst="rect">
            <a:avLst/>
          </a:prstGeom>
          <a:solidFill>
            <a:schemeClr val="accent3"/>
          </a:solidFill>
          <a:ln w="9525" cap="flat" cmpd="sng" algn="ctr">
            <a:noFill/>
            <a:prstDash val="solid"/>
            <a:miter lim="800000"/>
            <a:headEnd type="none" w="med" len="med"/>
            <a:tailEnd type="none" w="med" len="med"/>
          </a:ln>
          <a:effectLst/>
        </p:spPr>
        <p:txBody>
          <a:bodyPr wrap="none" anchor="ctr"/>
          <a:lstStyle/>
          <a:p>
            <a:pPr>
              <a:defRPr/>
            </a:pPr>
            <a:endParaRPr lang="en-US" dirty="0"/>
          </a:p>
        </p:txBody>
      </p:sp>
      <p:sp>
        <p:nvSpPr>
          <p:cNvPr id="11" name="Straight Connector 10"/>
          <p:cNvSpPr>
            <a:spLocks noChangeShapeType="1"/>
          </p:cNvSpPr>
          <p:nvPr/>
        </p:nvSpPr>
        <p:spPr bwMode="auto">
          <a:xfrm>
            <a:off x="155575" y="2419350"/>
            <a:ext cx="8832851"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wrap="none" anchor="ctr"/>
          <a:lstStyle/>
          <a:p>
            <a:pPr>
              <a:defRPr/>
            </a:pPr>
            <a:endParaRPr lang="en-US" dirty="0"/>
          </a:p>
        </p:txBody>
      </p:sp>
      <p:sp>
        <p:nvSpPr>
          <p:cNvPr id="12" name="Rectangle 11"/>
          <p:cNvSpPr>
            <a:spLocks noChangeArrowheads="1"/>
          </p:cNvSpPr>
          <p:nvPr/>
        </p:nvSpPr>
        <p:spPr bwMode="auto">
          <a:xfrm>
            <a:off x="152400" y="152400"/>
            <a:ext cx="8832851" cy="6546850"/>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wrap="none" anchor="ctr"/>
          <a:lstStyle/>
          <a:p>
            <a:pPr>
              <a:defRPr/>
            </a:pPr>
            <a:endParaRPr lang="en-US" dirty="0"/>
          </a:p>
        </p:txBody>
      </p:sp>
      <p:sp>
        <p:nvSpPr>
          <p:cNvPr id="13" name="Oval 12"/>
          <p:cNvSpPr/>
          <p:nvPr/>
        </p:nvSpPr>
        <p:spPr>
          <a:xfrm>
            <a:off x="4267200" y="211455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dirty="0"/>
          </a:p>
        </p:txBody>
      </p:sp>
      <p:sp>
        <p:nvSpPr>
          <p:cNvPr id="14" name="Oval 13"/>
          <p:cNvSpPr/>
          <p:nvPr/>
        </p:nvSpPr>
        <p:spPr>
          <a:xfrm>
            <a:off x="4362451" y="2209800"/>
            <a:ext cx="419100" cy="420688"/>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dirty="0"/>
          </a:p>
        </p:txBody>
      </p:sp>
      <p:sp>
        <p:nvSpPr>
          <p:cNvPr id="9" name="Subtitle 8"/>
          <p:cNvSpPr>
            <a:spLocks noGrp="1"/>
          </p:cNvSpPr>
          <p:nvPr>
            <p:ph type="subTitle" idx="1"/>
          </p:nvPr>
        </p:nvSpPr>
        <p:spPr>
          <a:xfrm>
            <a:off x="1371600" y="2819400"/>
            <a:ext cx="6400800" cy="1752600"/>
          </a:xfrm>
        </p:spPr>
        <p:txBody>
          <a:bodyPr/>
          <a:lstStyle>
            <a:lvl1pPr marL="0" indent="0" algn="ctr">
              <a:buNone/>
              <a:defRPr sz="1600" b="1" cap="all" spc="25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n-US" smtClean="0"/>
              <a:t>Click to edit Master subtitle style</a:t>
            </a:r>
            <a:endParaRPr lang="en-US"/>
          </a:p>
        </p:txBody>
      </p:sp>
      <p:sp>
        <p:nvSpPr>
          <p:cNvPr id="8" name="Title 7"/>
          <p:cNvSpPr>
            <a:spLocks noGrp="1"/>
          </p:cNvSpPr>
          <p:nvPr>
            <p:ph type="ctrTitle"/>
          </p:nvPr>
        </p:nvSpPr>
        <p:spPr>
          <a:xfrm>
            <a:off x="685800" y="381000"/>
            <a:ext cx="7772400" cy="1752600"/>
          </a:xfrm>
        </p:spPr>
        <p:txBody>
          <a:bodyPr/>
          <a:lstStyle>
            <a:lvl1pPr>
              <a:defRPr sz="4200">
                <a:solidFill>
                  <a:schemeClr val="accent1"/>
                </a:solidFill>
              </a:defRPr>
            </a:lvl1pPr>
          </a:lstStyle>
          <a:p>
            <a:r>
              <a:rPr lang="en-US" smtClean="0"/>
              <a:t>Click to edit Master title style</a:t>
            </a:r>
            <a:endParaRPr lang="en-US"/>
          </a:p>
        </p:txBody>
      </p:sp>
      <p:sp>
        <p:nvSpPr>
          <p:cNvPr id="15" name="Date Placeholder 27"/>
          <p:cNvSpPr>
            <a:spLocks noGrp="1"/>
          </p:cNvSpPr>
          <p:nvPr>
            <p:ph type="dt" sz="half" idx="10"/>
          </p:nvPr>
        </p:nvSpPr>
        <p:spPr/>
        <p:txBody>
          <a:bodyPr/>
          <a:lstStyle>
            <a:lvl1pPr>
              <a:defRPr/>
            </a:lvl1pPr>
          </a:lstStyle>
          <a:p>
            <a:pPr>
              <a:defRPr/>
            </a:pPr>
            <a:fld id="{9A718F2E-009C-48BA-801C-38BC69F7162B}" type="datetime1">
              <a:rPr lang="en-IN" smtClean="0"/>
              <a:t>03-08-2016</a:t>
            </a:fld>
            <a:endParaRPr lang="en-IN" dirty="0"/>
          </a:p>
        </p:txBody>
      </p:sp>
      <p:sp>
        <p:nvSpPr>
          <p:cNvPr id="16" name="Footer Placeholder 16"/>
          <p:cNvSpPr>
            <a:spLocks noGrp="1"/>
          </p:cNvSpPr>
          <p:nvPr>
            <p:ph type="ftr" sz="quarter" idx="11"/>
          </p:nvPr>
        </p:nvSpPr>
        <p:spPr/>
        <p:txBody>
          <a:bodyPr/>
          <a:lstStyle>
            <a:lvl1pPr>
              <a:defRPr/>
            </a:lvl1pPr>
          </a:lstStyle>
          <a:p>
            <a:pPr>
              <a:defRPr/>
            </a:pPr>
            <a:endParaRPr lang="en-IN" dirty="0"/>
          </a:p>
        </p:txBody>
      </p:sp>
      <p:sp>
        <p:nvSpPr>
          <p:cNvPr id="17" name="Slide Number Placeholder 28"/>
          <p:cNvSpPr>
            <a:spLocks noGrp="1"/>
          </p:cNvSpPr>
          <p:nvPr>
            <p:ph type="sldNum" sz="quarter" idx="12"/>
          </p:nvPr>
        </p:nvSpPr>
        <p:spPr>
          <a:xfrm>
            <a:off x="4343400" y="2198689"/>
            <a:ext cx="457200" cy="441325"/>
          </a:xfrm>
        </p:spPr>
        <p:txBody>
          <a:bodyPr/>
          <a:lstStyle>
            <a:lvl1pPr>
              <a:defRPr>
                <a:solidFill>
                  <a:schemeClr val="accent3">
                    <a:shade val="75000"/>
                  </a:schemeClr>
                </a:solidFill>
              </a:defRPr>
            </a:lvl1pPr>
          </a:lstStyle>
          <a:p>
            <a:pPr>
              <a:defRPr/>
            </a:pPr>
            <a:fld id="{7DBF92D3-47D9-48FD-A32F-46E674A80223}" type="slidenum">
              <a:rPr lang="en-IN"/>
              <a:pPr>
                <a:defRPr/>
              </a:pPr>
              <a:t>‹#›</a:t>
            </a:fld>
            <a:endParaRPr lang="en-IN" dirty="0"/>
          </a:p>
        </p:txBody>
      </p:sp>
    </p:spTree>
    <p:extLst>
      <p:ext uri="{BB962C8B-B14F-4D97-AF65-F5344CB8AC3E}">
        <p14:creationId xmlns:p14="http://schemas.microsoft.com/office/powerpoint/2010/main" val="105551562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13"/>
          <p:cNvSpPr>
            <a:spLocks noGrp="1"/>
          </p:cNvSpPr>
          <p:nvPr>
            <p:ph type="dt" sz="half" idx="10"/>
          </p:nvPr>
        </p:nvSpPr>
        <p:spPr/>
        <p:txBody>
          <a:bodyPr/>
          <a:lstStyle>
            <a:lvl1pPr>
              <a:defRPr/>
            </a:lvl1pPr>
          </a:lstStyle>
          <a:p>
            <a:pPr>
              <a:defRPr/>
            </a:pPr>
            <a:fld id="{5C307164-3236-4D52-BFB3-4B0883AB1BC2}" type="datetime1">
              <a:rPr lang="en-IN" smtClean="0"/>
              <a:t>03-08-2016</a:t>
            </a:fld>
            <a:endParaRPr lang="en-IN" dirty="0"/>
          </a:p>
        </p:txBody>
      </p:sp>
      <p:sp>
        <p:nvSpPr>
          <p:cNvPr id="5" name="Footer Placeholder 2"/>
          <p:cNvSpPr>
            <a:spLocks noGrp="1"/>
          </p:cNvSpPr>
          <p:nvPr>
            <p:ph type="ftr" sz="quarter" idx="11"/>
          </p:nvPr>
        </p:nvSpPr>
        <p:spPr/>
        <p:txBody>
          <a:bodyPr/>
          <a:lstStyle>
            <a:lvl1pPr>
              <a:defRPr/>
            </a:lvl1pPr>
          </a:lstStyle>
          <a:p>
            <a:pPr>
              <a:defRPr/>
            </a:pPr>
            <a:endParaRPr lang="en-IN" dirty="0"/>
          </a:p>
        </p:txBody>
      </p:sp>
      <p:sp>
        <p:nvSpPr>
          <p:cNvPr id="6" name="Slide Number Placeholder 22"/>
          <p:cNvSpPr>
            <a:spLocks noGrp="1"/>
          </p:cNvSpPr>
          <p:nvPr>
            <p:ph type="sldNum" sz="quarter" idx="12"/>
          </p:nvPr>
        </p:nvSpPr>
        <p:spPr/>
        <p:txBody>
          <a:bodyPr/>
          <a:lstStyle>
            <a:lvl1pPr>
              <a:defRPr/>
            </a:lvl1pPr>
          </a:lstStyle>
          <a:p>
            <a:pPr>
              <a:defRPr/>
            </a:pPr>
            <a:fld id="{406A91CE-8A07-4D43-B3CD-E157FAEAE162}" type="slidenum">
              <a:rPr lang="en-IN"/>
              <a:pPr>
                <a:defRPr/>
              </a:pPr>
              <a:t>‹#›</a:t>
            </a:fld>
            <a:endParaRPr lang="en-IN" dirty="0"/>
          </a:p>
        </p:txBody>
      </p:sp>
    </p:spTree>
    <p:extLst>
      <p:ext uri="{BB962C8B-B14F-4D97-AF65-F5344CB8AC3E}">
        <p14:creationId xmlns:p14="http://schemas.microsoft.com/office/powerpoint/2010/main" val="410260611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4" name="Rectangle 19"/>
          <p:cNvSpPr>
            <a:spLocks noChangeArrowheads="1"/>
          </p:cNvSpPr>
          <p:nvPr/>
        </p:nvSpPr>
        <p:spPr bwMode="white">
          <a:xfrm>
            <a:off x="0" y="6705600"/>
            <a:ext cx="9144000" cy="152400"/>
          </a:xfrm>
          <a:prstGeom prst="rect">
            <a:avLst/>
          </a:prstGeom>
          <a:solidFill>
            <a:srgbClr val="FFFFFF"/>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altLang="en-US" dirty="0"/>
          </a:p>
        </p:txBody>
      </p:sp>
      <p:sp>
        <p:nvSpPr>
          <p:cNvPr id="5" name="Rectangle 20"/>
          <p:cNvSpPr>
            <a:spLocks noChangeArrowheads="1"/>
          </p:cNvSpPr>
          <p:nvPr/>
        </p:nvSpPr>
        <p:spPr bwMode="white">
          <a:xfrm>
            <a:off x="7010400" y="0"/>
            <a:ext cx="2133600" cy="6858000"/>
          </a:xfrm>
          <a:prstGeom prst="rect">
            <a:avLst/>
          </a:prstGeom>
          <a:solidFill>
            <a:srgbClr val="FFFFFF"/>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altLang="en-US" dirty="0"/>
          </a:p>
        </p:txBody>
      </p:sp>
      <p:sp>
        <p:nvSpPr>
          <p:cNvPr id="6" name="Rectangle 21"/>
          <p:cNvSpPr>
            <a:spLocks noChangeArrowheads="1"/>
          </p:cNvSpPr>
          <p:nvPr/>
        </p:nvSpPr>
        <p:spPr bwMode="white">
          <a:xfrm>
            <a:off x="0" y="1"/>
            <a:ext cx="9144000" cy="155575"/>
          </a:xfrm>
          <a:prstGeom prst="rect">
            <a:avLst/>
          </a:prstGeom>
          <a:solidFill>
            <a:srgbClr val="FFFFFF"/>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altLang="en-US" dirty="0"/>
          </a:p>
        </p:txBody>
      </p:sp>
      <p:sp>
        <p:nvSpPr>
          <p:cNvPr id="7" name="Rectangle 23"/>
          <p:cNvSpPr>
            <a:spLocks noChangeArrowheads="1"/>
          </p:cNvSpPr>
          <p:nvPr/>
        </p:nvSpPr>
        <p:spPr bwMode="white">
          <a:xfrm>
            <a:off x="0" y="0"/>
            <a:ext cx="152400" cy="6858000"/>
          </a:xfrm>
          <a:prstGeom prst="rect">
            <a:avLst/>
          </a:prstGeom>
          <a:solidFill>
            <a:srgbClr val="FFFFFF"/>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altLang="en-US" dirty="0"/>
          </a:p>
        </p:txBody>
      </p:sp>
      <p:sp>
        <p:nvSpPr>
          <p:cNvPr id="8" name="Rectangle 7"/>
          <p:cNvSpPr>
            <a:spLocks noChangeArrowheads="1"/>
          </p:cNvSpPr>
          <p:nvPr/>
        </p:nvSpPr>
        <p:spPr bwMode="auto">
          <a:xfrm>
            <a:off x="146049" y="6391276"/>
            <a:ext cx="8832851" cy="309563"/>
          </a:xfrm>
          <a:prstGeom prst="rect">
            <a:avLst/>
          </a:prstGeom>
          <a:solidFill>
            <a:schemeClr val="accent3"/>
          </a:solidFill>
          <a:ln w="9525" cap="flat" cmpd="sng" algn="ctr">
            <a:noFill/>
            <a:prstDash val="solid"/>
            <a:miter lim="800000"/>
            <a:headEnd type="none" w="med" len="med"/>
            <a:tailEnd type="none" w="med" len="med"/>
          </a:ln>
          <a:effectLst/>
        </p:spPr>
        <p:txBody>
          <a:bodyPr wrap="none" anchor="ctr"/>
          <a:lstStyle/>
          <a:p>
            <a:pPr>
              <a:defRPr/>
            </a:pPr>
            <a:endParaRPr lang="en-US" dirty="0"/>
          </a:p>
        </p:txBody>
      </p:sp>
      <p:sp>
        <p:nvSpPr>
          <p:cNvPr id="9" name="Rectangle 8"/>
          <p:cNvSpPr>
            <a:spLocks noChangeArrowheads="1"/>
          </p:cNvSpPr>
          <p:nvPr/>
        </p:nvSpPr>
        <p:spPr bwMode="auto">
          <a:xfrm>
            <a:off x="152400" y="155576"/>
            <a:ext cx="8832851" cy="6546850"/>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wrap="none" anchor="ctr"/>
          <a:lstStyle/>
          <a:p>
            <a:pPr>
              <a:defRPr/>
            </a:pPr>
            <a:endParaRPr lang="en-US" dirty="0"/>
          </a:p>
        </p:txBody>
      </p:sp>
      <p:sp>
        <p:nvSpPr>
          <p:cNvPr id="10" name="Straight Connector 9"/>
          <p:cNvSpPr>
            <a:spLocks noChangeShapeType="1"/>
          </p:cNvSpPr>
          <p:nvPr/>
        </p:nvSpPr>
        <p:spPr bwMode="auto">
          <a:xfrm rot="5400000">
            <a:off x="4021138" y="3278188"/>
            <a:ext cx="6245225"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wrap="none" anchor="ctr"/>
          <a:lstStyle/>
          <a:p>
            <a:pPr>
              <a:defRPr/>
            </a:pPr>
            <a:endParaRPr lang="en-US" dirty="0"/>
          </a:p>
        </p:txBody>
      </p:sp>
      <p:sp>
        <p:nvSpPr>
          <p:cNvPr id="11" name="Oval 10"/>
          <p:cNvSpPr/>
          <p:nvPr/>
        </p:nvSpPr>
        <p:spPr>
          <a:xfrm>
            <a:off x="6838951" y="2925763"/>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dirty="0"/>
          </a:p>
        </p:txBody>
      </p:sp>
      <p:sp>
        <p:nvSpPr>
          <p:cNvPr id="12" name="Oval 11"/>
          <p:cNvSpPr/>
          <p:nvPr/>
        </p:nvSpPr>
        <p:spPr>
          <a:xfrm>
            <a:off x="6934200" y="3021013"/>
            <a:ext cx="420688" cy="419100"/>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dirty="0"/>
          </a:p>
        </p:txBody>
      </p:sp>
      <p:sp>
        <p:nvSpPr>
          <p:cNvPr id="3" name="Vertical Text Placeholder 2"/>
          <p:cNvSpPr>
            <a:spLocks noGrp="1"/>
          </p:cNvSpPr>
          <p:nvPr>
            <p:ph type="body" orient="vert" idx="1"/>
          </p:nvPr>
        </p:nvSpPr>
        <p:spPr>
          <a:xfrm>
            <a:off x="304800" y="304800"/>
            <a:ext cx="6553200" cy="5821366"/>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2" name="Vertical Title 1"/>
          <p:cNvSpPr>
            <a:spLocks noGrp="1"/>
          </p:cNvSpPr>
          <p:nvPr>
            <p:ph type="title" orient="vert"/>
          </p:nvPr>
        </p:nvSpPr>
        <p:spPr>
          <a:xfrm>
            <a:off x="7391400" y="304802"/>
            <a:ext cx="1447800" cy="5851525"/>
          </a:xfrm>
        </p:spPr>
        <p:txBody>
          <a:bodyPr vert="eaVert"/>
          <a:lstStyle/>
          <a:p>
            <a:r>
              <a:rPr lang="en-US" smtClean="0"/>
              <a:t>Click to edit Master title style</a:t>
            </a:r>
            <a:endParaRPr lang="en-US"/>
          </a:p>
        </p:txBody>
      </p:sp>
      <p:sp>
        <p:nvSpPr>
          <p:cNvPr id="13" name="Slide Number Placeholder 5"/>
          <p:cNvSpPr>
            <a:spLocks noGrp="1"/>
          </p:cNvSpPr>
          <p:nvPr>
            <p:ph type="sldNum" sz="quarter" idx="10"/>
          </p:nvPr>
        </p:nvSpPr>
        <p:spPr>
          <a:xfrm>
            <a:off x="6915151" y="3009901"/>
            <a:ext cx="457200" cy="441325"/>
          </a:xfrm>
        </p:spPr>
        <p:txBody>
          <a:bodyPr/>
          <a:lstStyle>
            <a:lvl1pPr>
              <a:defRPr/>
            </a:lvl1pPr>
          </a:lstStyle>
          <a:p>
            <a:pPr>
              <a:defRPr/>
            </a:pPr>
            <a:fld id="{4562B8AA-245C-47A6-8444-B150599741D4}" type="slidenum">
              <a:rPr lang="en-IN"/>
              <a:pPr>
                <a:defRPr/>
              </a:pPr>
              <a:t>‹#›</a:t>
            </a:fld>
            <a:endParaRPr lang="en-IN" dirty="0"/>
          </a:p>
        </p:txBody>
      </p:sp>
      <p:sp>
        <p:nvSpPr>
          <p:cNvPr id="14" name="Date Placeholder 3"/>
          <p:cNvSpPr>
            <a:spLocks noGrp="1"/>
          </p:cNvSpPr>
          <p:nvPr>
            <p:ph type="dt" sz="half" idx="11"/>
          </p:nvPr>
        </p:nvSpPr>
        <p:spPr/>
        <p:txBody>
          <a:bodyPr/>
          <a:lstStyle>
            <a:lvl1pPr>
              <a:defRPr/>
            </a:lvl1pPr>
          </a:lstStyle>
          <a:p>
            <a:pPr>
              <a:defRPr/>
            </a:pPr>
            <a:fld id="{C1538566-7145-42B0-B055-0A77F46013FE}" type="datetime1">
              <a:rPr lang="en-IN" smtClean="0"/>
              <a:t>03-08-2016</a:t>
            </a:fld>
            <a:endParaRPr lang="en-IN" dirty="0"/>
          </a:p>
        </p:txBody>
      </p:sp>
      <p:sp>
        <p:nvSpPr>
          <p:cNvPr id="15" name="Footer Placeholder 4"/>
          <p:cNvSpPr>
            <a:spLocks noGrp="1"/>
          </p:cNvSpPr>
          <p:nvPr>
            <p:ph type="ftr" sz="quarter" idx="12"/>
          </p:nvPr>
        </p:nvSpPr>
        <p:spPr/>
        <p:txBody>
          <a:bodyPr/>
          <a:lstStyle>
            <a:lvl1pPr>
              <a:defRPr/>
            </a:lvl1pPr>
          </a:lstStyle>
          <a:p>
            <a:pPr>
              <a:defRPr/>
            </a:pPr>
            <a:endParaRPr lang="en-IN" dirty="0"/>
          </a:p>
        </p:txBody>
      </p:sp>
    </p:spTree>
    <p:extLst>
      <p:ext uri="{BB962C8B-B14F-4D97-AF65-F5344CB8AC3E}">
        <p14:creationId xmlns:p14="http://schemas.microsoft.com/office/powerpoint/2010/main" val="11176515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3">
                    <a:shade val="75000"/>
                  </a:schemeClr>
                </a:solidFill>
              </a:defRPr>
            </a:lvl1pPr>
          </a:lstStyle>
          <a:p>
            <a:r>
              <a:rPr lang="en-US" smtClean="0"/>
              <a:t>Click to edit Master title style</a:t>
            </a:r>
            <a:endParaRPr lang="en-US"/>
          </a:p>
        </p:txBody>
      </p:sp>
      <p:sp>
        <p:nvSpPr>
          <p:cNvPr id="8" name="Content Placeholder 7"/>
          <p:cNvSpPr>
            <a:spLocks noGrp="1"/>
          </p:cNvSpPr>
          <p:nvPr>
            <p:ph sz="quarter" idx="1"/>
          </p:nvPr>
        </p:nvSpPr>
        <p:spPr>
          <a:xfrm>
            <a:off x="301752" y="1527048"/>
            <a:ext cx="8503920" cy="4572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D6FCEC34-C029-4FA5-8A34-90CB9CE22370}" type="datetime1">
              <a:rPr lang="en-IN" smtClean="0"/>
              <a:t>03-08-2016</a:t>
            </a:fld>
            <a:endParaRPr lang="en-IN" dirty="0"/>
          </a:p>
        </p:txBody>
      </p:sp>
      <p:sp>
        <p:nvSpPr>
          <p:cNvPr id="5" name="Footer Placeholder 4"/>
          <p:cNvSpPr>
            <a:spLocks noGrp="1"/>
          </p:cNvSpPr>
          <p:nvPr>
            <p:ph type="ftr" sz="quarter" idx="11"/>
          </p:nvPr>
        </p:nvSpPr>
        <p:spPr/>
        <p:txBody>
          <a:bodyPr/>
          <a:lstStyle>
            <a:lvl1pPr>
              <a:defRPr/>
            </a:lvl1pPr>
          </a:lstStyle>
          <a:p>
            <a:pPr>
              <a:defRPr/>
            </a:pPr>
            <a:endParaRPr lang="en-IN" dirty="0"/>
          </a:p>
        </p:txBody>
      </p:sp>
      <p:sp>
        <p:nvSpPr>
          <p:cNvPr id="6" name="Slide Number Placeholder 5"/>
          <p:cNvSpPr>
            <a:spLocks noGrp="1"/>
          </p:cNvSpPr>
          <p:nvPr>
            <p:ph type="sldNum" sz="quarter" idx="12"/>
          </p:nvPr>
        </p:nvSpPr>
        <p:spPr>
          <a:xfrm>
            <a:off x="4362451" y="1027114"/>
            <a:ext cx="457200" cy="441325"/>
          </a:xfrm>
        </p:spPr>
        <p:txBody>
          <a:bodyPr/>
          <a:lstStyle>
            <a:lvl1pPr>
              <a:defRPr/>
            </a:lvl1pPr>
          </a:lstStyle>
          <a:p>
            <a:pPr>
              <a:defRPr/>
            </a:pPr>
            <a:fld id="{80D504C4-6025-4F80-A9E2-97AD466532CC}" type="slidenum">
              <a:rPr lang="en-IN"/>
              <a:pPr>
                <a:defRPr/>
              </a:pPr>
              <a:t>‹#›</a:t>
            </a:fld>
            <a:endParaRPr lang="en-IN" dirty="0"/>
          </a:p>
        </p:txBody>
      </p:sp>
    </p:spTree>
    <p:extLst>
      <p:ext uri="{BB962C8B-B14F-4D97-AF65-F5344CB8AC3E}">
        <p14:creationId xmlns:p14="http://schemas.microsoft.com/office/powerpoint/2010/main" val="46758047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4" name="Rectangle 19"/>
          <p:cNvSpPr>
            <a:spLocks noChangeArrowheads="1"/>
          </p:cNvSpPr>
          <p:nvPr/>
        </p:nvSpPr>
        <p:spPr bwMode="white">
          <a:xfrm>
            <a:off x="0" y="0"/>
            <a:ext cx="152400" cy="6858000"/>
          </a:xfrm>
          <a:prstGeom prst="rect">
            <a:avLst/>
          </a:prstGeom>
          <a:solidFill>
            <a:srgbClr val="FFFFFF"/>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altLang="en-US" dirty="0"/>
          </a:p>
        </p:txBody>
      </p:sp>
      <p:sp>
        <p:nvSpPr>
          <p:cNvPr id="5" name="Rectangle 20"/>
          <p:cNvSpPr>
            <a:spLocks noChangeArrowheads="1"/>
          </p:cNvSpPr>
          <p:nvPr/>
        </p:nvSpPr>
        <p:spPr bwMode="white">
          <a:xfrm>
            <a:off x="0" y="6705600"/>
            <a:ext cx="9144000" cy="152400"/>
          </a:xfrm>
          <a:prstGeom prst="rect">
            <a:avLst/>
          </a:prstGeom>
          <a:solidFill>
            <a:srgbClr val="FFFFFF"/>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altLang="en-US" dirty="0"/>
          </a:p>
        </p:txBody>
      </p:sp>
      <p:sp>
        <p:nvSpPr>
          <p:cNvPr id="6" name="Rectangle 21"/>
          <p:cNvSpPr>
            <a:spLocks noChangeArrowheads="1"/>
          </p:cNvSpPr>
          <p:nvPr/>
        </p:nvSpPr>
        <p:spPr bwMode="white">
          <a:xfrm>
            <a:off x="0" y="0"/>
            <a:ext cx="9144000" cy="152400"/>
          </a:xfrm>
          <a:prstGeom prst="rect">
            <a:avLst/>
          </a:prstGeom>
          <a:solidFill>
            <a:srgbClr val="FFFFFF"/>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altLang="en-US" dirty="0"/>
          </a:p>
        </p:txBody>
      </p:sp>
      <p:sp>
        <p:nvSpPr>
          <p:cNvPr id="7" name="Rectangle 23"/>
          <p:cNvSpPr>
            <a:spLocks noChangeArrowheads="1"/>
          </p:cNvSpPr>
          <p:nvPr/>
        </p:nvSpPr>
        <p:spPr bwMode="white">
          <a:xfrm>
            <a:off x="8991600" y="19050"/>
            <a:ext cx="152400" cy="6858000"/>
          </a:xfrm>
          <a:prstGeom prst="rect">
            <a:avLst/>
          </a:prstGeom>
          <a:solidFill>
            <a:srgbClr val="FFFFFF"/>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altLang="en-US" dirty="0"/>
          </a:p>
        </p:txBody>
      </p:sp>
      <p:sp>
        <p:nvSpPr>
          <p:cNvPr id="8" name="Rectangle 24"/>
          <p:cNvSpPr>
            <a:spLocks noChangeArrowheads="1"/>
          </p:cNvSpPr>
          <p:nvPr/>
        </p:nvSpPr>
        <p:spPr bwMode="white">
          <a:xfrm>
            <a:off x="152400" y="2286000"/>
            <a:ext cx="8832851" cy="304800"/>
          </a:xfrm>
          <a:prstGeom prst="rect">
            <a:avLst/>
          </a:prstGeom>
          <a:solidFill>
            <a:srgbClr val="FFFFFF"/>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altLang="en-US" dirty="0"/>
          </a:p>
        </p:txBody>
      </p:sp>
      <p:sp>
        <p:nvSpPr>
          <p:cNvPr id="9" name="Rectangle 25"/>
          <p:cNvSpPr>
            <a:spLocks noChangeArrowheads="1"/>
          </p:cNvSpPr>
          <p:nvPr/>
        </p:nvSpPr>
        <p:spPr bwMode="auto">
          <a:xfrm>
            <a:off x="155575" y="142876"/>
            <a:ext cx="8832851" cy="2139950"/>
          </a:xfrm>
          <a:prstGeom prst="rect">
            <a:avLst/>
          </a:prstGeom>
          <a:solidFill>
            <a:schemeClr val="accent1"/>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altLang="en-US" dirty="0"/>
          </a:p>
        </p:txBody>
      </p:sp>
      <p:sp>
        <p:nvSpPr>
          <p:cNvPr id="10" name="Rectangle 9"/>
          <p:cNvSpPr>
            <a:spLocks noChangeArrowheads="1"/>
          </p:cNvSpPr>
          <p:nvPr/>
        </p:nvSpPr>
        <p:spPr bwMode="auto">
          <a:xfrm>
            <a:off x="146049" y="6391276"/>
            <a:ext cx="8832851" cy="309563"/>
          </a:xfrm>
          <a:prstGeom prst="rect">
            <a:avLst/>
          </a:prstGeom>
          <a:solidFill>
            <a:schemeClr val="accent3"/>
          </a:solidFill>
          <a:ln w="9525" cap="flat" cmpd="sng" algn="ctr">
            <a:noFill/>
            <a:prstDash val="solid"/>
            <a:miter lim="800000"/>
            <a:headEnd type="none" w="med" len="med"/>
            <a:tailEnd type="none" w="med" len="med"/>
          </a:ln>
          <a:effectLst/>
        </p:spPr>
        <p:txBody>
          <a:bodyPr wrap="none" anchor="ctr"/>
          <a:lstStyle/>
          <a:p>
            <a:pPr>
              <a:defRPr/>
            </a:pPr>
            <a:endParaRPr lang="en-US" dirty="0"/>
          </a:p>
        </p:txBody>
      </p:sp>
      <p:sp>
        <p:nvSpPr>
          <p:cNvPr id="11" name="Rectangle 10"/>
          <p:cNvSpPr>
            <a:spLocks noChangeArrowheads="1"/>
          </p:cNvSpPr>
          <p:nvPr/>
        </p:nvSpPr>
        <p:spPr bwMode="auto">
          <a:xfrm>
            <a:off x="152400" y="152400"/>
            <a:ext cx="8832851" cy="6546850"/>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wrap="none" anchor="ctr"/>
          <a:lstStyle/>
          <a:p>
            <a:pPr>
              <a:defRPr/>
            </a:pPr>
            <a:endParaRPr lang="en-US" dirty="0"/>
          </a:p>
        </p:txBody>
      </p:sp>
      <p:sp>
        <p:nvSpPr>
          <p:cNvPr id="12" name="Straight Connector 11"/>
          <p:cNvSpPr>
            <a:spLocks noChangeShapeType="1"/>
          </p:cNvSpPr>
          <p:nvPr/>
        </p:nvSpPr>
        <p:spPr bwMode="auto">
          <a:xfrm>
            <a:off x="152400" y="2438400"/>
            <a:ext cx="8832851"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wrap="none" anchor="ctr"/>
          <a:lstStyle/>
          <a:p>
            <a:pPr>
              <a:defRPr/>
            </a:pPr>
            <a:endParaRPr lang="en-US" dirty="0"/>
          </a:p>
        </p:txBody>
      </p:sp>
      <p:sp>
        <p:nvSpPr>
          <p:cNvPr id="13" name="Oval 12"/>
          <p:cNvSpPr/>
          <p:nvPr/>
        </p:nvSpPr>
        <p:spPr>
          <a:xfrm>
            <a:off x="4267200" y="211455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dirty="0"/>
          </a:p>
        </p:txBody>
      </p:sp>
      <p:sp>
        <p:nvSpPr>
          <p:cNvPr id="14" name="Oval 13"/>
          <p:cNvSpPr/>
          <p:nvPr/>
        </p:nvSpPr>
        <p:spPr>
          <a:xfrm>
            <a:off x="4362451" y="2209800"/>
            <a:ext cx="419100" cy="420688"/>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dirty="0"/>
          </a:p>
        </p:txBody>
      </p:sp>
      <p:sp>
        <p:nvSpPr>
          <p:cNvPr id="3" name="Text Placeholder 2"/>
          <p:cNvSpPr>
            <a:spLocks noGrp="1"/>
          </p:cNvSpPr>
          <p:nvPr>
            <p:ph type="body" idx="1"/>
          </p:nvPr>
        </p:nvSpPr>
        <p:spPr>
          <a:xfrm>
            <a:off x="1368426" y="2743201"/>
            <a:ext cx="6480175" cy="1673225"/>
          </a:xfrm>
        </p:spPr>
        <p:txBody>
          <a:bodyPr/>
          <a:lstStyle>
            <a:lvl1pPr marL="0" indent="0" algn="ctr">
              <a:buNone/>
              <a:defRPr sz="1600" b="1" cap="all" spc="250" baseline="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en-US" smtClean="0"/>
              <a:t>Click to edit Master text styles</a:t>
            </a:r>
          </a:p>
        </p:txBody>
      </p:sp>
      <p:sp>
        <p:nvSpPr>
          <p:cNvPr id="2" name="Title 1"/>
          <p:cNvSpPr>
            <a:spLocks noGrp="1"/>
          </p:cNvSpPr>
          <p:nvPr>
            <p:ph type="title"/>
          </p:nvPr>
        </p:nvSpPr>
        <p:spPr>
          <a:xfrm>
            <a:off x="722313" y="533400"/>
            <a:ext cx="7772400" cy="1524000"/>
          </a:xfrm>
        </p:spPr>
        <p:txBody>
          <a:bodyPr/>
          <a:lstStyle>
            <a:lvl1pPr algn="ctr">
              <a:buNone/>
              <a:defRPr sz="4200" b="0" cap="none" baseline="0">
                <a:solidFill>
                  <a:srgbClr val="FFFFFF"/>
                </a:solidFill>
              </a:defRPr>
            </a:lvl1pPr>
          </a:lstStyle>
          <a:p>
            <a:r>
              <a:rPr lang="en-US" smtClean="0"/>
              <a:t>Click to edit Master title style</a:t>
            </a:r>
            <a:endParaRPr lang="en-US"/>
          </a:p>
        </p:txBody>
      </p:sp>
      <p:sp>
        <p:nvSpPr>
          <p:cNvPr id="15" name="Footer Placeholder 4"/>
          <p:cNvSpPr>
            <a:spLocks noGrp="1"/>
          </p:cNvSpPr>
          <p:nvPr>
            <p:ph type="ftr" sz="quarter" idx="10"/>
          </p:nvPr>
        </p:nvSpPr>
        <p:spPr/>
        <p:txBody>
          <a:bodyPr/>
          <a:lstStyle>
            <a:lvl1pPr>
              <a:defRPr/>
            </a:lvl1pPr>
          </a:lstStyle>
          <a:p>
            <a:pPr>
              <a:defRPr/>
            </a:pPr>
            <a:endParaRPr lang="en-IN" dirty="0"/>
          </a:p>
        </p:txBody>
      </p:sp>
      <p:sp>
        <p:nvSpPr>
          <p:cNvPr id="16" name="Date Placeholder 3"/>
          <p:cNvSpPr>
            <a:spLocks noGrp="1"/>
          </p:cNvSpPr>
          <p:nvPr>
            <p:ph type="dt" sz="half" idx="11"/>
          </p:nvPr>
        </p:nvSpPr>
        <p:spPr/>
        <p:txBody>
          <a:bodyPr/>
          <a:lstStyle>
            <a:lvl1pPr>
              <a:defRPr/>
            </a:lvl1pPr>
          </a:lstStyle>
          <a:p>
            <a:pPr>
              <a:defRPr/>
            </a:pPr>
            <a:fld id="{E56F96D7-F4C9-4C18-88DB-1AB0594E82D5}" type="datetime1">
              <a:rPr lang="en-IN" smtClean="0"/>
              <a:t>03-08-2016</a:t>
            </a:fld>
            <a:endParaRPr lang="en-IN" dirty="0"/>
          </a:p>
        </p:txBody>
      </p:sp>
      <p:sp>
        <p:nvSpPr>
          <p:cNvPr id="17" name="Slide Number Placeholder 5"/>
          <p:cNvSpPr>
            <a:spLocks noGrp="1"/>
          </p:cNvSpPr>
          <p:nvPr>
            <p:ph type="sldNum" sz="quarter" idx="12"/>
          </p:nvPr>
        </p:nvSpPr>
        <p:spPr>
          <a:xfrm>
            <a:off x="4343400" y="2198689"/>
            <a:ext cx="457200" cy="441325"/>
          </a:xfrm>
        </p:spPr>
        <p:txBody>
          <a:bodyPr/>
          <a:lstStyle>
            <a:lvl1pPr>
              <a:defRPr>
                <a:solidFill>
                  <a:schemeClr val="accent3">
                    <a:shade val="75000"/>
                  </a:schemeClr>
                </a:solidFill>
              </a:defRPr>
            </a:lvl1pPr>
          </a:lstStyle>
          <a:p>
            <a:pPr>
              <a:defRPr/>
            </a:pPr>
            <a:fld id="{6333F0D9-CE45-4F74-B6CB-AAF140CC0B7C}" type="slidenum">
              <a:rPr lang="en-IN"/>
              <a:pPr>
                <a:defRPr/>
              </a:pPr>
              <a:t>‹#›</a:t>
            </a:fld>
            <a:endParaRPr lang="en-IN" dirty="0"/>
          </a:p>
        </p:txBody>
      </p:sp>
    </p:spTree>
    <p:extLst>
      <p:ext uri="{BB962C8B-B14F-4D97-AF65-F5344CB8AC3E}">
        <p14:creationId xmlns:p14="http://schemas.microsoft.com/office/powerpoint/2010/main" val="261231043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5" name="Straight Connector 19"/>
          <p:cNvSpPr>
            <a:spLocks noChangeShapeType="1"/>
          </p:cNvSpPr>
          <p:nvPr/>
        </p:nvSpPr>
        <p:spPr bwMode="auto">
          <a:xfrm flipV="1">
            <a:off x="4562476" y="1576389"/>
            <a:ext cx="9525" cy="4818062"/>
          </a:xfrm>
          <a:prstGeom prst="line">
            <a:avLst/>
          </a:prstGeom>
          <a:noFill/>
          <a:ln w="9525" algn="ctr">
            <a:solidFill>
              <a:schemeClr val="tx2"/>
            </a:solidFill>
            <a:prstDash val="sysDash"/>
            <a:round/>
            <a:headEnd/>
            <a:tailEnd/>
          </a:ln>
          <a:extLst>
            <a:ext uri="{909E8E84-426E-40DD-AFC4-6F175D3DCCD1}">
              <a14:hiddenFill xmlns:a14="http://schemas.microsoft.com/office/drawing/2010/main">
                <a:noFill/>
              </a14:hiddenFill>
            </a:ext>
          </a:extLst>
        </p:spPr>
        <p:txBody>
          <a:bodyPr wrap="none" anchor="ctr"/>
          <a:lstStyle/>
          <a:p>
            <a:endParaRPr lang="en-US" dirty="0"/>
          </a:p>
        </p:txBody>
      </p:sp>
      <p:sp>
        <p:nvSpPr>
          <p:cNvPr id="2" name="Title 1"/>
          <p:cNvSpPr>
            <a:spLocks noGrp="1"/>
          </p:cNvSpPr>
          <p:nvPr>
            <p:ph type="title"/>
          </p:nvPr>
        </p:nvSpPr>
        <p:spPr>
          <a:xfrm>
            <a:off x="301752" y="228600"/>
            <a:ext cx="8534400" cy="758952"/>
          </a:xfrm>
        </p:spPr>
        <p:txBody>
          <a:bodyPr/>
          <a:lstStyle/>
          <a:p>
            <a:r>
              <a:rPr lang="en-US" smtClean="0"/>
              <a:t>Click to edit Master title style</a:t>
            </a:r>
            <a:endParaRPr lang="en-US"/>
          </a:p>
        </p:txBody>
      </p:sp>
      <p:sp>
        <p:nvSpPr>
          <p:cNvPr id="10" name="Content Placeholder 9"/>
          <p:cNvSpPr>
            <a:spLocks noGrp="1"/>
          </p:cNvSpPr>
          <p:nvPr>
            <p:ph sz="half" idx="1"/>
          </p:nvPr>
        </p:nvSpPr>
        <p:spPr>
          <a:xfrm>
            <a:off x="301752" y="1371600"/>
            <a:ext cx="4038600" cy="4681728"/>
          </a:xfrm>
        </p:spPr>
        <p:txBody>
          <a:bodyPr/>
          <a:lstStyle>
            <a:lvl1pPr>
              <a:defRPr sz="2500"/>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2" name="Content Placeholder 11"/>
          <p:cNvSpPr>
            <a:spLocks noGrp="1"/>
          </p:cNvSpPr>
          <p:nvPr>
            <p:ph sz="half" idx="2"/>
          </p:nvPr>
        </p:nvSpPr>
        <p:spPr>
          <a:xfrm>
            <a:off x="4800600" y="1371600"/>
            <a:ext cx="4038600" cy="4681728"/>
          </a:xfrm>
        </p:spPr>
        <p:txBody>
          <a:bodyPr/>
          <a:lstStyle>
            <a:lvl1pPr>
              <a:defRPr sz="2500"/>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Date Placeholder 4"/>
          <p:cNvSpPr>
            <a:spLocks noGrp="1"/>
          </p:cNvSpPr>
          <p:nvPr>
            <p:ph type="dt" sz="half" idx="10"/>
          </p:nvPr>
        </p:nvSpPr>
        <p:spPr>
          <a:xfrm>
            <a:off x="5791201" y="6410326"/>
            <a:ext cx="3044825" cy="365125"/>
          </a:xfrm>
        </p:spPr>
        <p:txBody>
          <a:bodyPr/>
          <a:lstStyle>
            <a:lvl1pPr>
              <a:defRPr/>
            </a:lvl1pPr>
          </a:lstStyle>
          <a:p>
            <a:pPr>
              <a:defRPr/>
            </a:pPr>
            <a:fld id="{85D460BA-D9D6-4F05-9A77-A574E62237F1}" type="datetime1">
              <a:rPr lang="en-IN" smtClean="0"/>
              <a:t>03-08-2016</a:t>
            </a:fld>
            <a:endParaRPr lang="en-IN" dirty="0"/>
          </a:p>
        </p:txBody>
      </p:sp>
      <p:sp>
        <p:nvSpPr>
          <p:cNvPr id="7" name="Footer Placeholder 5"/>
          <p:cNvSpPr>
            <a:spLocks noGrp="1"/>
          </p:cNvSpPr>
          <p:nvPr>
            <p:ph type="ftr" sz="quarter" idx="11"/>
          </p:nvPr>
        </p:nvSpPr>
        <p:spPr/>
        <p:txBody>
          <a:bodyPr/>
          <a:lstStyle>
            <a:lvl1pPr>
              <a:defRPr/>
            </a:lvl1pPr>
          </a:lstStyle>
          <a:p>
            <a:pPr>
              <a:defRPr/>
            </a:pPr>
            <a:endParaRPr lang="en-IN" dirty="0"/>
          </a:p>
        </p:txBody>
      </p:sp>
      <p:sp>
        <p:nvSpPr>
          <p:cNvPr id="8" name="Slide Number Placeholder 6"/>
          <p:cNvSpPr>
            <a:spLocks noGrp="1"/>
          </p:cNvSpPr>
          <p:nvPr>
            <p:ph type="sldNum" sz="quarter" idx="12"/>
          </p:nvPr>
        </p:nvSpPr>
        <p:spPr/>
        <p:txBody>
          <a:bodyPr/>
          <a:lstStyle>
            <a:lvl1pPr>
              <a:defRPr/>
            </a:lvl1pPr>
          </a:lstStyle>
          <a:p>
            <a:pPr>
              <a:defRPr/>
            </a:pPr>
            <a:fld id="{E1E6BBD8-3F4A-4E84-8F86-4B8DAF6F8F98}" type="slidenum">
              <a:rPr lang="en-IN"/>
              <a:pPr>
                <a:defRPr/>
              </a:pPr>
              <a:t>‹#›</a:t>
            </a:fld>
            <a:endParaRPr lang="en-IN" dirty="0"/>
          </a:p>
        </p:txBody>
      </p:sp>
    </p:spTree>
    <p:extLst>
      <p:ext uri="{BB962C8B-B14F-4D97-AF65-F5344CB8AC3E}">
        <p14:creationId xmlns:p14="http://schemas.microsoft.com/office/powerpoint/2010/main" val="27466157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7" name="Straight Connector 19"/>
          <p:cNvSpPr>
            <a:spLocks noChangeShapeType="1"/>
          </p:cNvSpPr>
          <p:nvPr/>
        </p:nvSpPr>
        <p:spPr bwMode="auto">
          <a:xfrm flipV="1">
            <a:off x="4572000" y="2200276"/>
            <a:ext cx="0" cy="4187825"/>
          </a:xfrm>
          <a:prstGeom prst="line">
            <a:avLst/>
          </a:prstGeom>
          <a:noFill/>
          <a:ln w="9525" algn="ctr">
            <a:solidFill>
              <a:schemeClr val="tx2"/>
            </a:solidFill>
            <a:prstDash val="sysDash"/>
            <a:round/>
            <a:headEnd/>
            <a:tailEnd/>
          </a:ln>
          <a:extLst>
            <a:ext uri="{909E8E84-426E-40DD-AFC4-6F175D3DCCD1}">
              <a14:hiddenFill xmlns:a14="http://schemas.microsoft.com/office/drawing/2010/main">
                <a:noFill/>
              </a14:hiddenFill>
            </a:ext>
          </a:extLst>
        </p:spPr>
        <p:txBody>
          <a:bodyPr wrap="none" anchor="ctr"/>
          <a:lstStyle/>
          <a:p>
            <a:endParaRPr lang="en-US" dirty="0"/>
          </a:p>
        </p:txBody>
      </p:sp>
      <p:sp>
        <p:nvSpPr>
          <p:cNvPr id="8" name="Rectangle 20"/>
          <p:cNvSpPr>
            <a:spLocks noChangeArrowheads="1"/>
          </p:cNvSpPr>
          <p:nvPr/>
        </p:nvSpPr>
        <p:spPr bwMode="white">
          <a:xfrm>
            <a:off x="0" y="0"/>
            <a:ext cx="9144000" cy="1447800"/>
          </a:xfrm>
          <a:prstGeom prst="rect">
            <a:avLst/>
          </a:prstGeom>
          <a:solidFill>
            <a:srgbClr val="FFFFFF"/>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altLang="en-US" dirty="0"/>
          </a:p>
        </p:txBody>
      </p:sp>
      <p:sp>
        <p:nvSpPr>
          <p:cNvPr id="9" name="Rectangle 21"/>
          <p:cNvSpPr>
            <a:spLocks noChangeArrowheads="1"/>
          </p:cNvSpPr>
          <p:nvPr/>
        </p:nvSpPr>
        <p:spPr bwMode="white">
          <a:xfrm>
            <a:off x="0" y="6705600"/>
            <a:ext cx="9144000" cy="152400"/>
          </a:xfrm>
          <a:prstGeom prst="rect">
            <a:avLst/>
          </a:prstGeom>
          <a:solidFill>
            <a:srgbClr val="FFFFFF"/>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altLang="en-US" dirty="0"/>
          </a:p>
        </p:txBody>
      </p:sp>
      <p:sp>
        <p:nvSpPr>
          <p:cNvPr id="10" name="Rectangle 23"/>
          <p:cNvSpPr>
            <a:spLocks noChangeArrowheads="1"/>
          </p:cNvSpPr>
          <p:nvPr/>
        </p:nvSpPr>
        <p:spPr bwMode="white">
          <a:xfrm>
            <a:off x="0" y="0"/>
            <a:ext cx="152400" cy="6858000"/>
          </a:xfrm>
          <a:prstGeom prst="rect">
            <a:avLst/>
          </a:prstGeom>
          <a:solidFill>
            <a:srgbClr val="FFFFFF"/>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altLang="en-US" dirty="0"/>
          </a:p>
        </p:txBody>
      </p:sp>
      <p:sp>
        <p:nvSpPr>
          <p:cNvPr id="11" name="Rectangle 24"/>
          <p:cNvSpPr>
            <a:spLocks noChangeArrowheads="1"/>
          </p:cNvSpPr>
          <p:nvPr/>
        </p:nvSpPr>
        <p:spPr bwMode="white">
          <a:xfrm>
            <a:off x="8991600" y="0"/>
            <a:ext cx="152400" cy="6858000"/>
          </a:xfrm>
          <a:prstGeom prst="rect">
            <a:avLst/>
          </a:prstGeom>
          <a:solidFill>
            <a:srgbClr val="FFFFFF"/>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altLang="en-US" dirty="0"/>
          </a:p>
        </p:txBody>
      </p:sp>
      <p:sp>
        <p:nvSpPr>
          <p:cNvPr id="12" name="Rectangle 11"/>
          <p:cNvSpPr/>
          <p:nvPr/>
        </p:nvSpPr>
        <p:spPr>
          <a:xfrm>
            <a:off x="152400" y="1371600"/>
            <a:ext cx="8832851" cy="914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dirty="0"/>
          </a:p>
        </p:txBody>
      </p:sp>
      <p:sp>
        <p:nvSpPr>
          <p:cNvPr id="13" name="Rectangle 12"/>
          <p:cNvSpPr>
            <a:spLocks noChangeArrowheads="1"/>
          </p:cNvSpPr>
          <p:nvPr/>
        </p:nvSpPr>
        <p:spPr bwMode="auto">
          <a:xfrm>
            <a:off x="146049" y="6391276"/>
            <a:ext cx="8832851" cy="311150"/>
          </a:xfrm>
          <a:prstGeom prst="rect">
            <a:avLst/>
          </a:prstGeom>
          <a:solidFill>
            <a:schemeClr val="accent3"/>
          </a:solidFill>
          <a:ln w="9525" cap="flat" cmpd="sng" algn="ctr">
            <a:noFill/>
            <a:prstDash val="solid"/>
            <a:miter lim="800000"/>
            <a:headEnd type="none" w="med" len="med"/>
            <a:tailEnd type="none" w="med" len="med"/>
          </a:ln>
          <a:effectLst/>
        </p:spPr>
        <p:txBody>
          <a:bodyPr wrap="none" anchor="ctr"/>
          <a:lstStyle/>
          <a:p>
            <a:pPr>
              <a:defRPr/>
            </a:pPr>
            <a:endParaRPr lang="en-US" dirty="0"/>
          </a:p>
        </p:txBody>
      </p:sp>
      <p:sp>
        <p:nvSpPr>
          <p:cNvPr id="14" name="Straight Connector 13"/>
          <p:cNvSpPr>
            <a:spLocks noChangeShapeType="1"/>
          </p:cNvSpPr>
          <p:nvPr/>
        </p:nvSpPr>
        <p:spPr bwMode="auto">
          <a:xfrm>
            <a:off x="152400" y="1279525"/>
            <a:ext cx="8832851"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wrap="none" anchor="ctr"/>
          <a:lstStyle/>
          <a:p>
            <a:pPr>
              <a:defRPr/>
            </a:pPr>
            <a:endParaRPr lang="en-US" dirty="0"/>
          </a:p>
        </p:txBody>
      </p:sp>
      <p:sp>
        <p:nvSpPr>
          <p:cNvPr id="15" name="Rectangle 14"/>
          <p:cNvSpPr>
            <a:spLocks noChangeArrowheads="1"/>
          </p:cNvSpPr>
          <p:nvPr/>
        </p:nvSpPr>
        <p:spPr bwMode="auto">
          <a:xfrm>
            <a:off x="152400" y="155576"/>
            <a:ext cx="8832851" cy="6546850"/>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wrap="none" anchor="ctr"/>
          <a:lstStyle/>
          <a:p>
            <a:pPr>
              <a:defRPr/>
            </a:pPr>
            <a:endParaRPr lang="en-US" dirty="0"/>
          </a:p>
        </p:txBody>
      </p:sp>
      <p:sp>
        <p:nvSpPr>
          <p:cNvPr id="16" name="Oval 15"/>
          <p:cNvSpPr/>
          <p:nvPr/>
        </p:nvSpPr>
        <p:spPr>
          <a:xfrm>
            <a:off x="4267200" y="955675"/>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dirty="0"/>
          </a:p>
        </p:txBody>
      </p:sp>
      <p:sp>
        <p:nvSpPr>
          <p:cNvPr id="17" name="Oval 16"/>
          <p:cNvSpPr/>
          <p:nvPr/>
        </p:nvSpPr>
        <p:spPr>
          <a:xfrm>
            <a:off x="4362451" y="1050926"/>
            <a:ext cx="419100" cy="420688"/>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dirty="0"/>
          </a:p>
        </p:txBody>
      </p:sp>
      <p:sp>
        <p:nvSpPr>
          <p:cNvPr id="3" name="Text Placeholder 2"/>
          <p:cNvSpPr>
            <a:spLocks noGrp="1"/>
          </p:cNvSpPr>
          <p:nvPr>
            <p:ph type="body" idx="1"/>
          </p:nvPr>
        </p:nvSpPr>
        <p:spPr>
          <a:xfrm>
            <a:off x="301753" y="1524001"/>
            <a:ext cx="4040188" cy="732974"/>
          </a:xfrm>
          <a:noFill/>
          <a:ln w="15875" cap="rnd" cmpd="sng" algn="ctr">
            <a:noFill/>
            <a:prstDash val="solid"/>
          </a:ln>
        </p:spPr>
        <p:style>
          <a:lnRef idx="3">
            <a:schemeClr val="lt1"/>
          </a:lnRef>
          <a:fillRef idx="1">
            <a:schemeClr val="accent1"/>
          </a:fillRef>
          <a:effectRef idx="1">
            <a:schemeClr val="accent1"/>
          </a:effectRef>
          <a:fontRef idx="minor">
            <a:schemeClr val="lt1"/>
          </a:fontRef>
        </p:style>
        <p:txBody>
          <a:bodyPr anchor="ctr">
            <a:noAutofit/>
          </a:bodyPr>
          <a:lstStyle>
            <a:lvl1pPr marL="0" indent="0">
              <a:buNone/>
              <a:defRPr lang="en-US" sz="2200" b="1" dirty="0" smtClean="0">
                <a:solidFill>
                  <a:srgbClr val="FFFFFF"/>
                </a:solidFill>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4" name="Text Placeholder 3"/>
          <p:cNvSpPr>
            <a:spLocks noGrp="1"/>
          </p:cNvSpPr>
          <p:nvPr>
            <p:ph type="body" sz="half" idx="3"/>
          </p:nvPr>
        </p:nvSpPr>
        <p:spPr>
          <a:xfrm>
            <a:off x="4791331" y="1524000"/>
            <a:ext cx="4041775" cy="731520"/>
          </a:xfrm>
          <a:noFill/>
          <a:ln w="15875" cap="rnd" cmpd="sng" algn="ctr">
            <a:noFill/>
            <a:prstDash val="solid"/>
          </a:ln>
        </p:spPr>
        <p:style>
          <a:lnRef idx="3">
            <a:schemeClr val="lt1"/>
          </a:lnRef>
          <a:fillRef idx="1">
            <a:schemeClr val="accent2"/>
          </a:fillRef>
          <a:effectRef idx="1">
            <a:schemeClr val="accent2"/>
          </a:effectRef>
          <a:fontRef idx="minor">
            <a:schemeClr val="lt1"/>
          </a:fontRef>
        </p:style>
        <p:txBody>
          <a:bodyPr anchor="ctr">
            <a:noAutofit/>
          </a:bodyPr>
          <a:lstStyle>
            <a:lvl1pPr marL="0" indent="0">
              <a:buNone/>
              <a:defRPr sz="2200" b="1"/>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24" name="Content Placeholder 23"/>
          <p:cNvSpPr>
            <a:spLocks noGrp="1"/>
          </p:cNvSpPr>
          <p:nvPr>
            <p:ph sz="quarter" idx="2"/>
          </p:nvPr>
        </p:nvSpPr>
        <p:spPr>
          <a:xfrm>
            <a:off x="301752" y="2471384"/>
            <a:ext cx="4041648" cy="3818404"/>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26" name="Content Placeholder 25"/>
          <p:cNvSpPr>
            <a:spLocks noGrp="1"/>
          </p:cNvSpPr>
          <p:nvPr>
            <p:ph sz="quarter" idx="4"/>
          </p:nvPr>
        </p:nvSpPr>
        <p:spPr>
          <a:xfrm>
            <a:off x="4800600" y="2471383"/>
            <a:ext cx="4038600" cy="382219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23" name="Title 22"/>
          <p:cNvSpPr>
            <a:spLocks noGrp="1"/>
          </p:cNvSpPr>
          <p:nvPr>
            <p:ph type="title"/>
          </p:nvPr>
        </p:nvSpPr>
        <p:spPr/>
        <p:txBody>
          <a:bodyPr rtlCol="0"/>
          <a:lstStyle/>
          <a:p>
            <a:r>
              <a:rPr lang="en-US" smtClean="0"/>
              <a:t>Click to edit Master title style</a:t>
            </a:r>
            <a:endParaRPr lang="en-US"/>
          </a:p>
        </p:txBody>
      </p:sp>
      <p:sp>
        <p:nvSpPr>
          <p:cNvPr id="18" name="Date Placeholder 6"/>
          <p:cNvSpPr>
            <a:spLocks noGrp="1"/>
          </p:cNvSpPr>
          <p:nvPr>
            <p:ph type="dt" sz="half" idx="10"/>
          </p:nvPr>
        </p:nvSpPr>
        <p:spPr/>
        <p:txBody>
          <a:bodyPr/>
          <a:lstStyle>
            <a:lvl1pPr>
              <a:defRPr/>
            </a:lvl1pPr>
          </a:lstStyle>
          <a:p>
            <a:pPr>
              <a:defRPr/>
            </a:pPr>
            <a:fld id="{68B7F65D-BF64-47FF-A69F-E92E2AC8C4A3}" type="datetime1">
              <a:rPr lang="en-IN" smtClean="0"/>
              <a:t>03-08-2016</a:t>
            </a:fld>
            <a:endParaRPr lang="en-IN" dirty="0"/>
          </a:p>
        </p:txBody>
      </p:sp>
      <p:sp>
        <p:nvSpPr>
          <p:cNvPr id="19" name="Footer Placeholder 7"/>
          <p:cNvSpPr>
            <a:spLocks noGrp="1"/>
          </p:cNvSpPr>
          <p:nvPr>
            <p:ph type="ftr" sz="quarter" idx="11"/>
          </p:nvPr>
        </p:nvSpPr>
        <p:spPr>
          <a:xfrm>
            <a:off x="304800" y="6410326"/>
            <a:ext cx="3581400" cy="365125"/>
          </a:xfrm>
        </p:spPr>
        <p:txBody>
          <a:bodyPr/>
          <a:lstStyle>
            <a:lvl1pPr>
              <a:defRPr/>
            </a:lvl1pPr>
          </a:lstStyle>
          <a:p>
            <a:pPr>
              <a:defRPr/>
            </a:pPr>
            <a:endParaRPr lang="en-IN" dirty="0"/>
          </a:p>
        </p:txBody>
      </p:sp>
      <p:sp>
        <p:nvSpPr>
          <p:cNvPr id="20" name="Slide Number Placeholder 8"/>
          <p:cNvSpPr>
            <a:spLocks noGrp="1"/>
          </p:cNvSpPr>
          <p:nvPr>
            <p:ph type="sldNum" sz="quarter" idx="12"/>
          </p:nvPr>
        </p:nvSpPr>
        <p:spPr>
          <a:xfrm>
            <a:off x="4343400" y="1042989"/>
            <a:ext cx="457200" cy="441325"/>
          </a:xfrm>
        </p:spPr>
        <p:txBody>
          <a:bodyPr/>
          <a:lstStyle>
            <a:lvl1pPr algn="ctr">
              <a:defRPr/>
            </a:lvl1pPr>
          </a:lstStyle>
          <a:p>
            <a:pPr>
              <a:defRPr/>
            </a:pPr>
            <a:fld id="{A5EDDB19-232C-41F0-AD96-2F29686E0E75}" type="slidenum">
              <a:rPr lang="en-IN"/>
              <a:pPr>
                <a:defRPr/>
              </a:pPr>
              <a:t>‹#›</a:t>
            </a:fld>
            <a:endParaRPr lang="en-IN" dirty="0"/>
          </a:p>
        </p:txBody>
      </p:sp>
    </p:spTree>
    <p:extLst>
      <p:ext uri="{BB962C8B-B14F-4D97-AF65-F5344CB8AC3E}">
        <p14:creationId xmlns:p14="http://schemas.microsoft.com/office/powerpoint/2010/main" val="324983031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pPr>
              <a:defRPr/>
            </a:pPr>
            <a:fld id="{DC105E62-BD5C-440E-AAB7-465FEC1386E1}" type="datetime1">
              <a:rPr lang="en-IN" smtClean="0"/>
              <a:t>03-08-2016</a:t>
            </a:fld>
            <a:endParaRPr lang="en-IN" dirty="0"/>
          </a:p>
        </p:txBody>
      </p:sp>
      <p:sp>
        <p:nvSpPr>
          <p:cNvPr id="4" name="Footer Placeholder 3"/>
          <p:cNvSpPr>
            <a:spLocks noGrp="1"/>
          </p:cNvSpPr>
          <p:nvPr>
            <p:ph type="ftr" sz="quarter" idx="11"/>
          </p:nvPr>
        </p:nvSpPr>
        <p:spPr/>
        <p:txBody>
          <a:bodyPr/>
          <a:lstStyle>
            <a:lvl1pPr>
              <a:defRPr/>
            </a:lvl1pPr>
          </a:lstStyle>
          <a:p>
            <a:pPr>
              <a:defRPr/>
            </a:pPr>
            <a:endParaRPr lang="en-IN" dirty="0"/>
          </a:p>
        </p:txBody>
      </p:sp>
      <p:sp>
        <p:nvSpPr>
          <p:cNvPr id="5" name="Slide Number Placeholder 4"/>
          <p:cNvSpPr>
            <a:spLocks noGrp="1"/>
          </p:cNvSpPr>
          <p:nvPr>
            <p:ph type="sldNum" sz="quarter" idx="12"/>
          </p:nvPr>
        </p:nvSpPr>
        <p:spPr>
          <a:xfrm>
            <a:off x="4343400" y="1036639"/>
            <a:ext cx="457200" cy="441325"/>
          </a:xfrm>
        </p:spPr>
        <p:txBody>
          <a:bodyPr/>
          <a:lstStyle>
            <a:lvl1pPr>
              <a:defRPr/>
            </a:lvl1pPr>
          </a:lstStyle>
          <a:p>
            <a:pPr>
              <a:defRPr/>
            </a:pPr>
            <a:fld id="{EA3BE0B4-4001-4585-ABD4-7DD17FC2B841}" type="slidenum">
              <a:rPr lang="en-IN"/>
              <a:pPr>
                <a:defRPr/>
              </a:pPr>
              <a:t>‹#›</a:t>
            </a:fld>
            <a:endParaRPr lang="en-IN" dirty="0"/>
          </a:p>
        </p:txBody>
      </p:sp>
    </p:spTree>
    <p:extLst>
      <p:ext uri="{BB962C8B-B14F-4D97-AF65-F5344CB8AC3E}">
        <p14:creationId xmlns:p14="http://schemas.microsoft.com/office/powerpoint/2010/main" val="2496294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Rectangle 19"/>
          <p:cNvSpPr>
            <a:spLocks noChangeArrowheads="1"/>
          </p:cNvSpPr>
          <p:nvPr/>
        </p:nvSpPr>
        <p:spPr bwMode="white">
          <a:xfrm>
            <a:off x="0" y="6705600"/>
            <a:ext cx="9144000" cy="152400"/>
          </a:xfrm>
          <a:prstGeom prst="rect">
            <a:avLst/>
          </a:prstGeom>
          <a:solidFill>
            <a:srgbClr val="FFFFFF"/>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altLang="en-US" dirty="0"/>
          </a:p>
        </p:txBody>
      </p:sp>
      <p:sp>
        <p:nvSpPr>
          <p:cNvPr id="3" name="Rectangle 20"/>
          <p:cNvSpPr>
            <a:spLocks noChangeArrowheads="1"/>
          </p:cNvSpPr>
          <p:nvPr/>
        </p:nvSpPr>
        <p:spPr bwMode="white">
          <a:xfrm>
            <a:off x="0" y="1"/>
            <a:ext cx="9144000" cy="155575"/>
          </a:xfrm>
          <a:prstGeom prst="rect">
            <a:avLst/>
          </a:prstGeom>
          <a:solidFill>
            <a:srgbClr val="FFFFFF"/>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altLang="en-US" dirty="0"/>
          </a:p>
        </p:txBody>
      </p:sp>
      <p:sp>
        <p:nvSpPr>
          <p:cNvPr id="4" name="Rectangle 21"/>
          <p:cNvSpPr>
            <a:spLocks noChangeArrowheads="1"/>
          </p:cNvSpPr>
          <p:nvPr/>
        </p:nvSpPr>
        <p:spPr bwMode="white">
          <a:xfrm>
            <a:off x="8991600" y="0"/>
            <a:ext cx="152400" cy="6858000"/>
          </a:xfrm>
          <a:prstGeom prst="rect">
            <a:avLst/>
          </a:prstGeom>
          <a:solidFill>
            <a:srgbClr val="FFFFFF"/>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altLang="en-US" dirty="0"/>
          </a:p>
        </p:txBody>
      </p:sp>
      <p:sp>
        <p:nvSpPr>
          <p:cNvPr id="5" name="Rectangle 23"/>
          <p:cNvSpPr>
            <a:spLocks noChangeArrowheads="1"/>
          </p:cNvSpPr>
          <p:nvPr/>
        </p:nvSpPr>
        <p:spPr bwMode="white">
          <a:xfrm>
            <a:off x="0" y="0"/>
            <a:ext cx="152400" cy="6858000"/>
          </a:xfrm>
          <a:prstGeom prst="rect">
            <a:avLst/>
          </a:prstGeom>
          <a:solidFill>
            <a:srgbClr val="FFFFFF"/>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altLang="en-US" dirty="0"/>
          </a:p>
        </p:txBody>
      </p:sp>
      <p:sp>
        <p:nvSpPr>
          <p:cNvPr id="6" name="Rectangle 5"/>
          <p:cNvSpPr>
            <a:spLocks noChangeArrowheads="1"/>
          </p:cNvSpPr>
          <p:nvPr/>
        </p:nvSpPr>
        <p:spPr bwMode="auto">
          <a:xfrm>
            <a:off x="146049" y="6391276"/>
            <a:ext cx="8832851" cy="309563"/>
          </a:xfrm>
          <a:prstGeom prst="rect">
            <a:avLst/>
          </a:prstGeom>
          <a:solidFill>
            <a:schemeClr val="accent3"/>
          </a:solidFill>
          <a:ln w="9525" cap="flat" cmpd="sng" algn="ctr">
            <a:noFill/>
            <a:prstDash val="solid"/>
            <a:miter lim="800000"/>
            <a:headEnd type="none" w="med" len="med"/>
            <a:tailEnd type="none" w="med" len="med"/>
          </a:ln>
          <a:effectLst/>
        </p:spPr>
        <p:txBody>
          <a:bodyPr wrap="none" anchor="ctr"/>
          <a:lstStyle/>
          <a:p>
            <a:pPr>
              <a:defRPr/>
            </a:pPr>
            <a:endParaRPr lang="en-US" dirty="0"/>
          </a:p>
        </p:txBody>
      </p:sp>
      <p:sp>
        <p:nvSpPr>
          <p:cNvPr id="7" name="Rectangle 6"/>
          <p:cNvSpPr>
            <a:spLocks noChangeArrowheads="1"/>
          </p:cNvSpPr>
          <p:nvPr/>
        </p:nvSpPr>
        <p:spPr bwMode="auto">
          <a:xfrm>
            <a:off x="152400" y="158751"/>
            <a:ext cx="8832851" cy="6546850"/>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wrap="none" anchor="ctr"/>
          <a:lstStyle/>
          <a:p>
            <a:pPr>
              <a:defRPr/>
            </a:pPr>
            <a:endParaRPr lang="en-US" dirty="0"/>
          </a:p>
        </p:txBody>
      </p:sp>
      <p:sp>
        <p:nvSpPr>
          <p:cNvPr id="8" name="Date Placeholder 1"/>
          <p:cNvSpPr>
            <a:spLocks noGrp="1"/>
          </p:cNvSpPr>
          <p:nvPr>
            <p:ph type="dt" sz="half" idx="10"/>
          </p:nvPr>
        </p:nvSpPr>
        <p:spPr/>
        <p:txBody>
          <a:bodyPr/>
          <a:lstStyle>
            <a:lvl1pPr>
              <a:defRPr/>
            </a:lvl1pPr>
          </a:lstStyle>
          <a:p>
            <a:pPr>
              <a:defRPr/>
            </a:pPr>
            <a:fld id="{83455335-42AF-4F95-8E25-CD64C756F3C0}" type="datetime1">
              <a:rPr lang="en-IN" smtClean="0"/>
              <a:t>03-08-2016</a:t>
            </a:fld>
            <a:endParaRPr lang="en-IN" dirty="0"/>
          </a:p>
        </p:txBody>
      </p:sp>
      <p:sp>
        <p:nvSpPr>
          <p:cNvPr id="9" name="Footer Placeholder 2"/>
          <p:cNvSpPr>
            <a:spLocks noGrp="1"/>
          </p:cNvSpPr>
          <p:nvPr>
            <p:ph type="ftr" sz="quarter" idx="11"/>
          </p:nvPr>
        </p:nvSpPr>
        <p:spPr/>
        <p:txBody>
          <a:bodyPr/>
          <a:lstStyle>
            <a:lvl1pPr>
              <a:defRPr/>
            </a:lvl1pPr>
          </a:lstStyle>
          <a:p>
            <a:pPr>
              <a:defRPr/>
            </a:pPr>
            <a:endParaRPr lang="en-IN" dirty="0"/>
          </a:p>
        </p:txBody>
      </p:sp>
      <p:sp>
        <p:nvSpPr>
          <p:cNvPr id="10" name="Slide Number Placeholder 3"/>
          <p:cNvSpPr>
            <a:spLocks noGrp="1"/>
          </p:cNvSpPr>
          <p:nvPr>
            <p:ph type="sldNum" sz="quarter" idx="12"/>
          </p:nvPr>
        </p:nvSpPr>
        <p:spPr>
          <a:xfrm>
            <a:off x="4267200" y="6324601"/>
            <a:ext cx="609600" cy="441325"/>
          </a:xfrm>
        </p:spPr>
        <p:txBody>
          <a:bodyPr/>
          <a:lstStyle>
            <a:lvl1pPr>
              <a:defRPr>
                <a:solidFill>
                  <a:srgbClr val="FFFFFF"/>
                </a:solidFill>
              </a:defRPr>
            </a:lvl1pPr>
          </a:lstStyle>
          <a:p>
            <a:pPr>
              <a:defRPr/>
            </a:pPr>
            <a:fld id="{5ED04AE5-79DE-491C-8343-DE2168F6F918}" type="slidenum">
              <a:rPr lang="en-IN"/>
              <a:pPr>
                <a:defRPr/>
              </a:pPr>
              <a:t>‹#›</a:t>
            </a:fld>
            <a:endParaRPr lang="en-IN" dirty="0"/>
          </a:p>
        </p:txBody>
      </p:sp>
    </p:spTree>
    <p:extLst>
      <p:ext uri="{BB962C8B-B14F-4D97-AF65-F5344CB8AC3E}">
        <p14:creationId xmlns:p14="http://schemas.microsoft.com/office/powerpoint/2010/main" val="33627648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5" name="Rectangle 4"/>
          <p:cNvSpPr>
            <a:spLocks noChangeArrowheads="1"/>
          </p:cNvSpPr>
          <p:nvPr/>
        </p:nvSpPr>
        <p:spPr bwMode="auto">
          <a:xfrm>
            <a:off x="152400" y="152400"/>
            <a:ext cx="8832851" cy="304800"/>
          </a:xfrm>
          <a:prstGeom prst="rect">
            <a:avLst/>
          </a:prstGeom>
          <a:solidFill>
            <a:schemeClr val="accent3"/>
          </a:solidFill>
          <a:ln w="9525" cap="flat" cmpd="sng" algn="ctr">
            <a:noFill/>
            <a:prstDash val="solid"/>
            <a:miter lim="800000"/>
            <a:headEnd type="none" w="med" len="med"/>
            <a:tailEnd type="none" w="med" len="med"/>
          </a:ln>
          <a:effectLst/>
        </p:spPr>
        <p:txBody>
          <a:bodyPr wrap="none" anchor="ctr"/>
          <a:lstStyle/>
          <a:p>
            <a:pPr>
              <a:defRPr/>
            </a:pPr>
            <a:endParaRPr lang="en-US" dirty="0"/>
          </a:p>
        </p:txBody>
      </p:sp>
      <p:sp>
        <p:nvSpPr>
          <p:cNvPr id="6" name="Rectangle 20"/>
          <p:cNvSpPr>
            <a:spLocks noChangeArrowheads="1"/>
          </p:cNvSpPr>
          <p:nvPr/>
        </p:nvSpPr>
        <p:spPr bwMode="white">
          <a:xfrm>
            <a:off x="0" y="6705600"/>
            <a:ext cx="9144000" cy="152400"/>
          </a:xfrm>
          <a:prstGeom prst="rect">
            <a:avLst/>
          </a:prstGeom>
          <a:solidFill>
            <a:srgbClr val="FFFFFF"/>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altLang="en-US" dirty="0"/>
          </a:p>
        </p:txBody>
      </p:sp>
      <p:sp>
        <p:nvSpPr>
          <p:cNvPr id="7" name="Rectangle 21"/>
          <p:cNvSpPr>
            <a:spLocks noChangeArrowheads="1"/>
          </p:cNvSpPr>
          <p:nvPr/>
        </p:nvSpPr>
        <p:spPr bwMode="white">
          <a:xfrm>
            <a:off x="8991600" y="0"/>
            <a:ext cx="152400" cy="6858000"/>
          </a:xfrm>
          <a:prstGeom prst="rect">
            <a:avLst/>
          </a:prstGeom>
          <a:solidFill>
            <a:srgbClr val="FFFFFF"/>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altLang="en-US" dirty="0"/>
          </a:p>
        </p:txBody>
      </p:sp>
      <p:sp>
        <p:nvSpPr>
          <p:cNvPr id="8" name="Rectangle 23"/>
          <p:cNvSpPr>
            <a:spLocks noChangeArrowheads="1"/>
          </p:cNvSpPr>
          <p:nvPr/>
        </p:nvSpPr>
        <p:spPr bwMode="white">
          <a:xfrm>
            <a:off x="0" y="1"/>
            <a:ext cx="9144000" cy="119063"/>
          </a:xfrm>
          <a:prstGeom prst="rect">
            <a:avLst/>
          </a:prstGeom>
          <a:solidFill>
            <a:srgbClr val="FFFFFF"/>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altLang="en-US" dirty="0"/>
          </a:p>
        </p:txBody>
      </p:sp>
      <p:sp>
        <p:nvSpPr>
          <p:cNvPr id="9" name="Rectangle 24"/>
          <p:cNvSpPr>
            <a:spLocks noChangeArrowheads="1"/>
          </p:cNvSpPr>
          <p:nvPr/>
        </p:nvSpPr>
        <p:spPr bwMode="white">
          <a:xfrm>
            <a:off x="0" y="0"/>
            <a:ext cx="152400" cy="6858000"/>
          </a:xfrm>
          <a:prstGeom prst="rect">
            <a:avLst/>
          </a:prstGeom>
          <a:solidFill>
            <a:srgbClr val="FFFFFF"/>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altLang="en-US" dirty="0"/>
          </a:p>
        </p:txBody>
      </p:sp>
      <p:sp>
        <p:nvSpPr>
          <p:cNvPr id="10" name="Rectangle 9"/>
          <p:cNvSpPr/>
          <p:nvPr/>
        </p:nvSpPr>
        <p:spPr>
          <a:xfrm>
            <a:off x="152400" y="609600"/>
            <a:ext cx="2743200" cy="5867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dirty="0"/>
          </a:p>
        </p:txBody>
      </p:sp>
      <p:sp>
        <p:nvSpPr>
          <p:cNvPr id="11" name="Rectangle 10"/>
          <p:cNvSpPr>
            <a:spLocks noChangeArrowheads="1"/>
          </p:cNvSpPr>
          <p:nvPr/>
        </p:nvSpPr>
        <p:spPr bwMode="auto">
          <a:xfrm>
            <a:off x="152400" y="152400"/>
            <a:ext cx="8832851" cy="6546850"/>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wrap="none" anchor="ctr"/>
          <a:lstStyle/>
          <a:p>
            <a:pPr>
              <a:defRPr/>
            </a:pPr>
            <a:endParaRPr lang="en-US" dirty="0"/>
          </a:p>
        </p:txBody>
      </p:sp>
      <p:sp>
        <p:nvSpPr>
          <p:cNvPr id="12" name="Straight Connector 11"/>
          <p:cNvSpPr>
            <a:spLocks noChangeShapeType="1"/>
          </p:cNvSpPr>
          <p:nvPr/>
        </p:nvSpPr>
        <p:spPr bwMode="auto">
          <a:xfrm>
            <a:off x="152400" y="533400"/>
            <a:ext cx="8832851"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wrap="none" anchor="ctr"/>
          <a:lstStyle/>
          <a:p>
            <a:pPr>
              <a:defRPr/>
            </a:pPr>
            <a:endParaRPr lang="en-US" dirty="0"/>
          </a:p>
        </p:txBody>
      </p:sp>
      <p:sp>
        <p:nvSpPr>
          <p:cNvPr id="13" name="Oval 12"/>
          <p:cNvSpPr/>
          <p:nvPr/>
        </p:nvSpPr>
        <p:spPr>
          <a:xfrm>
            <a:off x="1295400" y="22860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dirty="0"/>
          </a:p>
        </p:txBody>
      </p:sp>
      <p:sp>
        <p:nvSpPr>
          <p:cNvPr id="14" name="Oval 13"/>
          <p:cNvSpPr/>
          <p:nvPr/>
        </p:nvSpPr>
        <p:spPr>
          <a:xfrm>
            <a:off x="1390651" y="323850"/>
            <a:ext cx="419100" cy="419100"/>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dirty="0"/>
          </a:p>
        </p:txBody>
      </p:sp>
      <p:sp>
        <p:nvSpPr>
          <p:cNvPr id="15" name="Rectangle 14"/>
          <p:cNvSpPr>
            <a:spLocks noChangeArrowheads="1"/>
          </p:cNvSpPr>
          <p:nvPr/>
        </p:nvSpPr>
        <p:spPr bwMode="auto">
          <a:xfrm>
            <a:off x="149225" y="6388101"/>
            <a:ext cx="8832851" cy="309563"/>
          </a:xfrm>
          <a:prstGeom prst="rect">
            <a:avLst/>
          </a:prstGeom>
          <a:solidFill>
            <a:schemeClr val="accent3"/>
          </a:solidFill>
          <a:ln w="9525" cap="flat" cmpd="sng" algn="ctr">
            <a:noFill/>
            <a:prstDash val="solid"/>
            <a:miter lim="800000"/>
            <a:headEnd type="none" w="med" len="med"/>
            <a:tailEnd type="none" w="med" len="med"/>
          </a:ln>
          <a:effectLst/>
        </p:spPr>
        <p:txBody>
          <a:bodyPr wrap="none" anchor="ctr"/>
          <a:lstStyle/>
          <a:p>
            <a:pPr>
              <a:defRPr/>
            </a:pPr>
            <a:endParaRPr lang="en-US" dirty="0"/>
          </a:p>
        </p:txBody>
      </p:sp>
      <p:sp>
        <p:nvSpPr>
          <p:cNvPr id="2" name="Title 1"/>
          <p:cNvSpPr>
            <a:spLocks noGrp="1"/>
          </p:cNvSpPr>
          <p:nvPr>
            <p:ph type="title"/>
          </p:nvPr>
        </p:nvSpPr>
        <p:spPr>
          <a:xfrm>
            <a:off x="381000" y="914400"/>
            <a:ext cx="2362200" cy="990600"/>
          </a:xfrm>
        </p:spPr>
        <p:txBody>
          <a:bodyPr>
            <a:noAutofit/>
          </a:bodyPr>
          <a:lstStyle>
            <a:lvl1pPr algn="l">
              <a:buNone/>
              <a:defRPr sz="2200" b="1">
                <a:solidFill>
                  <a:srgbClr val="FFFFFF"/>
                </a:solidFill>
              </a:defRPr>
            </a:lvl1pPr>
          </a:lstStyle>
          <a:p>
            <a:r>
              <a:rPr lang="en-US" smtClean="0"/>
              <a:t>Click to edit Master title style</a:t>
            </a:r>
            <a:endParaRPr lang="en-US"/>
          </a:p>
        </p:txBody>
      </p:sp>
      <p:sp>
        <p:nvSpPr>
          <p:cNvPr id="3" name="Text Placeholder 2"/>
          <p:cNvSpPr>
            <a:spLocks noGrp="1"/>
          </p:cNvSpPr>
          <p:nvPr>
            <p:ph type="body" idx="2"/>
          </p:nvPr>
        </p:nvSpPr>
        <p:spPr>
          <a:xfrm>
            <a:off x="381000" y="1981201"/>
            <a:ext cx="2362200" cy="4144963"/>
          </a:xfrm>
        </p:spPr>
        <p:txBody>
          <a:bodyPr/>
          <a:lstStyle>
            <a:lvl1pPr marL="0" indent="0">
              <a:spcAft>
                <a:spcPts val="1000"/>
              </a:spcAft>
              <a:buNone/>
              <a:defRPr sz="1600">
                <a:solidFill>
                  <a:srgbClr val="FFFFFF"/>
                </a:solidFill>
              </a:defRPr>
            </a:lvl1pPr>
            <a:lvl2pPr>
              <a:buNone/>
              <a:defRPr sz="1200"/>
            </a:lvl2pPr>
            <a:lvl3pPr>
              <a:buNone/>
              <a:defRPr sz="1000"/>
            </a:lvl3pPr>
            <a:lvl4pPr>
              <a:buNone/>
              <a:defRPr sz="900"/>
            </a:lvl4pPr>
            <a:lvl5pPr>
              <a:buNone/>
              <a:defRPr sz="900"/>
            </a:lvl5pPr>
          </a:lstStyle>
          <a:p>
            <a:pPr lvl="0"/>
            <a:r>
              <a:rPr lang="en-US" smtClean="0"/>
              <a:t>Click to edit Master text styles</a:t>
            </a:r>
          </a:p>
        </p:txBody>
      </p:sp>
      <p:sp>
        <p:nvSpPr>
          <p:cNvPr id="20" name="Content Placeholder 19"/>
          <p:cNvSpPr>
            <a:spLocks noGrp="1"/>
          </p:cNvSpPr>
          <p:nvPr>
            <p:ph sz="quarter" idx="1"/>
          </p:nvPr>
        </p:nvSpPr>
        <p:spPr>
          <a:xfrm>
            <a:off x="3124200" y="685800"/>
            <a:ext cx="5638800" cy="5410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6" name="Slide Number Placeholder 6"/>
          <p:cNvSpPr>
            <a:spLocks noGrp="1"/>
          </p:cNvSpPr>
          <p:nvPr>
            <p:ph type="sldNum" sz="quarter" idx="10"/>
          </p:nvPr>
        </p:nvSpPr>
        <p:spPr>
          <a:xfrm>
            <a:off x="1371600" y="312739"/>
            <a:ext cx="457200" cy="441325"/>
          </a:xfrm>
        </p:spPr>
        <p:txBody>
          <a:bodyPr/>
          <a:lstStyle>
            <a:lvl1pPr>
              <a:defRPr>
                <a:solidFill>
                  <a:schemeClr val="accent3">
                    <a:shade val="75000"/>
                  </a:schemeClr>
                </a:solidFill>
              </a:defRPr>
            </a:lvl1pPr>
          </a:lstStyle>
          <a:p>
            <a:pPr>
              <a:defRPr/>
            </a:pPr>
            <a:fld id="{7DD1C9D9-2294-4850-BE7C-7D5B16C31244}" type="slidenum">
              <a:rPr lang="en-IN"/>
              <a:pPr>
                <a:defRPr/>
              </a:pPr>
              <a:t>‹#›</a:t>
            </a:fld>
            <a:endParaRPr lang="en-IN" dirty="0"/>
          </a:p>
        </p:txBody>
      </p:sp>
      <p:sp>
        <p:nvSpPr>
          <p:cNvPr id="17" name="Date Placeholder 4"/>
          <p:cNvSpPr>
            <a:spLocks noGrp="1"/>
          </p:cNvSpPr>
          <p:nvPr>
            <p:ph type="dt" sz="half" idx="11"/>
          </p:nvPr>
        </p:nvSpPr>
        <p:spPr/>
        <p:txBody>
          <a:bodyPr/>
          <a:lstStyle>
            <a:lvl1pPr>
              <a:defRPr/>
            </a:lvl1pPr>
          </a:lstStyle>
          <a:p>
            <a:pPr>
              <a:defRPr/>
            </a:pPr>
            <a:fld id="{BF54D035-42DE-46E5-91CE-A01CFD5C2B26}" type="datetime1">
              <a:rPr lang="en-IN" smtClean="0"/>
              <a:t>03-08-2016</a:t>
            </a:fld>
            <a:endParaRPr lang="en-IN" dirty="0"/>
          </a:p>
        </p:txBody>
      </p:sp>
      <p:sp>
        <p:nvSpPr>
          <p:cNvPr id="18" name="Footer Placeholder 5"/>
          <p:cNvSpPr>
            <a:spLocks noGrp="1"/>
          </p:cNvSpPr>
          <p:nvPr>
            <p:ph type="ftr" sz="quarter" idx="12"/>
          </p:nvPr>
        </p:nvSpPr>
        <p:spPr>
          <a:xfrm>
            <a:off x="301625" y="6410326"/>
            <a:ext cx="3382963" cy="366713"/>
          </a:xfrm>
        </p:spPr>
        <p:txBody>
          <a:bodyPr/>
          <a:lstStyle>
            <a:lvl1pPr>
              <a:defRPr/>
            </a:lvl1pPr>
          </a:lstStyle>
          <a:p>
            <a:pPr>
              <a:defRPr/>
            </a:pPr>
            <a:endParaRPr lang="en-IN" dirty="0"/>
          </a:p>
        </p:txBody>
      </p:sp>
    </p:spTree>
    <p:extLst>
      <p:ext uri="{BB962C8B-B14F-4D97-AF65-F5344CB8AC3E}">
        <p14:creationId xmlns:p14="http://schemas.microsoft.com/office/powerpoint/2010/main" val="216553811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5" name="Straight Connector 4"/>
          <p:cNvSpPr>
            <a:spLocks noChangeShapeType="1"/>
          </p:cNvSpPr>
          <p:nvPr/>
        </p:nvSpPr>
        <p:spPr bwMode="auto">
          <a:xfrm>
            <a:off x="152400" y="533400"/>
            <a:ext cx="8832851"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wrap="none" anchor="ctr"/>
          <a:lstStyle/>
          <a:p>
            <a:pPr>
              <a:defRPr/>
            </a:pPr>
            <a:endParaRPr lang="en-US" dirty="0"/>
          </a:p>
        </p:txBody>
      </p:sp>
      <p:sp>
        <p:nvSpPr>
          <p:cNvPr id="6" name="Rectangle 20"/>
          <p:cNvSpPr>
            <a:spLocks noChangeArrowheads="1"/>
          </p:cNvSpPr>
          <p:nvPr/>
        </p:nvSpPr>
        <p:spPr bwMode="white">
          <a:xfrm>
            <a:off x="0" y="6705600"/>
            <a:ext cx="9144000" cy="152400"/>
          </a:xfrm>
          <a:prstGeom prst="rect">
            <a:avLst/>
          </a:prstGeom>
          <a:solidFill>
            <a:srgbClr val="FFFFFF"/>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altLang="en-US" dirty="0"/>
          </a:p>
        </p:txBody>
      </p:sp>
      <p:sp>
        <p:nvSpPr>
          <p:cNvPr id="7" name="Rectangle 21"/>
          <p:cNvSpPr>
            <a:spLocks noChangeArrowheads="1"/>
          </p:cNvSpPr>
          <p:nvPr/>
        </p:nvSpPr>
        <p:spPr bwMode="white">
          <a:xfrm>
            <a:off x="8991600" y="0"/>
            <a:ext cx="152400" cy="6858000"/>
          </a:xfrm>
          <a:prstGeom prst="rect">
            <a:avLst/>
          </a:prstGeom>
          <a:solidFill>
            <a:srgbClr val="FFFFFF"/>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altLang="en-US" dirty="0"/>
          </a:p>
        </p:txBody>
      </p:sp>
      <p:sp>
        <p:nvSpPr>
          <p:cNvPr id="8" name="Rectangle 23"/>
          <p:cNvSpPr>
            <a:spLocks noChangeArrowheads="1"/>
          </p:cNvSpPr>
          <p:nvPr/>
        </p:nvSpPr>
        <p:spPr bwMode="white">
          <a:xfrm>
            <a:off x="0" y="0"/>
            <a:ext cx="9144000" cy="152400"/>
          </a:xfrm>
          <a:prstGeom prst="rect">
            <a:avLst/>
          </a:prstGeom>
          <a:solidFill>
            <a:srgbClr val="FFFFFF"/>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altLang="en-US" dirty="0"/>
          </a:p>
        </p:txBody>
      </p:sp>
      <p:sp>
        <p:nvSpPr>
          <p:cNvPr id="9" name="Rectangle 24"/>
          <p:cNvSpPr>
            <a:spLocks noChangeArrowheads="1"/>
          </p:cNvSpPr>
          <p:nvPr/>
        </p:nvSpPr>
        <p:spPr bwMode="white">
          <a:xfrm>
            <a:off x="0" y="0"/>
            <a:ext cx="152400" cy="6858000"/>
          </a:xfrm>
          <a:prstGeom prst="rect">
            <a:avLst/>
          </a:prstGeom>
          <a:solidFill>
            <a:srgbClr val="FFFFFF"/>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altLang="en-US" dirty="0"/>
          </a:p>
        </p:txBody>
      </p:sp>
      <p:sp>
        <p:nvSpPr>
          <p:cNvPr id="10" name="Rectangle 9"/>
          <p:cNvSpPr>
            <a:spLocks noChangeArrowheads="1"/>
          </p:cNvSpPr>
          <p:nvPr/>
        </p:nvSpPr>
        <p:spPr bwMode="auto">
          <a:xfrm>
            <a:off x="152400" y="152401"/>
            <a:ext cx="8832851" cy="301625"/>
          </a:xfrm>
          <a:prstGeom prst="rect">
            <a:avLst/>
          </a:prstGeom>
          <a:solidFill>
            <a:schemeClr val="accent3"/>
          </a:solidFill>
          <a:ln w="9525" cap="flat" cmpd="sng" algn="ctr">
            <a:noFill/>
            <a:prstDash val="solid"/>
            <a:miter lim="800000"/>
            <a:headEnd type="none" w="med" len="med"/>
            <a:tailEnd type="none" w="med" len="med"/>
          </a:ln>
          <a:effectLst/>
        </p:spPr>
        <p:txBody>
          <a:bodyPr wrap="none" anchor="ctr"/>
          <a:lstStyle/>
          <a:p>
            <a:pPr>
              <a:defRPr/>
            </a:pPr>
            <a:endParaRPr lang="en-US" dirty="0"/>
          </a:p>
        </p:txBody>
      </p:sp>
      <p:sp>
        <p:nvSpPr>
          <p:cNvPr id="11" name="Rectangle 10"/>
          <p:cNvSpPr/>
          <p:nvPr/>
        </p:nvSpPr>
        <p:spPr>
          <a:xfrm>
            <a:off x="152400" y="609600"/>
            <a:ext cx="2743200" cy="5867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dirty="0"/>
          </a:p>
        </p:txBody>
      </p:sp>
      <p:sp>
        <p:nvSpPr>
          <p:cNvPr id="12" name="Rectangle 11"/>
          <p:cNvSpPr>
            <a:spLocks noChangeArrowheads="1"/>
          </p:cNvSpPr>
          <p:nvPr/>
        </p:nvSpPr>
        <p:spPr bwMode="auto">
          <a:xfrm>
            <a:off x="152400" y="155576"/>
            <a:ext cx="8832851" cy="6546850"/>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wrap="none" anchor="ctr"/>
          <a:lstStyle/>
          <a:p>
            <a:pPr>
              <a:defRPr/>
            </a:pPr>
            <a:endParaRPr lang="en-US" dirty="0"/>
          </a:p>
        </p:txBody>
      </p:sp>
      <p:sp>
        <p:nvSpPr>
          <p:cNvPr id="13" name="Oval 12"/>
          <p:cNvSpPr/>
          <p:nvPr/>
        </p:nvSpPr>
        <p:spPr>
          <a:xfrm>
            <a:off x="1295400" y="22860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dirty="0"/>
          </a:p>
        </p:txBody>
      </p:sp>
      <p:sp>
        <p:nvSpPr>
          <p:cNvPr id="14" name="Oval 13"/>
          <p:cNvSpPr/>
          <p:nvPr/>
        </p:nvSpPr>
        <p:spPr>
          <a:xfrm>
            <a:off x="1390651" y="323850"/>
            <a:ext cx="419100" cy="419100"/>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dirty="0"/>
          </a:p>
        </p:txBody>
      </p:sp>
      <p:sp>
        <p:nvSpPr>
          <p:cNvPr id="15" name="Rectangle 14"/>
          <p:cNvSpPr>
            <a:spLocks noChangeArrowheads="1"/>
          </p:cNvSpPr>
          <p:nvPr/>
        </p:nvSpPr>
        <p:spPr bwMode="auto">
          <a:xfrm>
            <a:off x="149225" y="6388101"/>
            <a:ext cx="8832851" cy="309563"/>
          </a:xfrm>
          <a:prstGeom prst="rect">
            <a:avLst/>
          </a:prstGeom>
          <a:solidFill>
            <a:schemeClr val="accent3"/>
          </a:solidFill>
          <a:ln w="9525" cap="flat" cmpd="sng" algn="ctr">
            <a:noFill/>
            <a:prstDash val="solid"/>
            <a:miter lim="800000"/>
            <a:headEnd type="none" w="med" len="med"/>
            <a:tailEnd type="none" w="med" len="med"/>
          </a:ln>
          <a:effectLst/>
        </p:spPr>
        <p:txBody>
          <a:bodyPr wrap="none" anchor="ctr"/>
          <a:lstStyle/>
          <a:p>
            <a:pPr>
              <a:defRPr/>
            </a:pPr>
            <a:endParaRPr lang="en-US" dirty="0"/>
          </a:p>
        </p:txBody>
      </p:sp>
      <p:sp>
        <p:nvSpPr>
          <p:cNvPr id="2" name="Title 1"/>
          <p:cNvSpPr>
            <a:spLocks noGrp="1"/>
          </p:cNvSpPr>
          <p:nvPr>
            <p:ph type="title"/>
          </p:nvPr>
        </p:nvSpPr>
        <p:spPr>
          <a:xfrm>
            <a:off x="3000375" y="5029200"/>
            <a:ext cx="5867400" cy="1219200"/>
          </a:xfrm>
        </p:spPr>
        <p:txBody>
          <a:bodyPr anchor="t">
            <a:noAutofit/>
          </a:bodyPr>
          <a:lstStyle>
            <a:lvl1pPr algn="l">
              <a:buNone/>
              <a:defRPr sz="2400" b="1">
                <a:solidFill>
                  <a:schemeClr val="tx2"/>
                </a:solidFill>
              </a:defRPr>
            </a:lvl1pPr>
          </a:lstStyle>
          <a:p>
            <a:r>
              <a:rPr lang="en-US" smtClean="0"/>
              <a:t>Click to edit Master title style</a:t>
            </a:r>
            <a:endParaRPr lang="en-US"/>
          </a:p>
        </p:txBody>
      </p:sp>
      <p:sp>
        <p:nvSpPr>
          <p:cNvPr id="3" name="Picture Placeholder 2"/>
          <p:cNvSpPr>
            <a:spLocks noGrp="1"/>
          </p:cNvSpPr>
          <p:nvPr>
            <p:ph type="pic" idx="1"/>
          </p:nvPr>
        </p:nvSpPr>
        <p:spPr>
          <a:xfrm>
            <a:off x="3000375" y="609600"/>
            <a:ext cx="5867400" cy="4267200"/>
          </a:xfrm>
        </p:spPr>
        <p:txBody>
          <a:bodyPr>
            <a:normAutofit/>
          </a:bodyPr>
          <a:lstStyle>
            <a:lvl1pPr marL="0" indent="0">
              <a:buNone/>
              <a:defRPr sz="3200"/>
            </a:lvl1pPr>
          </a:lstStyle>
          <a:p>
            <a:pPr lvl="0"/>
            <a:r>
              <a:rPr lang="en-US" noProof="0" dirty="0" smtClean="0"/>
              <a:t>Click icon to add picture</a:t>
            </a:r>
            <a:endParaRPr lang="en-US" noProof="0" dirty="0"/>
          </a:p>
        </p:txBody>
      </p:sp>
      <p:sp>
        <p:nvSpPr>
          <p:cNvPr id="4" name="Text Placeholder 3"/>
          <p:cNvSpPr>
            <a:spLocks noGrp="1"/>
          </p:cNvSpPr>
          <p:nvPr>
            <p:ph type="body" sz="half" idx="2"/>
          </p:nvPr>
        </p:nvSpPr>
        <p:spPr>
          <a:xfrm>
            <a:off x="381000" y="990600"/>
            <a:ext cx="2438400" cy="5257800"/>
          </a:xfrm>
        </p:spPr>
        <p:txBody>
          <a:bodyPr/>
          <a:lstStyle>
            <a:lvl1pPr marL="0" indent="0">
              <a:spcAft>
                <a:spcPts val="1000"/>
              </a:spcAft>
              <a:buFontTx/>
              <a:buNone/>
              <a:defRPr sz="1600">
                <a:solidFill>
                  <a:srgbClr val="FFFFFF"/>
                </a:solidFill>
              </a:defRPr>
            </a:lvl1pPr>
            <a:lvl2pPr>
              <a:defRPr sz="1200"/>
            </a:lvl2pPr>
            <a:lvl3pPr>
              <a:defRPr sz="1000"/>
            </a:lvl3pPr>
            <a:lvl4pPr>
              <a:defRPr sz="900"/>
            </a:lvl4pPr>
            <a:lvl5pPr>
              <a:defRPr sz="900"/>
            </a:lvl5pPr>
          </a:lstStyle>
          <a:p>
            <a:pPr lvl="0"/>
            <a:r>
              <a:rPr lang="en-US" smtClean="0"/>
              <a:t>Click to edit Master text styles</a:t>
            </a:r>
          </a:p>
        </p:txBody>
      </p:sp>
      <p:sp>
        <p:nvSpPr>
          <p:cNvPr id="16" name="Slide Number Placeholder 6"/>
          <p:cNvSpPr>
            <a:spLocks noGrp="1"/>
          </p:cNvSpPr>
          <p:nvPr>
            <p:ph type="sldNum" sz="quarter" idx="10"/>
          </p:nvPr>
        </p:nvSpPr>
        <p:spPr>
          <a:xfrm>
            <a:off x="1371600" y="312739"/>
            <a:ext cx="457200" cy="441325"/>
          </a:xfrm>
        </p:spPr>
        <p:txBody>
          <a:bodyPr/>
          <a:lstStyle>
            <a:lvl1pPr>
              <a:defRPr/>
            </a:lvl1pPr>
          </a:lstStyle>
          <a:p>
            <a:pPr>
              <a:defRPr/>
            </a:pPr>
            <a:fld id="{1CDEA32A-2ACC-4564-8BD0-6C0BCB319BFF}" type="slidenum">
              <a:rPr lang="en-IN"/>
              <a:pPr>
                <a:defRPr/>
              </a:pPr>
              <a:t>‹#›</a:t>
            </a:fld>
            <a:endParaRPr lang="en-IN" dirty="0"/>
          </a:p>
        </p:txBody>
      </p:sp>
      <p:sp>
        <p:nvSpPr>
          <p:cNvPr id="17" name="Date Placeholder 4"/>
          <p:cNvSpPr>
            <a:spLocks noGrp="1"/>
          </p:cNvSpPr>
          <p:nvPr>
            <p:ph type="dt" sz="half" idx="11"/>
          </p:nvPr>
        </p:nvSpPr>
        <p:spPr>
          <a:xfrm>
            <a:off x="5788026" y="6405564"/>
            <a:ext cx="3044825" cy="365125"/>
          </a:xfrm>
        </p:spPr>
        <p:txBody>
          <a:bodyPr/>
          <a:lstStyle>
            <a:lvl1pPr>
              <a:defRPr/>
            </a:lvl1pPr>
          </a:lstStyle>
          <a:p>
            <a:pPr>
              <a:defRPr/>
            </a:pPr>
            <a:fld id="{41853441-432C-4603-977F-F14A21ECF118}" type="datetime1">
              <a:rPr lang="en-IN" smtClean="0"/>
              <a:t>03-08-2016</a:t>
            </a:fld>
            <a:endParaRPr lang="en-IN" dirty="0"/>
          </a:p>
        </p:txBody>
      </p:sp>
      <p:sp>
        <p:nvSpPr>
          <p:cNvPr id="18" name="Footer Placeholder 5"/>
          <p:cNvSpPr>
            <a:spLocks noGrp="1"/>
          </p:cNvSpPr>
          <p:nvPr>
            <p:ph type="ftr" sz="quarter" idx="12"/>
          </p:nvPr>
        </p:nvSpPr>
        <p:spPr>
          <a:xfrm>
            <a:off x="301626" y="6410326"/>
            <a:ext cx="3584575" cy="366713"/>
          </a:xfrm>
        </p:spPr>
        <p:txBody>
          <a:bodyPr/>
          <a:lstStyle>
            <a:lvl1pPr>
              <a:defRPr/>
            </a:lvl1pPr>
          </a:lstStyle>
          <a:p>
            <a:pPr>
              <a:defRPr/>
            </a:pPr>
            <a:endParaRPr lang="en-IN" dirty="0"/>
          </a:p>
        </p:txBody>
      </p:sp>
    </p:spTree>
    <p:extLst>
      <p:ext uri="{BB962C8B-B14F-4D97-AF65-F5344CB8AC3E}">
        <p14:creationId xmlns:p14="http://schemas.microsoft.com/office/powerpoint/2010/main" val="186617863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16"/>
          <p:cNvSpPr>
            <a:spLocks noChangeArrowheads="1"/>
          </p:cNvSpPr>
          <p:nvPr/>
        </p:nvSpPr>
        <p:spPr bwMode="white">
          <a:xfrm>
            <a:off x="0" y="6705600"/>
            <a:ext cx="9144000" cy="152400"/>
          </a:xfrm>
          <a:prstGeom prst="rect">
            <a:avLst/>
          </a:prstGeom>
          <a:solidFill>
            <a:srgbClr val="FFFFFF"/>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altLang="en-US" dirty="0"/>
          </a:p>
        </p:txBody>
      </p:sp>
      <p:sp>
        <p:nvSpPr>
          <p:cNvPr id="1027" name="Rectangle 15"/>
          <p:cNvSpPr>
            <a:spLocks noChangeArrowheads="1"/>
          </p:cNvSpPr>
          <p:nvPr/>
        </p:nvSpPr>
        <p:spPr bwMode="white">
          <a:xfrm>
            <a:off x="0" y="1"/>
            <a:ext cx="9144000" cy="1393825"/>
          </a:xfrm>
          <a:prstGeom prst="rect">
            <a:avLst/>
          </a:prstGeom>
          <a:solidFill>
            <a:srgbClr val="FFFFFF"/>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altLang="en-US" dirty="0"/>
          </a:p>
        </p:txBody>
      </p:sp>
      <p:sp>
        <p:nvSpPr>
          <p:cNvPr id="1028" name="Rectangle 17"/>
          <p:cNvSpPr>
            <a:spLocks noChangeArrowheads="1"/>
          </p:cNvSpPr>
          <p:nvPr/>
        </p:nvSpPr>
        <p:spPr bwMode="white">
          <a:xfrm>
            <a:off x="0" y="0"/>
            <a:ext cx="152400" cy="6858000"/>
          </a:xfrm>
          <a:prstGeom prst="rect">
            <a:avLst/>
          </a:prstGeom>
          <a:solidFill>
            <a:srgbClr val="FFFFFF"/>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altLang="en-US" dirty="0"/>
          </a:p>
        </p:txBody>
      </p:sp>
      <p:sp>
        <p:nvSpPr>
          <p:cNvPr id="1029" name="Rectangle 18"/>
          <p:cNvSpPr>
            <a:spLocks noChangeArrowheads="1"/>
          </p:cNvSpPr>
          <p:nvPr/>
        </p:nvSpPr>
        <p:spPr bwMode="white">
          <a:xfrm>
            <a:off x="8991600" y="0"/>
            <a:ext cx="152400" cy="6858000"/>
          </a:xfrm>
          <a:prstGeom prst="rect">
            <a:avLst/>
          </a:prstGeom>
          <a:solidFill>
            <a:srgbClr val="FFFFFF"/>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altLang="en-US" dirty="0"/>
          </a:p>
        </p:txBody>
      </p:sp>
      <p:sp>
        <p:nvSpPr>
          <p:cNvPr id="9" name="Rectangle 8"/>
          <p:cNvSpPr>
            <a:spLocks noChangeArrowheads="1"/>
          </p:cNvSpPr>
          <p:nvPr/>
        </p:nvSpPr>
        <p:spPr bwMode="auto">
          <a:xfrm>
            <a:off x="149225" y="6388101"/>
            <a:ext cx="8832851" cy="309563"/>
          </a:xfrm>
          <a:prstGeom prst="rect">
            <a:avLst/>
          </a:prstGeom>
          <a:solidFill>
            <a:schemeClr val="accent3"/>
          </a:solidFill>
          <a:ln w="9525" cap="flat" cmpd="sng" algn="ctr">
            <a:noFill/>
            <a:prstDash val="solid"/>
            <a:miter lim="800000"/>
            <a:headEnd type="none" w="med" len="med"/>
            <a:tailEnd type="none" w="med" len="med"/>
          </a:ln>
          <a:effectLst/>
        </p:spPr>
        <p:txBody>
          <a:bodyPr wrap="none" anchor="ctr"/>
          <a:lstStyle/>
          <a:p>
            <a:pPr>
              <a:defRPr/>
            </a:pPr>
            <a:endParaRPr lang="en-US" dirty="0"/>
          </a:p>
        </p:txBody>
      </p:sp>
      <p:sp>
        <p:nvSpPr>
          <p:cNvPr id="14" name="Date Placeholder 13"/>
          <p:cNvSpPr>
            <a:spLocks noGrp="1"/>
          </p:cNvSpPr>
          <p:nvPr>
            <p:ph type="dt" sz="half" idx="2"/>
          </p:nvPr>
        </p:nvSpPr>
        <p:spPr>
          <a:xfrm>
            <a:off x="5791201" y="6405564"/>
            <a:ext cx="3044825" cy="365125"/>
          </a:xfrm>
          <a:prstGeom prst="rect">
            <a:avLst/>
          </a:prstGeom>
        </p:spPr>
        <p:txBody>
          <a:bodyPr vert="horz"/>
          <a:lstStyle>
            <a:lvl1pPr algn="r" eaLnBrk="1" latinLnBrk="0" hangingPunct="1">
              <a:defRPr kumimoji="0" sz="1400">
                <a:solidFill>
                  <a:srgbClr val="FFFFFF"/>
                </a:solidFill>
              </a:defRPr>
            </a:lvl1pPr>
          </a:lstStyle>
          <a:p>
            <a:pPr>
              <a:defRPr/>
            </a:pPr>
            <a:fld id="{BB40746E-088C-4F07-9FC8-17785E7EA345}" type="datetime1">
              <a:rPr lang="en-IN" smtClean="0"/>
              <a:t>03-08-2016</a:t>
            </a:fld>
            <a:endParaRPr lang="en-IN" dirty="0"/>
          </a:p>
        </p:txBody>
      </p:sp>
      <p:sp>
        <p:nvSpPr>
          <p:cNvPr id="3" name="Footer Placeholder 2"/>
          <p:cNvSpPr>
            <a:spLocks noGrp="1"/>
          </p:cNvSpPr>
          <p:nvPr>
            <p:ph type="ftr" sz="quarter" idx="3"/>
          </p:nvPr>
        </p:nvSpPr>
        <p:spPr>
          <a:xfrm>
            <a:off x="304800" y="6410326"/>
            <a:ext cx="3581400" cy="366713"/>
          </a:xfrm>
          <a:prstGeom prst="rect">
            <a:avLst/>
          </a:prstGeom>
        </p:spPr>
        <p:txBody>
          <a:bodyPr vert="horz"/>
          <a:lstStyle>
            <a:lvl1pPr algn="l" eaLnBrk="1" latinLnBrk="0" hangingPunct="1">
              <a:defRPr kumimoji="0" sz="1200">
                <a:solidFill>
                  <a:srgbClr val="FFFFFF"/>
                </a:solidFill>
              </a:defRPr>
            </a:lvl1pPr>
          </a:lstStyle>
          <a:p>
            <a:pPr>
              <a:defRPr/>
            </a:pPr>
            <a:endParaRPr lang="en-IN" dirty="0"/>
          </a:p>
        </p:txBody>
      </p:sp>
      <p:sp>
        <p:nvSpPr>
          <p:cNvPr id="8" name="Rectangle 7"/>
          <p:cNvSpPr>
            <a:spLocks noChangeArrowheads="1"/>
          </p:cNvSpPr>
          <p:nvPr/>
        </p:nvSpPr>
        <p:spPr bwMode="auto">
          <a:xfrm>
            <a:off x="152400" y="155576"/>
            <a:ext cx="8832851" cy="6546850"/>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wrap="none" anchor="ctr"/>
          <a:lstStyle/>
          <a:p>
            <a:pPr>
              <a:defRPr/>
            </a:pPr>
            <a:endParaRPr lang="en-US" dirty="0"/>
          </a:p>
        </p:txBody>
      </p:sp>
      <p:sp>
        <p:nvSpPr>
          <p:cNvPr id="10" name="Straight Connector 9"/>
          <p:cNvSpPr>
            <a:spLocks noChangeShapeType="1"/>
          </p:cNvSpPr>
          <p:nvPr/>
        </p:nvSpPr>
        <p:spPr bwMode="auto">
          <a:xfrm>
            <a:off x="152400" y="1276350"/>
            <a:ext cx="8832851"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wrap="none" anchor="ctr"/>
          <a:lstStyle/>
          <a:p>
            <a:pPr>
              <a:defRPr/>
            </a:pPr>
            <a:endParaRPr lang="en-US" dirty="0"/>
          </a:p>
        </p:txBody>
      </p:sp>
      <p:sp>
        <p:nvSpPr>
          <p:cNvPr id="12" name="Oval 11"/>
          <p:cNvSpPr/>
          <p:nvPr/>
        </p:nvSpPr>
        <p:spPr>
          <a:xfrm>
            <a:off x="4267200" y="955675"/>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dirty="0"/>
          </a:p>
        </p:txBody>
      </p:sp>
      <p:sp>
        <p:nvSpPr>
          <p:cNvPr id="15" name="Oval 14"/>
          <p:cNvSpPr/>
          <p:nvPr/>
        </p:nvSpPr>
        <p:spPr>
          <a:xfrm>
            <a:off x="4362451" y="1050926"/>
            <a:ext cx="419100" cy="420688"/>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dirty="0"/>
          </a:p>
        </p:txBody>
      </p:sp>
      <p:sp>
        <p:nvSpPr>
          <p:cNvPr id="23" name="Slide Number Placeholder 22"/>
          <p:cNvSpPr>
            <a:spLocks noGrp="1"/>
          </p:cNvSpPr>
          <p:nvPr>
            <p:ph type="sldNum" sz="quarter" idx="4"/>
          </p:nvPr>
        </p:nvSpPr>
        <p:spPr>
          <a:xfrm>
            <a:off x="4343400" y="1039814"/>
            <a:ext cx="457200" cy="441325"/>
          </a:xfrm>
          <a:prstGeom prst="rect">
            <a:avLst/>
          </a:prstGeom>
        </p:spPr>
        <p:txBody>
          <a:bodyPr vert="horz" lIns="45720" rIns="45720" anchor="ctr">
            <a:normAutofit/>
          </a:bodyPr>
          <a:lstStyle>
            <a:lvl1pPr algn="ctr" eaLnBrk="1" latinLnBrk="0" hangingPunct="1">
              <a:defRPr kumimoji="0" sz="1600">
                <a:solidFill>
                  <a:schemeClr val="accent3">
                    <a:shade val="75000"/>
                  </a:schemeClr>
                </a:solidFill>
              </a:defRPr>
            </a:lvl1pPr>
          </a:lstStyle>
          <a:p>
            <a:pPr>
              <a:defRPr/>
            </a:pPr>
            <a:fld id="{D293344F-E87F-4EA5-9AE7-F62ED669923F}" type="slidenum">
              <a:rPr lang="en-IN"/>
              <a:pPr>
                <a:defRPr/>
              </a:pPr>
              <a:t>‹#›</a:t>
            </a:fld>
            <a:endParaRPr lang="en-IN" dirty="0"/>
          </a:p>
        </p:txBody>
      </p:sp>
      <p:sp>
        <p:nvSpPr>
          <p:cNvPr id="1038" name="Title Placeholder 21"/>
          <p:cNvSpPr>
            <a:spLocks noGrp="1"/>
          </p:cNvSpPr>
          <p:nvPr>
            <p:ph type="title"/>
          </p:nvPr>
        </p:nvSpPr>
        <p:spPr bwMode="auto">
          <a:xfrm>
            <a:off x="301625" y="228601"/>
            <a:ext cx="8534400" cy="75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en-US" altLang="en-US" smtClean="0"/>
              <a:t>Click to edit Master title style</a:t>
            </a:r>
          </a:p>
        </p:txBody>
      </p:sp>
      <p:sp>
        <p:nvSpPr>
          <p:cNvPr id="1039" name="Text Placeholder 12"/>
          <p:cNvSpPr>
            <a:spLocks noGrp="1"/>
          </p:cNvSpPr>
          <p:nvPr>
            <p:ph type="body" idx="1"/>
          </p:nvPr>
        </p:nvSpPr>
        <p:spPr bwMode="auto">
          <a:xfrm>
            <a:off x="301625" y="1524000"/>
            <a:ext cx="8534400" cy="4598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Tree>
  </p:cSld>
  <p:clrMap bg1="lt1" tx1="dk1" bg2="lt2" tx2="dk2" accent1="accent1" accent2="accent2" accent3="accent3" accent4="accent4" accent5="accent5" accent6="accent6" hlink="hlink" folHlink="folHlink"/>
  <p:sldLayoutIdLst>
    <p:sldLayoutId id="2147483948" r:id="rId1"/>
    <p:sldLayoutId id="2147483949" r:id="rId2"/>
    <p:sldLayoutId id="2147483950" r:id="rId3"/>
    <p:sldLayoutId id="2147483951" r:id="rId4"/>
    <p:sldLayoutId id="2147483952" r:id="rId5"/>
    <p:sldLayoutId id="2147483953" r:id="rId6"/>
    <p:sldLayoutId id="2147483954" r:id="rId7"/>
    <p:sldLayoutId id="2147483955" r:id="rId8"/>
    <p:sldLayoutId id="2147483956" r:id="rId9"/>
    <p:sldLayoutId id="2147483947" r:id="rId10"/>
    <p:sldLayoutId id="2147483957" r:id="rId11"/>
  </p:sldLayoutIdLst>
  <p:hf hdr="0" ftr="0" dt="0"/>
  <p:txStyles>
    <p:titleStyle>
      <a:lvl1pPr algn="ctr" rtl="0" eaLnBrk="0" fontAlgn="base" hangingPunct="0">
        <a:spcBef>
          <a:spcPct val="0"/>
        </a:spcBef>
        <a:spcAft>
          <a:spcPct val="0"/>
        </a:spcAft>
        <a:defRPr sz="3300" kern="1200">
          <a:solidFill>
            <a:srgbClr val="7B9899"/>
          </a:solidFill>
          <a:latin typeface="+mj-lt"/>
          <a:ea typeface="+mj-ea"/>
          <a:cs typeface="+mj-cs"/>
        </a:defRPr>
      </a:lvl1pPr>
      <a:lvl2pPr algn="ctr" rtl="0" eaLnBrk="0" fontAlgn="base" hangingPunct="0">
        <a:spcBef>
          <a:spcPct val="0"/>
        </a:spcBef>
        <a:spcAft>
          <a:spcPct val="0"/>
        </a:spcAft>
        <a:defRPr sz="3300">
          <a:solidFill>
            <a:srgbClr val="7B9899"/>
          </a:solidFill>
          <a:latin typeface="Georgia" pitchFamily="18" charset="0"/>
        </a:defRPr>
      </a:lvl2pPr>
      <a:lvl3pPr algn="ctr" rtl="0" eaLnBrk="0" fontAlgn="base" hangingPunct="0">
        <a:spcBef>
          <a:spcPct val="0"/>
        </a:spcBef>
        <a:spcAft>
          <a:spcPct val="0"/>
        </a:spcAft>
        <a:defRPr sz="3300">
          <a:solidFill>
            <a:srgbClr val="7B9899"/>
          </a:solidFill>
          <a:latin typeface="Georgia" pitchFamily="18" charset="0"/>
        </a:defRPr>
      </a:lvl3pPr>
      <a:lvl4pPr algn="ctr" rtl="0" eaLnBrk="0" fontAlgn="base" hangingPunct="0">
        <a:spcBef>
          <a:spcPct val="0"/>
        </a:spcBef>
        <a:spcAft>
          <a:spcPct val="0"/>
        </a:spcAft>
        <a:defRPr sz="3300">
          <a:solidFill>
            <a:srgbClr val="7B9899"/>
          </a:solidFill>
          <a:latin typeface="Georgia" pitchFamily="18" charset="0"/>
        </a:defRPr>
      </a:lvl4pPr>
      <a:lvl5pPr algn="ctr" rtl="0" eaLnBrk="0" fontAlgn="base" hangingPunct="0">
        <a:spcBef>
          <a:spcPct val="0"/>
        </a:spcBef>
        <a:spcAft>
          <a:spcPct val="0"/>
        </a:spcAft>
        <a:defRPr sz="3300">
          <a:solidFill>
            <a:srgbClr val="7B9899"/>
          </a:solidFill>
          <a:latin typeface="Georgia" pitchFamily="18" charset="0"/>
        </a:defRPr>
      </a:lvl5pPr>
      <a:lvl6pPr marL="457200" algn="ctr" rtl="0" fontAlgn="base">
        <a:spcBef>
          <a:spcPct val="0"/>
        </a:spcBef>
        <a:spcAft>
          <a:spcPct val="0"/>
        </a:spcAft>
        <a:defRPr sz="3300">
          <a:solidFill>
            <a:srgbClr val="7B9899"/>
          </a:solidFill>
          <a:latin typeface="Georgia" pitchFamily="18" charset="0"/>
        </a:defRPr>
      </a:lvl6pPr>
      <a:lvl7pPr marL="914400" algn="ctr" rtl="0" fontAlgn="base">
        <a:spcBef>
          <a:spcPct val="0"/>
        </a:spcBef>
        <a:spcAft>
          <a:spcPct val="0"/>
        </a:spcAft>
        <a:defRPr sz="3300">
          <a:solidFill>
            <a:srgbClr val="7B9899"/>
          </a:solidFill>
          <a:latin typeface="Georgia" pitchFamily="18" charset="0"/>
        </a:defRPr>
      </a:lvl7pPr>
      <a:lvl8pPr marL="1371600" algn="ctr" rtl="0" fontAlgn="base">
        <a:spcBef>
          <a:spcPct val="0"/>
        </a:spcBef>
        <a:spcAft>
          <a:spcPct val="0"/>
        </a:spcAft>
        <a:defRPr sz="3300">
          <a:solidFill>
            <a:srgbClr val="7B9899"/>
          </a:solidFill>
          <a:latin typeface="Georgia" pitchFamily="18" charset="0"/>
        </a:defRPr>
      </a:lvl8pPr>
      <a:lvl9pPr marL="1828800" algn="ctr" rtl="0" fontAlgn="base">
        <a:spcBef>
          <a:spcPct val="0"/>
        </a:spcBef>
        <a:spcAft>
          <a:spcPct val="0"/>
        </a:spcAft>
        <a:defRPr sz="3300">
          <a:solidFill>
            <a:srgbClr val="7B9899"/>
          </a:solidFill>
          <a:latin typeface="Georgia" pitchFamily="18" charset="0"/>
        </a:defRPr>
      </a:lvl9pPr>
    </p:titleStyle>
    <p:bodyStyle>
      <a:lvl1pPr marL="273050" indent="-273050" algn="l" rtl="0" eaLnBrk="0" fontAlgn="base" hangingPunct="0">
        <a:spcBef>
          <a:spcPct val="20000"/>
        </a:spcBef>
        <a:spcAft>
          <a:spcPct val="0"/>
        </a:spcAft>
        <a:buClr>
          <a:schemeClr val="accent1"/>
        </a:buClr>
        <a:buSzPct val="85000"/>
        <a:buFont typeface="Wingdings 2" pitchFamily="18" charset="2"/>
        <a:buChar char=""/>
        <a:defRPr sz="2700" kern="1200">
          <a:solidFill>
            <a:schemeClr val="tx1"/>
          </a:solidFill>
          <a:latin typeface="+mn-lt"/>
          <a:ea typeface="+mn-ea"/>
          <a:cs typeface="+mn-cs"/>
        </a:defRPr>
      </a:lvl1pPr>
      <a:lvl2pPr marL="547688" indent="-273050" algn="l" rtl="0" eaLnBrk="0" fontAlgn="base" hangingPunct="0">
        <a:spcBef>
          <a:spcPct val="20000"/>
        </a:spcBef>
        <a:spcAft>
          <a:spcPct val="0"/>
        </a:spcAft>
        <a:buClr>
          <a:schemeClr val="accent2"/>
        </a:buClr>
        <a:buSzPct val="70000"/>
        <a:buFont typeface="Wingdings" pitchFamily="2" charset="2"/>
        <a:buChar char=""/>
        <a:defRPr sz="2200" kern="1200">
          <a:solidFill>
            <a:schemeClr val="tx2"/>
          </a:solidFill>
          <a:latin typeface="+mn-lt"/>
          <a:ea typeface="+mn-ea"/>
          <a:cs typeface="+mn-cs"/>
        </a:defRPr>
      </a:lvl2pPr>
      <a:lvl3pPr marL="822325" indent="-228600" algn="l" rtl="0" eaLnBrk="0" fontAlgn="base" hangingPunct="0">
        <a:spcBef>
          <a:spcPct val="20000"/>
        </a:spcBef>
        <a:spcAft>
          <a:spcPct val="0"/>
        </a:spcAft>
        <a:buClr>
          <a:srgbClr val="8CADAE"/>
        </a:buClr>
        <a:buSzPct val="75000"/>
        <a:buFont typeface="Wingdings 2" pitchFamily="18" charset="2"/>
        <a:buChar char=""/>
        <a:defRPr sz="2000" kern="1200">
          <a:solidFill>
            <a:schemeClr val="tx1"/>
          </a:solidFill>
          <a:latin typeface="+mn-lt"/>
          <a:ea typeface="+mn-ea"/>
          <a:cs typeface="+mn-cs"/>
        </a:defRPr>
      </a:lvl3pPr>
      <a:lvl4pPr marL="1096963" indent="-228600" algn="l" rtl="0" eaLnBrk="0" fontAlgn="base" hangingPunct="0">
        <a:spcBef>
          <a:spcPct val="20000"/>
        </a:spcBef>
        <a:spcAft>
          <a:spcPct val="0"/>
        </a:spcAft>
        <a:buClr>
          <a:srgbClr val="8C7B70"/>
        </a:buClr>
        <a:buSzPct val="70000"/>
        <a:buFont typeface="Wingdings" pitchFamily="2" charset="2"/>
        <a:buChar char=""/>
        <a:defRPr sz="2000" kern="1200">
          <a:solidFill>
            <a:schemeClr val="tx2"/>
          </a:solidFill>
          <a:latin typeface="+mn-lt"/>
          <a:ea typeface="+mn-ea"/>
          <a:cs typeface="+mn-cs"/>
        </a:defRPr>
      </a:lvl4pPr>
      <a:lvl5pPr marL="1371600" indent="-228600" algn="l" rtl="0" eaLnBrk="0" fontAlgn="base" hangingPunct="0">
        <a:spcBef>
          <a:spcPct val="20000"/>
        </a:spcBef>
        <a:spcAft>
          <a:spcPct val="0"/>
        </a:spcAft>
        <a:buClr>
          <a:srgbClr val="8FB08C"/>
        </a:buClr>
        <a:buChar char="•"/>
        <a:defRPr kern="1200">
          <a:solidFill>
            <a:schemeClr val="tx1"/>
          </a:solidFill>
          <a:latin typeface="+mn-lt"/>
          <a:ea typeface="+mn-ea"/>
          <a:cs typeface="+mn-cs"/>
        </a:defRPr>
      </a:lvl5pPr>
      <a:lvl6pPr marL="1645920" indent="-182880" algn="l" rtl="0" eaLnBrk="1" latinLnBrk="0" hangingPunct="1">
        <a:spcBef>
          <a:spcPct val="20000"/>
        </a:spcBef>
        <a:buClr>
          <a:schemeClr val="accent6"/>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1">
            <a:shade val="75000"/>
          </a:schemeClr>
        </a:buClr>
        <a:buSzPct val="90000"/>
        <a:buChar char="•"/>
        <a:defRPr kumimoji="0" sz="1600" kern="1200" baseline="0">
          <a:solidFill>
            <a:schemeClr val="tx1"/>
          </a:solidFill>
          <a:latin typeface="+mn-lt"/>
          <a:ea typeface="+mn-ea"/>
          <a:cs typeface="+mn-cs"/>
        </a:defRPr>
      </a:lvl7pPr>
      <a:lvl8pPr marL="2103120" indent="-182880" algn="l" rtl="0" eaLnBrk="1" latinLnBrk="0" hangingPunct="1">
        <a:spcBef>
          <a:spcPct val="20000"/>
        </a:spcBef>
        <a:buClr>
          <a:schemeClr val="accent4">
            <a:shade val="75000"/>
          </a:schemeClr>
        </a:buClr>
        <a:buChar char="•"/>
        <a:defRPr kumimoji="0" sz="1600" kern="1200">
          <a:solidFill>
            <a:schemeClr val="tx1"/>
          </a:solidFill>
          <a:latin typeface="+mn-lt"/>
          <a:ea typeface="+mn-ea"/>
          <a:cs typeface="+mn-cs"/>
        </a:defRPr>
      </a:lvl8pPr>
      <a:lvl9pPr marL="2377440" indent="-182880" algn="l" rtl="0" eaLnBrk="1" latinLnBrk="0" hangingPunct="1">
        <a:spcBef>
          <a:spcPct val="20000"/>
        </a:spcBef>
        <a:buClr>
          <a:schemeClr val="accent2">
            <a:shade val="75000"/>
          </a:schemeClr>
        </a:buClr>
        <a:buSzPct val="90000"/>
        <a:buChar char="•"/>
        <a:defRPr kumimoji="0" sz="1400" kern="1200" cap="all"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0.wmf"/><Relationship Id="rId2" Type="http://schemas.openxmlformats.org/officeDocument/2006/relationships/image" Target="../media/image9.wmf"/><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12.wmf"/><Relationship Id="rId2" Type="http://schemas.openxmlformats.org/officeDocument/2006/relationships/image" Target="../media/image11.png"/><Relationship Id="rId1" Type="http://schemas.openxmlformats.org/officeDocument/2006/relationships/slideLayout" Target="../slideLayouts/slideLayout2.xml"/><Relationship Id="rId6" Type="http://schemas.openxmlformats.org/officeDocument/2006/relationships/image" Target="../media/image15.wmf"/><Relationship Id="rId5" Type="http://schemas.openxmlformats.org/officeDocument/2006/relationships/image" Target="../media/image14.wmf"/><Relationship Id="rId4" Type="http://schemas.openxmlformats.org/officeDocument/2006/relationships/image" Target="../media/image13.wmf"/></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microsoft.com/office/2007/relationships/hdphoto" Target="../media/hdphoto1.wdp"/></Relationships>
</file>

<file path=ppt/slides/_rels/slide43.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19.emf"/></Relationships>
</file>

<file path=ppt/slides/_rels/slide44.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2.xml"/><Relationship Id="rId1" Type="http://schemas.openxmlformats.org/officeDocument/2006/relationships/vmlDrawing" Target="../drawings/vmlDrawing2.vml"/><Relationship Id="rId4" Type="http://schemas.openxmlformats.org/officeDocument/2006/relationships/image" Target="../media/image20.emf"/></Relationships>
</file>

<file path=ppt/slides/_rels/slide45.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2.xml"/><Relationship Id="rId1" Type="http://schemas.openxmlformats.org/officeDocument/2006/relationships/vmlDrawing" Target="../drawings/vmlDrawing3.vml"/><Relationship Id="rId4" Type="http://schemas.openxmlformats.org/officeDocument/2006/relationships/image" Target="../media/image21.emf"/></Relationships>
</file>

<file path=ppt/slides/_rels/slide46.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2.xml"/><Relationship Id="rId1" Type="http://schemas.openxmlformats.org/officeDocument/2006/relationships/vmlDrawing" Target="../drawings/vmlDrawing4.vml"/><Relationship Id="rId4" Type="http://schemas.openxmlformats.org/officeDocument/2006/relationships/image" Target="../media/image26.emf"/></Relationships>
</file>

<file path=ppt/slides/_rels/slide51.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30.png"/><Relationship Id="rId7" Type="http://schemas.openxmlformats.org/officeDocument/2006/relationships/image" Target="../media/image29.emf"/><Relationship Id="rId2" Type="http://schemas.openxmlformats.org/officeDocument/2006/relationships/slideLayout" Target="../slideLayouts/slideLayout2.xml"/><Relationship Id="rId1" Type="http://schemas.openxmlformats.org/officeDocument/2006/relationships/vmlDrawing" Target="../drawings/vmlDrawing5.vml"/><Relationship Id="rId6" Type="http://schemas.openxmlformats.org/officeDocument/2006/relationships/package" Target="../embeddings/Microsoft_Word_Document1.docx"/><Relationship Id="rId5" Type="http://schemas.openxmlformats.org/officeDocument/2006/relationships/oleObject" Target="../embeddings/oleObject5.bin"/><Relationship Id="rId4" Type="http://schemas.microsoft.com/office/2007/relationships/hdphoto" Target="../media/hdphoto2.wdp"/></Relationships>
</file>

<file path=ppt/slides/_rels/slide54.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oleObject" Target="../embeddings/oleObject6.bin"/><Relationship Id="rId2" Type="http://schemas.openxmlformats.org/officeDocument/2006/relationships/slideLayout" Target="../slideLayouts/slideLayout2.xml"/><Relationship Id="rId1" Type="http://schemas.openxmlformats.org/officeDocument/2006/relationships/vmlDrawing" Target="../drawings/vmlDrawing6.vml"/><Relationship Id="rId4" Type="http://schemas.openxmlformats.org/officeDocument/2006/relationships/image" Target="../media/image33.emf"/></Relationships>
</file>

<file path=ppt/slides/_rels/slide57.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36.em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38.emf"/><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40.emf"/><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image" Target="../media/image48.emf"/><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image" Target="../media/image36.emf"/><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image" Target="../media/image53.emf"/><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image" Target="../media/image38.emf"/><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image" Target="../media/image55.jpeg"/><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Title 1"/>
          <p:cNvSpPr>
            <a:spLocks noGrp="1"/>
          </p:cNvSpPr>
          <p:nvPr>
            <p:ph type="ctrTitle"/>
          </p:nvPr>
        </p:nvSpPr>
        <p:spPr>
          <a:xfrm>
            <a:off x="611560" y="476672"/>
            <a:ext cx="8208912" cy="1728192"/>
          </a:xfrm>
        </p:spPr>
        <p:txBody>
          <a:bodyPr>
            <a:noAutofit/>
          </a:bodyPr>
          <a:lstStyle/>
          <a:p>
            <a:pPr>
              <a:lnSpc>
                <a:spcPct val="90000"/>
              </a:lnSpc>
            </a:pPr>
            <a:r>
              <a:rPr lang="en-US" sz="4000" b="1" cap="small" dirty="0" smtClean="0"/>
              <a:t/>
            </a:r>
            <a:br>
              <a:rPr lang="en-US" sz="4000" b="1" cap="small" dirty="0" smtClean="0"/>
            </a:br>
            <a:r>
              <a:rPr lang="en-US" sz="4000" b="1" cap="small" dirty="0" smtClean="0"/>
              <a:t>       </a:t>
            </a:r>
            <a:r>
              <a:rPr lang="en-US" sz="4800" b="1" cap="small" dirty="0" smtClean="0"/>
              <a:t>             </a:t>
            </a:r>
            <a:r>
              <a:rPr lang="en-US" sz="4800" b="1" cap="small" dirty="0"/>
              <a:t/>
            </a:r>
            <a:br>
              <a:rPr lang="en-US" sz="4800" b="1" cap="small" dirty="0"/>
            </a:br>
            <a:r>
              <a:rPr lang="en-US" sz="4800" b="1" cap="small" dirty="0" smtClean="0"/>
              <a:t/>
            </a:r>
            <a:br>
              <a:rPr lang="en-US" sz="4800" b="1" cap="small" dirty="0" smtClean="0"/>
            </a:br>
            <a:r>
              <a:rPr lang="en-US" sz="4800" b="1" cap="small" dirty="0" smtClean="0"/>
              <a:t/>
            </a:r>
            <a:br>
              <a:rPr lang="en-US" sz="4800" b="1" cap="small" dirty="0" smtClean="0"/>
            </a:br>
            <a:r>
              <a:rPr lang="en-US" sz="4800" b="1" cap="small" dirty="0"/>
              <a:t/>
            </a:r>
            <a:br>
              <a:rPr lang="en-US" sz="4800" b="1" cap="small" dirty="0"/>
            </a:br>
            <a:r>
              <a:rPr lang="en-US" sz="4400" cap="all" dirty="0">
                <a:solidFill>
                  <a:srgbClr val="00B050"/>
                </a:solidFill>
              </a:rPr>
              <a:t/>
            </a:r>
            <a:br>
              <a:rPr lang="en-US" sz="4400" cap="all" dirty="0">
                <a:solidFill>
                  <a:srgbClr val="00B050"/>
                </a:solidFill>
              </a:rPr>
            </a:br>
            <a:r>
              <a:rPr lang="en-US" altLang="en-US" sz="3200" b="1" cap="all" dirty="0">
                <a:solidFill>
                  <a:srgbClr val="00B050"/>
                </a:solidFill>
              </a:rPr>
              <a:t>Cyber-Risk Informatics:</a:t>
            </a:r>
            <a:br>
              <a:rPr lang="en-US" altLang="en-US" sz="3200" b="1" cap="all" dirty="0">
                <a:solidFill>
                  <a:srgbClr val="00B050"/>
                </a:solidFill>
              </a:rPr>
            </a:br>
            <a:r>
              <a:rPr lang="en-US" altLang="en-US" sz="3200" b="1" cap="all" dirty="0">
                <a:solidFill>
                  <a:srgbClr val="00B050"/>
                </a:solidFill>
              </a:rPr>
              <a:t>Engineering Evaluation with Data Science</a:t>
            </a:r>
            <a:r>
              <a:rPr lang="en-US" altLang="en-US" sz="2800" b="1" dirty="0">
                <a:solidFill>
                  <a:srgbClr val="FFFF00"/>
                </a:solidFill>
              </a:rPr>
              <a:t/>
            </a:r>
            <a:br>
              <a:rPr lang="en-US" altLang="en-US" sz="2800" b="1" dirty="0">
                <a:solidFill>
                  <a:srgbClr val="FFFF00"/>
                </a:solidFill>
              </a:rPr>
            </a:br>
            <a:endParaRPr lang="en-US" sz="2800" b="1" cap="small" dirty="0"/>
          </a:p>
        </p:txBody>
      </p:sp>
      <p:sp>
        <p:nvSpPr>
          <p:cNvPr id="6146" name="Subtitle 2"/>
          <p:cNvSpPr>
            <a:spLocks noGrp="1"/>
          </p:cNvSpPr>
          <p:nvPr>
            <p:ph type="subTitle" idx="1"/>
          </p:nvPr>
        </p:nvSpPr>
        <p:spPr>
          <a:xfrm>
            <a:off x="1371600" y="2819400"/>
            <a:ext cx="6400800" cy="3057872"/>
          </a:xfrm>
        </p:spPr>
        <p:txBody>
          <a:bodyPr>
            <a:noAutofit/>
          </a:bodyPr>
          <a:lstStyle/>
          <a:p>
            <a:pPr algn="ctr" eaLnBrk="1" fontAlgn="auto" hangingPunct="1">
              <a:spcAft>
                <a:spcPts val="0"/>
              </a:spcAft>
              <a:buFont typeface="Wingdings 2"/>
              <a:buNone/>
              <a:defRPr/>
            </a:pPr>
            <a:r>
              <a:rPr lang="en-US" sz="3200" b="1" cap="small" dirty="0" smtClean="0">
                <a:solidFill>
                  <a:srgbClr val="FF0000"/>
                </a:solidFill>
                <a:latin typeface="Corbel "/>
              </a:rPr>
              <a:t>Chapter 5</a:t>
            </a:r>
          </a:p>
          <a:p>
            <a:r>
              <a:rPr lang="en-US" sz="3600" cap="small" dirty="0">
                <a:solidFill>
                  <a:srgbClr val="00B0F0"/>
                </a:solidFill>
                <a:latin typeface="+mj-lt"/>
                <a:cs typeface="Aharoni" pitchFamily="2" charset="-79"/>
              </a:rPr>
              <a:t>Game-Theoretic Computing in cyber-risk</a:t>
            </a:r>
            <a:endParaRPr lang="en-IN" sz="3600" cap="small" dirty="0">
              <a:solidFill>
                <a:srgbClr val="00B0F0"/>
              </a:solidFill>
              <a:latin typeface="+mj-lt"/>
              <a:cs typeface="Aharoni" pitchFamily="2" charset="-79"/>
            </a:endParaRPr>
          </a:p>
        </p:txBody>
      </p:sp>
      <p:sp>
        <p:nvSpPr>
          <p:cNvPr id="4" name="Title 1"/>
          <p:cNvSpPr txBox="1">
            <a:spLocks/>
          </p:cNvSpPr>
          <p:nvPr/>
        </p:nvSpPr>
        <p:spPr bwMode="auto">
          <a:xfrm>
            <a:off x="4355976" y="5659668"/>
            <a:ext cx="4176464" cy="756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noAutofit/>
          </a:bodyPr>
          <a:lstStyle>
            <a:lvl1pPr algn="ctr" rtl="0" eaLnBrk="0" fontAlgn="base" hangingPunct="0">
              <a:spcBef>
                <a:spcPct val="0"/>
              </a:spcBef>
              <a:spcAft>
                <a:spcPct val="0"/>
              </a:spcAft>
              <a:defRPr sz="4200" kern="1200">
                <a:solidFill>
                  <a:schemeClr val="accent1"/>
                </a:solidFill>
                <a:latin typeface="+mj-lt"/>
                <a:ea typeface="+mj-ea"/>
                <a:cs typeface="+mj-cs"/>
              </a:defRPr>
            </a:lvl1pPr>
            <a:lvl2pPr algn="ctr" rtl="0" eaLnBrk="0" fontAlgn="base" hangingPunct="0">
              <a:spcBef>
                <a:spcPct val="0"/>
              </a:spcBef>
              <a:spcAft>
                <a:spcPct val="0"/>
              </a:spcAft>
              <a:defRPr sz="3300">
                <a:solidFill>
                  <a:srgbClr val="7B9899"/>
                </a:solidFill>
                <a:latin typeface="Georgia" pitchFamily="18" charset="0"/>
              </a:defRPr>
            </a:lvl2pPr>
            <a:lvl3pPr algn="ctr" rtl="0" eaLnBrk="0" fontAlgn="base" hangingPunct="0">
              <a:spcBef>
                <a:spcPct val="0"/>
              </a:spcBef>
              <a:spcAft>
                <a:spcPct val="0"/>
              </a:spcAft>
              <a:defRPr sz="3300">
                <a:solidFill>
                  <a:srgbClr val="7B9899"/>
                </a:solidFill>
                <a:latin typeface="Georgia" pitchFamily="18" charset="0"/>
              </a:defRPr>
            </a:lvl3pPr>
            <a:lvl4pPr algn="ctr" rtl="0" eaLnBrk="0" fontAlgn="base" hangingPunct="0">
              <a:spcBef>
                <a:spcPct val="0"/>
              </a:spcBef>
              <a:spcAft>
                <a:spcPct val="0"/>
              </a:spcAft>
              <a:defRPr sz="3300">
                <a:solidFill>
                  <a:srgbClr val="7B9899"/>
                </a:solidFill>
                <a:latin typeface="Georgia" pitchFamily="18" charset="0"/>
              </a:defRPr>
            </a:lvl4pPr>
            <a:lvl5pPr algn="ctr" rtl="0" eaLnBrk="0" fontAlgn="base" hangingPunct="0">
              <a:spcBef>
                <a:spcPct val="0"/>
              </a:spcBef>
              <a:spcAft>
                <a:spcPct val="0"/>
              </a:spcAft>
              <a:defRPr sz="3300">
                <a:solidFill>
                  <a:srgbClr val="7B9899"/>
                </a:solidFill>
                <a:latin typeface="Georgia" pitchFamily="18" charset="0"/>
              </a:defRPr>
            </a:lvl5pPr>
            <a:lvl6pPr marL="457200" algn="ctr" rtl="0" fontAlgn="base">
              <a:spcBef>
                <a:spcPct val="0"/>
              </a:spcBef>
              <a:spcAft>
                <a:spcPct val="0"/>
              </a:spcAft>
              <a:defRPr sz="3300">
                <a:solidFill>
                  <a:srgbClr val="7B9899"/>
                </a:solidFill>
                <a:latin typeface="Georgia" pitchFamily="18" charset="0"/>
              </a:defRPr>
            </a:lvl6pPr>
            <a:lvl7pPr marL="914400" algn="ctr" rtl="0" fontAlgn="base">
              <a:spcBef>
                <a:spcPct val="0"/>
              </a:spcBef>
              <a:spcAft>
                <a:spcPct val="0"/>
              </a:spcAft>
              <a:defRPr sz="3300">
                <a:solidFill>
                  <a:srgbClr val="7B9899"/>
                </a:solidFill>
                <a:latin typeface="Georgia" pitchFamily="18" charset="0"/>
              </a:defRPr>
            </a:lvl7pPr>
            <a:lvl8pPr marL="1371600" algn="ctr" rtl="0" fontAlgn="base">
              <a:spcBef>
                <a:spcPct val="0"/>
              </a:spcBef>
              <a:spcAft>
                <a:spcPct val="0"/>
              </a:spcAft>
              <a:defRPr sz="3300">
                <a:solidFill>
                  <a:srgbClr val="7B9899"/>
                </a:solidFill>
                <a:latin typeface="Georgia" pitchFamily="18" charset="0"/>
              </a:defRPr>
            </a:lvl8pPr>
            <a:lvl9pPr marL="1828800" algn="ctr" rtl="0" fontAlgn="base">
              <a:spcBef>
                <a:spcPct val="0"/>
              </a:spcBef>
              <a:spcAft>
                <a:spcPct val="0"/>
              </a:spcAft>
              <a:defRPr sz="3300">
                <a:solidFill>
                  <a:srgbClr val="7B9899"/>
                </a:solidFill>
                <a:latin typeface="Georgia" pitchFamily="18" charset="0"/>
              </a:defRPr>
            </a:lvl9pPr>
          </a:lstStyle>
          <a:p>
            <a:pPr>
              <a:defRPr/>
            </a:pPr>
            <a:r>
              <a:rPr lang="en-US" sz="4000" b="1" cap="small" dirty="0" smtClean="0"/>
              <a:t/>
            </a:r>
            <a:br>
              <a:rPr lang="en-US" sz="4000" b="1" cap="small" dirty="0" smtClean="0"/>
            </a:br>
            <a:r>
              <a:rPr lang="en-US" sz="4000" b="1" cap="small" dirty="0" smtClean="0"/>
              <a:t/>
            </a:r>
            <a:br>
              <a:rPr lang="en-US" sz="4000" b="1" cap="small" dirty="0" smtClean="0"/>
            </a:br>
            <a:endParaRPr lang="en-US" sz="4000" b="1" cap="small" dirty="0"/>
          </a:p>
        </p:txBody>
      </p:sp>
      <p:sp>
        <p:nvSpPr>
          <p:cNvPr id="3" name="Slide Number Placeholder 2"/>
          <p:cNvSpPr>
            <a:spLocks noGrp="1"/>
          </p:cNvSpPr>
          <p:nvPr>
            <p:ph type="sldNum" sz="quarter" idx="12"/>
          </p:nvPr>
        </p:nvSpPr>
        <p:spPr/>
        <p:txBody>
          <a:bodyPr/>
          <a:lstStyle/>
          <a:p>
            <a:pPr>
              <a:defRPr/>
            </a:pPr>
            <a:fld id="{71D9F718-E97F-44C4-8F99-966EDD9E806A}" type="slidenum">
              <a:rPr lang="en-US" smtClean="0">
                <a:solidFill>
                  <a:srgbClr val="1C1C1C"/>
                </a:solidFill>
              </a:rPr>
              <a:pPr>
                <a:defRPr/>
              </a:pPr>
              <a:t>1</a:t>
            </a:fld>
            <a:endParaRPr lang="en-US" dirty="0">
              <a:solidFill>
                <a:srgbClr val="1C1C1C"/>
              </a:solidFill>
            </a:endParaRPr>
          </a:p>
        </p:txBody>
      </p:sp>
    </p:spTree>
    <p:extLst>
      <p:ext uri="{BB962C8B-B14F-4D97-AF65-F5344CB8AC3E}">
        <p14:creationId xmlns:p14="http://schemas.microsoft.com/office/powerpoint/2010/main" val="269693990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468314" y="333376"/>
            <a:ext cx="8218487" cy="719138"/>
          </a:xfrm>
        </p:spPr>
        <p:txBody>
          <a:bodyPr>
            <a:normAutofit/>
          </a:bodyPr>
          <a:lstStyle/>
          <a:p>
            <a:pPr eaLnBrk="1" fontAlgn="auto" hangingPunct="1">
              <a:spcAft>
                <a:spcPts val="0"/>
              </a:spcAft>
              <a:defRPr/>
            </a:pPr>
            <a:r>
              <a:rPr lang="en-US" sz="3200" b="1" dirty="0" smtClean="0"/>
              <a:t>Applications to Cybersystems Security</a:t>
            </a:r>
            <a:endParaRPr lang="en-IN" sz="3200" b="1" dirty="0" smtClean="0">
              <a:solidFill>
                <a:srgbClr val="002060"/>
              </a:solidFill>
              <a:latin typeface="Algerian" pitchFamily="82" charset="0"/>
              <a:ea typeface="Verdana" pitchFamily="34" charset="0"/>
              <a:cs typeface="Verdana" pitchFamily="34" charset="0"/>
            </a:endParaRPr>
          </a:p>
        </p:txBody>
      </p:sp>
      <p:sp>
        <p:nvSpPr>
          <p:cNvPr id="9" name="Content Placeholder 2"/>
          <p:cNvSpPr>
            <a:spLocks noGrp="1"/>
          </p:cNvSpPr>
          <p:nvPr>
            <p:ph sz="quarter" idx="1"/>
          </p:nvPr>
        </p:nvSpPr>
        <p:spPr>
          <a:xfrm>
            <a:off x="539749" y="1628800"/>
            <a:ext cx="8147051" cy="4680520"/>
          </a:xfrm>
        </p:spPr>
        <p:txBody>
          <a:bodyPr/>
          <a:lstStyle/>
          <a:p>
            <a:pPr algn="just">
              <a:defRPr/>
            </a:pPr>
            <a:r>
              <a:rPr lang="en-US" sz="2000" dirty="0" smtClean="0"/>
              <a:t>The goal of much ongoing research is to manage cybersystems against malicious cyber-attacks by using game theory and computationally intensive algorithms.</a:t>
            </a:r>
          </a:p>
          <a:p>
            <a:pPr algn="just">
              <a:defRPr/>
            </a:pPr>
            <a:r>
              <a:rPr lang="en-US" sz="2000" dirty="0" smtClean="0"/>
              <a:t>The initial papers, among many others specifically on game-theoretic risk analysis, started appearing a decade ago not long after the tragic events of 9/11 in 2001.  </a:t>
            </a:r>
            <a:endParaRPr lang="en-US" sz="2000" dirty="0"/>
          </a:p>
          <a:p>
            <a:pPr algn="just">
              <a:defRPr/>
            </a:pPr>
            <a:r>
              <a:rPr lang="en-US" sz="2000" dirty="0" smtClean="0"/>
              <a:t>However, recently well proposed methods have fallen short of framing and transforming theorems into working expert systems or software programs to generate solid results that are commercially viable and cost efficient.</a:t>
            </a:r>
          </a:p>
          <a:p>
            <a:pPr algn="just">
              <a:defRPr/>
            </a:pPr>
            <a:r>
              <a:rPr lang="en-US" sz="2000" dirty="0" smtClean="0"/>
              <a:t>Game theory, therefore, is a branch of applied mathematics that attempts to analytically model the rational behavior of intelligent agents in strategic situations, in which an individual's success depends on the decisions of others.</a:t>
            </a:r>
            <a:endParaRPr lang="en-US" sz="2000" dirty="0"/>
          </a:p>
        </p:txBody>
      </p:sp>
      <p:sp>
        <p:nvSpPr>
          <p:cNvPr id="2" name="Slide Number Placeholder 1"/>
          <p:cNvSpPr>
            <a:spLocks noGrp="1"/>
          </p:cNvSpPr>
          <p:nvPr>
            <p:ph type="sldNum" sz="quarter" idx="12"/>
          </p:nvPr>
        </p:nvSpPr>
        <p:spPr/>
        <p:txBody>
          <a:bodyPr/>
          <a:lstStyle/>
          <a:p>
            <a:pPr>
              <a:defRPr/>
            </a:pPr>
            <a:fld id="{80D504C4-6025-4F80-A9E2-97AD466532CC}" type="slidenum">
              <a:rPr lang="en-IN" smtClean="0"/>
              <a:pPr>
                <a:defRPr/>
              </a:pPr>
              <a:t>10</a:t>
            </a:fld>
            <a:endParaRPr lang="en-IN"/>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3528" y="1772816"/>
            <a:ext cx="8534400" cy="2448272"/>
          </a:xfrm>
        </p:spPr>
        <p:txBody>
          <a:bodyPr/>
          <a:lstStyle/>
          <a:p>
            <a:r>
              <a:rPr lang="en-US" sz="3600" cap="all" dirty="0"/>
              <a:t>5.3 Intuitive Background - Concepts, Definitions</a:t>
            </a:r>
            <a:br>
              <a:rPr lang="en-US" sz="3600" cap="all" dirty="0"/>
            </a:br>
            <a:r>
              <a:rPr lang="en-US" sz="3600" cap="all" dirty="0"/>
              <a:t>and Nomenclature </a:t>
            </a:r>
            <a:r>
              <a:rPr lang="en-US" dirty="0" smtClean="0"/>
              <a:t/>
            </a:r>
            <a:br>
              <a:rPr lang="en-US" dirty="0" smtClean="0"/>
            </a:br>
            <a:endParaRPr lang="en-US" dirty="0"/>
          </a:p>
        </p:txBody>
      </p:sp>
      <p:sp>
        <p:nvSpPr>
          <p:cNvPr id="3" name="Slide Number Placeholder 2"/>
          <p:cNvSpPr>
            <a:spLocks noGrp="1"/>
          </p:cNvSpPr>
          <p:nvPr>
            <p:ph type="sldNum" sz="quarter" idx="12"/>
          </p:nvPr>
        </p:nvSpPr>
        <p:spPr/>
        <p:txBody>
          <a:bodyPr/>
          <a:lstStyle/>
          <a:p>
            <a:pPr>
              <a:defRPr/>
            </a:pPr>
            <a:fld id="{80D504C4-6025-4F80-A9E2-97AD466532CC}" type="slidenum">
              <a:rPr lang="en-IN" smtClean="0"/>
              <a:pPr>
                <a:defRPr/>
              </a:pPr>
              <a:t>11</a:t>
            </a:fld>
            <a:endParaRPr lang="en-IN"/>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468314" y="333376"/>
            <a:ext cx="8218487" cy="719138"/>
          </a:xfrm>
        </p:spPr>
        <p:txBody>
          <a:bodyPr>
            <a:normAutofit/>
          </a:bodyPr>
          <a:lstStyle/>
          <a:p>
            <a:pPr eaLnBrk="1" fontAlgn="auto" hangingPunct="1">
              <a:spcAft>
                <a:spcPts val="0"/>
              </a:spcAft>
              <a:defRPr/>
            </a:pPr>
            <a:r>
              <a:rPr lang="en-US" sz="3200" b="1" cap="all" dirty="0"/>
              <a:t>Game-Theoretic Concepts</a:t>
            </a:r>
            <a:endParaRPr lang="en-IN" sz="3200" b="1" cap="all" dirty="0" smtClean="0">
              <a:solidFill>
                <a:srgbClr val="002060"/>
              </a:solidFill>
              <a:latin typeface="Algerian" pitchFamily="82" charset="0"/>
              <a:ea typeface="Verdana" pitchFamily="34" charset="0"/>
              <a:cs typeface="Verdana" pitchFamily="34" charset="0"/>
            </a:endParaRPr>
          </a:p>
        </p:txBody>
      </p:sp>
      <p:sp>
        <p:nvSpPr>
          <p:cNvPr id="9" name="Content Placeholder 2"/>
          <p:cNvSpPr>
            <a:spLocks noGrp="1"/>
          </p:cNvSpPr>
          <p:nvPr>
            <p:ph sz="quarter" idx="1"/>
          </p:nvPr>
        </p:nvSpPr>
        <p:spPr>
          <a:xfrm>
            <a:off x="539749" y="1268413"/>
            <a:ext cx="8147051" cy="4897437"/>
          </a:xfrm>
        </p:spPr>
        <p:txBody>
          <a:bodyPr/>
          <a:lstStyle/>
          <a:p>
            <a:pPr marL="0" indent="0">
              <a:buFont typeface="Wingdings 2" pitchFamily="18" charset="2"/>
              <a:buNone/>
              <a:defRPr/>
            </a:pPr>
            <a:endParaRPr lang="en-US" sz="2000" dirty="0"/>
          </a:p>
          <a:p>
            <a:pPr algn="just">
              <a:defRPr/>
            </a:pPr>
            <a:r>
              <a:rPr lang="en-US" sz="2000" dirty="0" smtClean="0"/>
              <a:t>Game Theory: A branch of mathematics, devoted to the logic of decision making in social or political interactions, concerns the behavior of decision makers whose decisions affect each other. Note that each decision maker has only partial control over the outcome.</a:t>
            </a:r>
          </a:p>
          <a:p>
            <a:pPr algn="just">
              <a:defRPr/>
            </a:pPr>
            <a:r>
              <a:rPr lang="en-US" sz="2000" dirty="0" smtClean="0"/>
              <a:t>Game theory is a generalization of decision theory where two or more decision makers compete by selecting each of the several strategies; while Decision Theory is essentially a one person game theory. In general, any game involves the following:</a:t>
            </a:r>
          </a:p>
          <a:p>
            <a:pPr algn="just">
              <a:defRPr/>
            </a:pPr>
            <a:r>
              <a:rPr lang="en-US" sz="2000" dirty="0" smtClean="0"/>
              <a:t>Players: An individual or a group of individuals can be considered a player such as individuals or teams, companies, political candidates and contract bidders.</a:t>
            </a:r>
          </a:p>
          <a:p>
            <a:pPr algn="just">
              <a:defRPr/>
            </a:pPr>
            <a:r>
              <a:rPr lang="en-US" sz="2000" dirty="0" smtClean="0"/>
              <a:t>Actions (Strategies): The set of moves available to choose from for each player.</a:t>
            </a:r>
          </a:p>
        </p:txBody>
      </p:sp>
      <p:sp>
        <p:nvSpPr>
          <p:cNvPr id="2" name="Slide Number Placeholder 1"/>
          <p:cNvSpPr>
            <a:spLocks noGrp="1"/>
          </p:cNvSpPr>
          <p:nvPr>
            <p:ph type="sldNum" sz="quarter" idx="12"/>
          </p:nvPr>
        </p:nvSpPr>
        <p:spPr/>
        <p:txBody>
          <a:bodyPr/>
          <a:lstStyle/>
          <a:p>
            <a:pPr>
              <a:defRPr/>
            </a:pPr>
            <a:fld id="{80D504C4-6025-4F80-A9E2-97AD466532CC}" type="slidenum">
              <a:rPr lang="en-IN" smtClean="0"/>
              <a:pPr>
                <a:defRPr/>
              </a:pPr>
              <a:t>12</a:t>
            </a:fld>
            <a:endParaRPr lang="en-IN"/>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468314" y="333376"/>
            <a:ext cx="8218487" cy="719138"/>
          </a:xfrm>
        </p:spPr>
        <p:txBody>
          <a:bodyPr>
            <a:normAutofit fontScale="90000"/>
          </a:bodyPr>
          <a:lstStyle/>
          <a:p>
            <a:pPr eaLnBrk="1" fontAlgn="auto" hangingPunct="1">
              <a:spcAft>
                <a:spcPts val="0"/>
              </a:spcAft>
              <a:defRPr/>
            </a:pPr>
            <a:r>
              <a:rPr lang="en-US" sz="3200" b="1" cap="all" dirty="0" smtClean="0"/>
              <a:t>Game-Theoretic Concepts (cont’d)</a:t>
            </a:r>
            <a:endParaRPr lang="en-IN" sz="3200" b="1" cap="all" dirty="0" smtClean="0">
              <a:solidFill>
                <a:srgbClr val="002060"/>
              </a:solidFill>
              <a:latin typeface="Algerian" pitchFamily="82" charset="0"/>
              <a:ea typeface="Verdana" pitchFamily="34" charset="0"/>
              <a:cs typeface="Verdana" pitchFamily="34" charset="0"/>
            </a:endParaRPr>
          </a:p>
        </p:txBody>
      </p:sp>
      <p:sp>
        <p:nvSpPr>
          <p:cNvPr id="9" name="Content Placeholder 2"/>
          <p:cNvSpPr>
            <a:spLocks noGrp="1"/>
          </p:cNvSpPr>
          <p:nvPr>
            <p:ph sz="quarter" idx="1"/>
          </p:nvPr>
        </p:nvSpPr>
        <p:spPr>
          <a:xfrm>
            <a:off x="539749" y="1268413"/>
            <a:ext cx="8147051" cy="4897437"/>
          </a:xfrm>
        </p:spPr>
        <p:txBody>
          <a:bodyPr/>
          <a:lstStyle/>
          <a:p>
            <a:pPr marL="0" indent="0">
              <a:buFont typeface="Wingdings 2" pitchFamily="18" charset="2"/>
              <a:buNone/>
              <a:defRPr/>
            </a:pPr>
            <a:endParaRPr lang="en-US" sz="2000" dirty="0"/>
          </a:p>
          <a:p>
            <a:pPr algn="just">
              <a:defRPr/>
            </a:pPr>
            <a:r>
              <a:rPr lang="en-US" sz="2000" dirty="0" smtClean="0"/>
              <a:t>Outcomes: An outcome in a game is the act of each player choosing a move from its action set so that numerical payoffs reflecting these preferences can be assigned to all players for all outcomes.</a:t>
            </a:r>
          </a:p>
          <a:p>
            <a:pPr algn="just">
              <a:defRPr/>
            </a:pPr>
            <a:r>
              <a:rPr lang="en-US" sz="2000" dirty="0" smtClean="0"/>
              <a:t>Preferences: Each player prefers some outcome to others based on payoffs or utilities associated with these outcomes. The combination of rivaling strategies establishes the game’s worth to the competing players.</a:t>
            </a:r>
          </a:p>
          <a:p>
            <a:pPr algn="just">
              <a:defRPr/>
            </a:pPr>
            <a:r>
              <a:rPr lang="en-US" sz="2000" dirty="0" smtClean="0"/>
              <a:t>Zero-sum means that the gain (or loss) for one player is equal to the loss (or gain) for the other player with diametrically opposite interests. In other words, what one player wins becomes what the other player loses.</a:t>
            </a:r>
          </a:p>
          <a:p>
            <a:pPr algn="just">
              <a:defRPr/>
            </a:pPr>
            <a:r>
              <a:rPr lang="en-US" sz="2000" dirty="0" smtClean="0"/>
              <a:t>A simple example will help to provide an intuitive understanding of the kinds of social interactions involving interdependent decision making, starting with the most popular two-player zero-sum games.</a:t>
            </a:r>
          </a:p>
        </p:txBody>
      </p:sp>
      <p:sp>
        <p:nvSpPr>
          <p:cNvPr id="2" name="Slide Number Placeholder 1"/>
          <p:cNvSpPr>
            <a:spLocks noGrp="1"/>
          </p:cNvSpPr>
          <p:nvPr>
            <p:ph type="sldNum" sz="quarter" idx="12"/>
          </p:nvPr>
        </p:nvSpPr>
        <p:spPr/>
        <p:txBody>
          <a:bodyPr/>
          <a:lstStyle/>
          <a:p>
            <a:pPr>
              <a:defRPr/>
            </a:pPr>
            <a:fld id="{80D504C4-6025-4F80-A9E2-97AD466532CC}" type="slidenum">
              <a:rPr lang="en-IN" smtClean="0"/>
              <a:pPr>
                <a:defRPr/>
              </a:pPr>
              <a:t>13</a:t>
            </a:fld>
            <a:endParaRPr lang="en-IN"/>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a:xfrm>
            <a:off x="468313" y="260351"/>
            <a:ext cx="8204200" cy="720725"/>
          </a:xfrm>
        </p:spPr>
        <p:txBody>
          <a:bodyPr>
            <a:normAutofit/>
          </a:bodyPr>
          <a:lstStyle/>
          <a:p>
            <a:pPr eaLnBrk="1" fontAlgn="auto" hangingPunct="1">
              <a:spcAft>
                <a:spcPts val="0"/>
              </a:spcAft>
              <a:defRPr/>
            </a:pPr>
            <a:r>
              <a:rPr lang="en-US" sz="3200" b="1" cap="all" dirty="0" smtClean="0"/>
              <a:t>5.3.1. A Price War Example</a:t>
            </a:r>
            <a:endParaRPr lang="en-IN" sz="3200" b="1" cap="all" dirty="0" smtClean="0">
              <a:solidFill>
                <a:schemeClr val="accent3">
                  <a:lumMod val="50000"/>
                </a:schemeClr>
              </a:solidFill>
              <a:latin typeface="Algerian" pitchFamily="82" charset="0"/>
              <a:ea typeface="Verdana" pitchFamily="34" charset="0"/>
              <a:cs typeface="Verdana" pitchFamily="34" charset="0"/>
            </a:endParaRPr>
          </a:p>
        </p:txBody>
      </p:sp>
      <p:sp>
        <p:nvSpPr>
          <p:cNvPr id="17411" name="Content Placeholder 3"/>
          <p:cNvSpPr>
            <a:spLocks noGrp="1"/>
          </p:cNvSpPr>
          <p:nvPr>
            <p:ph sz="quarter" idx="1"/>
          </p:nvPr>
        </p:nvSpPr>
        <p:spPr>
          <a:xfrm>
            <a:off x="395288" y="1700214"/>
            <a:ext cx="8291512" cy="4319587"/>
          </a:xfrm>
        </p:spPr>
        <p:txBody>
          <a:bodyPr/>
          <a:lstStyle/>
          <a:p>
            <a:pPr>
              <a:defRPr/>
            </a:pPr>
            <a:r>
              <a:rPr lang="en-US" sz="2000" dirty="0" smtClean="0"/>
              <a:t>Two retail companies are each trying to carve out a larger slice of a market for which they compete. Each has to decide on a strategy in ignorance of the other’s decisions whether or not to: 1) Increase advertising for its product, or 2) Provide quantity discounts, or 3) Extend warranty terms. </a:t>
            </a:r>
            <a:endParaRPr lang="en-US" sz="2000" dirty="0"/>
          </a:p>
          <a:p>
            <a:pPr marL="0" indent="0">
              <a:buFont typeface="Wingdings 2" pitchFamily="18" charset="2"/>
              <a:buNone/>
              <a:defRPr/>
            </a:pPr>
            <a:r>
              <a:rPr lang="en-US" sz="2000" dirty="0"/>
              <a:t> </a:t>
            </a:r>
          </a:p>
          <a:p>
            <a:pPr>
              <a:defRPr/>
            </a:pPr>
            <a:r>
              <a:rPr lang="en-US" sz="2000" dirty="0" smtClean="0"/>
              <a:t>We will demonstrate a two-player, zero-sum game and its solution for the two companies competing for market share. A payoff table showing the percentage gain in the market share for Company A for each combination of strategies is shown in Table 1 (next slide). Any gain in market share for Company A is a loss in market share for Company B because it is a zero-sum game.</a:t>
            </a:r>
            <a:r>
              <a:rPr lang="en-US" sz="1600" dirty="0" smtClean="0"/>
              <a:t> </a:t>
            </a:r>
            <a:endParaRPr lang="en-US" sz="1600" dirty="0"/>
          </a:p>
          <a:p>
            <a:pPr marL="0" indent="0" algn="just" eaLnBrk="1" hangingPunct="1">
              <a:buClrTx/>
              <a:buFont typeface="Wingdings 2" pitchFamily="18" charset="2"/>
              <a:buNone/>
              <a:defRPr/>
            </a:pPr>
            <a:endParaRPr lang="en-US" altLang="en-US" sz="2000" dirty="0" smtClean="0">
              <a:latin typeface="Calibri" pitchFamily="34" charset="0"/>
            </a:endParaRPr>
          </a:p>
        </p:txBody>
      </p:sp>
      <p:sp>
        <p:nvSpPr>
          <p:cNvPr id="2" name="Slide Number Placeholder 1"/>
          <p:cNvSpPr>
            <a:spLocks noGrp="1"/>
          </p:cNvSpPr>
          <p:nvPr>
            <p:ph type="sldNum" sz="quarter" idx="12"/>
          </p:nvPr>
        </p:nvSpPr>
        <p:spPr/>
        <p:txBody>
          <a:bodyPr/>
          <a:lstStyle/>
          <a:p>
            <a:pPr>
              <a:defRPr/>
            </a:pPr>
            <a:fld id="{80D504C4-6025-4F80-A9E2-97AD466532CC}" type="slidenum">
              <a:rPr lang="en-IN" smtClean="0"/>
              <a:pPr>
                <a:defRPr/>
              </a:pPr>
              <a:t>14</a:t>
            </a:fld>
            <a:endParaRPr lang="en-IN"/>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a:xfrm>
            <a:off x="301626" y="228601"/>
            <a:ext cx="8591551" cy="758825"/>
          </a:xfrm>
        </p:spPr>
        <p:txBody>
          <a:bodyPr>
            <a:normAutofit fontScale="90000"/>
          </a:bodyPr>
          <a:lstStyle/>
          <a:p>
            <a:pPr eaLnBrk="1" fontAlgn="auto" hangingPunct="1">
              <a:spcAft>
                <a:spcPts val="0"/>
              </a:spcAft>
              <a:defRPr/>
            </a:pPr>
            <a:r>
              <a:rPr lang="en-US" sz="3200" b="1" dirty="0" smtClean="0"/>
              <a:t>5.3.1. </a:t>
            </a:r>
            <a:r>
              <a:rPr lang="en-US" sz="3200" b="1" cap="all" dirty="0"/>
              <a:t>A Price War </a:t>
            </a:r>
            <a:r>
              <a:rPr lang="en-US" sz="3200" b="1" cap="all" dirty="0" smtClean="0"/>
              <a:t>Example (cont’d)</a:t>
            </a:r>
            <a:endParaRPr lang="en-IN" sz="3200" b="1" dirty="0" smtClean="0">
              <a:solidFill>
                <a:schemeClr val="accent3">
                  <a:lumMod val="50000"/>
                </a:schemeClr>
              </a:solidFill>
              <a:latin typeface="Algerian" pitchFamily="82" charset="0"/>
              <a:ea typeface="Verdana" pitchFamily="34" charset="0"/>
              <a:cs typeface="Verdana" pitchFamily="34" charset="0"/>
            </a:endParaRPr>
          </a:p>
        </p:txBody>
      </p:sp>
      <p:sp>
        <p:nvSpPr>
          <p:cNvPr id="4" name="Content Placeholder 3"/>
          <p:cNvSpPr>
            <a:spLocks noGrp="1"/>
          </p:cNvSpPr>
          <p:nvPr>
            <p:ph sz="quarter" idx="1"/>
          </p:nvPr>
        </p:nvSpPr>
        <p:spPr>
          <a:xfrm>
            <a:off x="301752" y="1527049"/>
            <a:ext cx="8503920" cy="4998296"/>
          </a:xfrm>
        </p:spPr>
        <p:txBody>
          <a:bodyPr/>
          <a:lstStyle/>
          <a:p>
            <a:r>
              <a:rPr lang="en-US" sz="1200" dirty="0" smtClean="0"/>
              <a:t>Table 1. Modified Payoff Table showing the % gain (loss) in Market Share for Firm A (B). Firm A’s market share will increase by 2%. Firm B’s shall decrease by 2%. Note: 2% ǂ 4%, a pure strategy does not exist initially. It is not optimal for each firm to predict and select a pure strategy regardless of what the other does. By trial and error, optimal solution is a balanced strategy (</a:t>
            </a:r>
            <a:r>
              <a:rPr lang="en-US" sz="1200" dirty="0" err="1" smtClean="0"/>
              <a:t>Maximin</a:t>
            </a:r>
            <a:r>
              <a:rPr lang="en-US" sz="1200" dirty="0" smtClean="0"/>
              <a:t> = </a:t>
            </a:r>
            <a:r>
              <a:rPr lang="en-US" sz="1200" dirty="0" err="1" smtClean="0"/>
              <a:t>Minimax</a:t>
            </a:r>
            <a:r>
              <a:rPr lang="en-US" sz="1200" dirty="0" smtClean="0"/>
              <a:t>=2). </a:t>
            </a:r>
            <a:r>
              <a:rPr lang="en-US" sz="1200" dirty="0" err="1" smtClean="0"/>
              <a:t>Minimax</a:t>
            </a:r>
            <a:r>
              <a:rPr lang="en-US" sz="1200" dirty="0" smtClean="0"/>
              <a:t> strategy exists if Maximum (row minimums) = Minimum (column maximums). The game is said to have a saddle or an equilibrium point. A game has a pure strategy solution when the players cannot improve their payoff by changing to a different strategy.</a:t>
            </a:r>
          </a:p>
          <a:p>
            <a:pPr>
              <a:buNone/>
            </a:pPr>
            <a:endParaRPr lang="en-US" sz="1200" dirty="0"/>
          </a:p>
        </p:txBody>
      </p:sp>
      <p:pic>
        <p:nvPicPr>
          <p:cNvPr id="5" name="Picture 4"/>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99592" y="2852936"/>
            <a:ext cx="7560840" cy="3456384"/>
          </a:xfrm>
          <a:prstGeom prst="rect">
            <a:avLst/>
          </a:prstGeom>
          <a:noFill/>
          <a:ln>
            <a:noFill/>
          </a:ln>
        </p:spPr>
      </p:pic>
      <p:sp>
        <p:nvSpPr>
          <p:cNvPr id="2" name="Slide Number Placeholder 1"/>
          <p:cNvSpPr>
            <a:spLocks noGrp="1"/>
          </p:cNvSpPr>
          <p:nvPr>
            <p:ph type="sldNum" sz="quarter" idx="12"/>
          </p:nvPr>
        </p:nvSpPr>
        <p:spPr/>
        <p:txBody>
          <a:bodyPr/>
          <a:lstStyle/>
          <a:p>
            <a:pPr>
              <a:defRPr/>
            </a:pPr>
            <a:fld id="{80D504C4-6025-4F80-A9E2-97AD466532CC}" type="slidenum">
              <a:rPr lang="en-IN" smtClean="0"/>
              <a:pPr>
                <a:defRPr/>
              </a:pPr>
              <a:t>15</a:t>
            </a:fld>
            <a:endParaRPr lang="en-IN"/>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a:xfrm>
            <a:off x="539552" y="332656"/>
            <a:ext cx="7561087" cy="864096"/>
          </a:xfrm>
        </p:spPr>
        <p:txBody>
          <a:bodyPr>
            <a:normAutofit fontScale="90000"/>
          </a:bodyPr>
          <a:lstStyle/>
          <a:p>
            <a:pPr algn="l" eaLnBrk="1" fontAlgn="auto" hangingPunct="1">
              <a:spcAft>
                <a:spcPts val="0"/>
              </a:spcAft>
              <a:defRPr/>
            </a:pPr>
            <a:r>
              <a:rPr lang="en-IN" sz="2400" b="1" dirty="0" smtClean="0">
                <a:solidFill>
                  <a:srgbClr val="002060"/>
                </a:solidFill>
                <a:latin typeface="Verdana" pitchFamily="34" charset="0"/>
                <a:ea typeface="Verdana" pitchFamily="34" charset="0"/>
                <a:cs typeface="Verdana" pitchFamily="34" charset="0"/>
              </a:rPr>
              <a:t/>
            </a:r>
            <a:br>
              <a:rPr lang="en-IN" sz="2400" b="1" dirty="0" smtClean="0">
                <a:solidFill>
                  <a:srgbClr val="002060"/>
                </a:solidFill>
                <a:latin typeface="Verdana" pitchFamily="34" charset="0"/>
                <a:ea typeface="Verdana" pitchFamily="34" charset="0"/>
                <a:cs typeface="Verdana" pitchFamily="34" charset="0"/>
              </a:rPr>
            </a:br>
            <a:r>
              <a:rPr lang="en-IN" sz="2400" b="1" dirty="0" smtClean="0">
                <a:solidFill>
                  <a:srgbClr val="002060"/>
                </a:solidFill>
                <a:latin typeface="Verdana" pitchFamily="34" charset="0"/>
                <a:ea typeface="Verdana" pitchFamily="34" charset="0"/>
                <a:cs typeface="Verdana" pitchFamily="34" charset="0"/>
              </a:rPr>
              <a:t/>
            </a:r>
            <a:br>
              <a:rPr lang="en-IN" sz="2400" b="1" dirty="0" smtClean="0">
                <a:solidFill>
                  <a:srgbClr val="002060"/>
                </a:solidFill>
                <a:latin typeface="Verdana" pitchFamily="34" charset="0"/>
                <a:ea typeface="Verdana" pitchFamily="34" charset="0"/>
                <a:cs typeface="Verdana" pitchFamily="34" charset="0"/>
              </a:rPr>
            </a:br>
            <a:r>
              <a:rPr lang="en-US" sz="2400" b="1" dirty="0" smtClean="0"/>
              <a:t>5.3.1.1. </a:t>
            </a:r>
            <a:r>
              <a:rPr lang="en-US" sz="2400" b="1" cap="all" dirty="0" smtClean="0"/>
              <a:t>Identifying an Optimal Mixed Strategy Solution to price war example</a:t>
            </a:r>
            <a:endParaRPr lang="en-IN" sz="2400" b="1" cap="all" dirty="0" smtClean="0">
              <a:solidFill>
                <a:srgbClr val="002060"/>
              </a:solidFill>
              <a:latin typeface="Verdana" pitchFamily="34" charset="0"/>
              <a:ea typeface="Verdana" pitchFamily="34" charset="0"/>
              <a:cs typeface="Verdana" pitchFamily="34" charset="0"/>
            </a:endParaRPr>
          </a:p>
        </p:txBody>
      </p:sp>
      <p:sp>
        <p:nvSpPr>
          <p:cNvPr id="21507" name="Content Placeholder 2"/>
          <p:cNvSpPr>
            <a:spLocks noGrp="1"/>
          </p:cNvSpPr>
          <p:nvPr>
            <p:ph sz="quarter" idx="1"/>
          </p:nvPr>
        </p:nvSpPr>
        <p:spPr>
          <a:xfrm>
            <a:off x="395288" y="1628800"/>
            <a:ext cx="8291512" cy="4824389"/>
          </a:xfrm>
        </p:spPr>
        <p:txBody>
          <a:bodyPr/>
          <a:lstStyle/>
          <a:p>
            <a:pPr>
              <a:defRPr/>
            </a:pPr>
            <a:r>
              <a:rPr lang="en-US" sz="1400" dirty="0" smtClean="0"/>
              <a:t>With a mixed strategy, each player selects its strategy according to a probability distribution. In the market share example in Table 1, each company will first determine an optimal probability distribution for selecting whether to increase advertising provide quantity discounts or extend warranty. Then, when the game is played each company will use its probability distribution to randomly select one of its three strategies.</a:t>
            </a:r>
            <a:endParaRPr lang="en-US" sz="1400" dirty="0"/>
          </a:p>
          <a:p>
            <a:r>
              <a:rPr lang="en-US" sz="1400" dirty="0" smtClean="0"/>
              <a:t>Now consider the game from the point of view of Company B to select one of its strategies based on the following probabilities: PB1 (to select strategy b1), PB2 (to select strategy b2), and PB3 (to select strategy b3). Since the objective of Company B is to minimize its expected loss, LOSSB, we have the following Linear Programming model. One can guess that the value of the game will be between 2% and 4% in Table 1 before solving the mixed strategy problem as follows:</a:t>
            </a:r>
          </a:p>
          <a:p>
            <a:pPr>
              <a:buNone/>
            </a:pPr>
            <a:endParaRPr lang="en-US" sz="1400" dirty="0" smtClean="0"/>
          </a:p>
          <a:p>
            <a:pPr>
              <a:buNone/>
            </a:pPr>
            <a:r>
              <a:rPr lang="en-US" sz="1400" dirty="0" smtClean="0"/>
              <a:t>		PB1, PB2, PB3, LOSSB≥ 0, where Min LOSSB, </a:t>
            </a:r>
            <a:r>
              <a:rPr lang="en-US" sz="1400" dirty="0" err="1" smtClean="0"/>
              <a:t>s.t</a:t>
            </a:r>
            <a:r>
              <a:rPr lang="en-US" sz="1400" dirty="0" smtClean="0"/>
              <a:t>. (subject to):</a:t>
            </a:r>
          </a:p>
          <a:p>
            <a:pPr>
              <a:buNone/>
            </a:pPr>
            <a:r>
              <a:rPr lang="en-US" sz="1400" dirty="0" smtClean="0"/>
              <a:t>		4PB1+3PB2+2PB3-LOSSB &lt;=0 (Strategy a1)</a:t>
            </a:r>
          </a:p>
          <a:p>
            <a:pPr>
              <a:buNone/>
            </a:pPr>
            <a:r>
              <a:rPr lang="en-US" sz="1400" dirty="0" smtClean="0"/>
              <a:t>		-1PB1+4PB2+1PB3-LOSSB&lt;=0 (Strategy a2)</a:t>
            </a:r>
          </a:p>
          <a:p>
            <a:pPr>
              <a:buNone/>
            </a:pPr>
            <a:r>
              <a:rPr lang="en-US" sz="1400" dirty="0" smtClean="0"/>
              <a:t>		5PB1- 2PB2+ 5PB3 – LOSSB&lt;=0(Strategy a3)</a:t>
            </a:r>
          </a:p>
          <a:p>
            <a:pPr>
              <a:buNone/>
            </a:pPr>
            <a:r>
              <a:rPr lang="en-US" sz="1400" dirty="0" smtClean="0"/>
              <a:t>		PB1 + PB2 + PB3 = 1;</a:t>
            </a:r>
          </a:p>
          <a:p>
            <a:pPr>
              <a:buNone/>
            </a:pPr>
            <a:endParaRPr lang="en-US" sz="1400" dirty="0" smtClean="0"/>
          </a:p>
          <a:p>
            <a:r>
              <a:rPr lang="en-US" sz="1400" dirty="0" smtClean="0"/>
              <a:t>Solve Linear Programming  model by using the CD-ROM Management Scientist: </a:t>
            </a:r>
          </a:p>
          <a:p>
            <a:pPr>
              <a:buNone/>
            </a:pPr>
            <a:r>
              <a:rPr lang="en-US" sz="1400" dirty="0" smtClean="0"/>
              <a:t>		PB</a:t>
            </a:r>
            <a:r>
              <a:rPr lang="en-US" sz="1400" baseline="-25000" dirty="0" smtClean="0"/>
              <a:t>1</a:t>
            </a:r>
            <a:r>
              <a:rPr lang="en-US" sz="1400" dirty="0" smtClean="0"/>
              <a:t>=0, PB</a:t>
            </a:r>
            <a:r>
              <a:rPr lang="en-US" sz="1400" baseline="-25000" dirty="0" smtClean="0"/>
              <a:t>2</a:t>
            </a:r>
            <a:r>
              <a:rPr lang="en-US" sz="1400" dirty="0" smtClean="0"/>
              <a:t>=0.375, PB</a:t>
            </a:r>
            <a:r>
              <a:rPr lang="en-US" sz="1400" baseline="-25000" dirty="0" smtClean="0"/>
              <a:t>3</a:t>
            </a:r>
            <a:r>
              <a:rPr lang="en-US" sz="1400" dirty="0" smtClean="0"/>
              <a:t>=0.625, LOSSB=2.375 (Objective Function Value)</a:t>
            </a:r>
          </a:p>
          <a:p>
            <a:pPr>
              <a:buNone/>
            </a:pPr>
            <a:endParaRPr lang="en-IN" altLang="en-US" sz="1900" dirty="0" smtClean="0">
              <a:latin typeface="Verdana" pitchFamily="34" charset="0"/>
              <a:ea typeface="Verdana" pitchFamily="34" charset="0"/>
              <a:cs typeface="Verdana" pitchFamily="34" charset="0"/>
            </a:endParaRPr>
          </a:p>
        </p:txBody>
      </p:sp>
      <p:sp>
        <p:nvSpPr>
          <p:cNvPr id="2" name="Slide Number Placeholder 1"/>
          <p:cNvSpPr>
            <a:spLocks noGrp="1"/>
          </p:cNvSpPr>
          <p:nvPr>
            <p:ph type="sldNum" sz="quarter" idx="12"/>
          </p:nvPr>
        </p:nvSpPr>
        <p:spPr>
          <a:xfrm>
            <a:off x="4362451" y="980728"/>
            <a:ext cx="457200" cy="648072"/>
          </a:xfrm>
        </p:spPr>
        <p:txBody>
          <a:bodyPr>
            <a:normAutofit/>
          </a:bodyPr>
          <a:lstStyle/>
          <a:p>
            <a:pPr>
              <a:defRPr/>
            </a:pPr>
            <a:fld id="{80D504C4-6025-4F80-A9E2-97AD466532CC}" type="slidenum">
              <a:rPr lang="en-IN" smtClean="0"/>
              <a:pPr>
                <a:defRPr/>
              </a:pPr>
              <a:t>16</a:t>
            </a:fld>
            <a:endParaRPr lang="en-IN"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a:xfrm>
            <a:off x="395289" y="476252"/>
            <a:ext cx="8424863" cy="504478"/>
          </a:xfrm>
        </p:spPr>
        <p:txBody>
          <a:bodyPr>
            <a:normAutofit fontScale="90000"/>
          </a:bodyPr>
          <a:lstStyle/>
          <a:p>
            <a:pPr eaLnBrk="1" fontAlgn="auto" hangingPunct="1">
              <a:spcAft>
                <a:spcPts val="0"/>
              </a:spcAft>
              <a:defRPr/>
            </a:pPr>
            <a:r>
              <a:rPr lang="en-IN" sz="2400" b="1" dirty="0" smtClean="0">
                <a:solidFill>
                  <a:srgbClr val="002060"/>
                </a:solidFill>
                <a:latin typeface="Verdana" pitchFamily="34" charset="0"/>
                <a:ea typeface="Verdana" pitchFamily="34" charset="0"/>
                <a:cs typeface="Verdana" pitchFamily="34" charset="0"/>
              </a:rPr>
              <a:t/>
            </a:r>
            <a:br>
              <a:rPr lang="en-IN" sz="2400" b="1" dirty="0" smtClean="0">
                <a:solidFill>
                  <a:srgbClr val="002060"/>
                </a:solidFill>
                <a:latin typeface="Verdana" pitchFamily="34" charset="0"/>
                <a:ea typeface="Verdana" pitchFamily="34" charset="0"/>
                <a:cs typeface="Verdana" pitchFamily="34" charset="0"/>
              </a:rPr>
            </a:br>
            <a:r>
              <a:rPr lang="en-IN" sz="2400" b="1" dirty="0" smtClean="0">
                <a:solidFill>
                  <a:srgbClr val="002060"/>
                </a:solidFill>
                <a:latin typeface="Verdana" pitchFamily="34" charset="0"/>
                <a:ea typeface="Verdana" pitchFamily="34" charset="0"/>
                <a:cs typeface="Verdana" pitchFamily="34" charset="0"/>
              </a:rPr>
              <a:t/>
            </a:r>
            <a:br>
              <a:rPr lang="en-IN" sz="2400" b="1" dirty="0" smtClean="0">
                <a:solidFill>
                  <a:srgbClr val="002060"/>
                </a:solidFill>
                <a:latin typeface="Verdana" pitchFamily="34" charset="0"/>
                <a:ea typeface="Verdana" pitchFamily="34" charset="0"/>
                <a:cs typeface="Verdana" pitchFamily="34" charset="0"/>
              </a:rPr>
            </a:br>
            <a:r>
              <a:rPr lang="en-IN" sz="2400" b="1" dirty="0" smtClean="0">
                <a:solidFill>
                  <a:srgbClr val="002060"/>
                </a:solidFill>
                <a:latin typeface="Verdana" pitchFamily="34" charset="0"/>
                <a:ea typeface="Verdana" pitchFamily="34" charset="0"/>
                <a:cs typeface="Verdana" pitchFamily="34" charset="0"/>
              </a:rPr>
              <a:t/>
            </a:r>
            <a:br>
              <a:rPr lang="en-IN" sz="2400" b="1" dirty="0" smtClean="0">
                <a:solidFill>
                  <a:srgbClr val="002060"/>
                </a:solidFill>
                <a:latin typeface="Verdana" pitchFamily="34" charset="0"/>
                <a:ea typeface="Verdana" pitchFamily="34" charset="0"/>
                <a:cs typeface="Verdana" pitchFamily="34" charset="0"/>
              </a:rPr>
            </a:br>
            <a:r>
              <a:rPr lang="en-IN" sz="2400" b="1" dirty="0" smtClean="0">
                <a:solidFill>
                  <a:srgbClr val="002060"/>
                </a:solidFill>
                <a:latin typeface="Verdana" pitchFamily="34" charset="0"/>
                <a:ea typeface="Verdana" pitchFamily="34" charset="0"/>
                <a:cs typeface="Verdana" pitchFamily="34" charset="0"/>
              </a:rPr>
              <a:t/>
            </a:r>
            <a:br>
              <a:rPr lang="en-IN" sz="2400" b="1" dirty="0" smtClean="0">
                <a:solidFill>
                  <a:srgbClr val="002060"/>
                </a:solidFill>
                <a:latin typeface="Verdana" pitchFamily="34" charset="0"/>
                <a:ea typeface="Verdana" pitchFamily="34" charset="0"/>
                <a:cs typeface="Verdana" pitchFamily="34" charset="0"/>
              </a:rPr>
            </a:br>
            <a:r>
              <a:rPr lang="en-US" sz="2000" b="1" cap="all" dirty="0" smtClean="0"/>
              <a:t>5.3.1.2. Results of the Two-Player Mixed Strategy Game</a:t>
            </a:r>
            <a:endParaRPr lang="en-IN" sz="2000" b="1" cap="all" dirty="0" smtClean="0">
              <a:solidFill>
                <a:srgbClr val="002060"/>
              </a:solidFill>
              <a:latin typeface="Verdana" pitchFamily="34" charset="0"/>
              <a:ea typeface="Verdana" pitchFamily="34" charset="0"/>
              <a:cs typeface="Verdana" pitchFamily="34" charset="0"/>
            </a:endParaRPr>
          </a:p>
        </p:txBody>
      </p:sp>
      <p:sp>
        <p:nvSpPr>
          <p:cNvPr id="21507" name="Content Placeholder 2"/>
          <p:cNvSpPr>
            <a:spLocks noGrp="1"/>
          </p:cNvSpPr>
          <p:nvPr>
            <p:ph sz="quarter" idx="1"/>
          </p:nvPr>
        </p:nvSpPr>
        <p:spPr>
          <a:xfrm>
            <a:off x="395288" y="1484314"/>
            <a:ext cx="8291512" cy="4968875"/>
          </a:xfrm>
        </p:spPr>
        <p:txBody>
          <a:bodyPr/>
          <a:lstStyle/>
          <a:p>
            <a:pPr>
              <a:defRPr/>
            </a:pPr>
            <a:r>
              <a:rPr lang="en-US" sz="1400" dirty="0" smtClean="0"/>
              <a:t>Firm B’s optimal mixed strategy is to provide quantity discounts (b</a:t>
            </a:r>
            <a:r>
              <a:rPr lang="en-US" sz="1400" baseline="-25000" dirty="0" smtClean="0"/>
              <a:t>2</a:t>
            </a:r>
            <a:r>
              <a:rPr lang="en-US" sz="1400" dirty="0" smtClean="0"/>
              <a:t>) with probability 0.375, extend warranty (b</a:t>
            </a:r>
            <a:r>
              <a:rPr lang="en-US" sz="1400" baseline="-25000" dirty="0" smtClean="0"/>
              <a:t>3</a:t>
            </a:r>
            <a:r>
              <a:rPr lang="en-US" sz="1400" dirty="0" smtClean="0"/>
              <a:t>) with probability 0.625 and should not increase advertising b</a:t>
            </a:r>
            <a:r>
              <a:rPr lang="en-US" sz="1400" baseline="-25000" dirty="0" smtClean="0"/>
              <a:t>1</a:t>
            </a:r>
            <a:r>
              <a:rPr lang="en-US" sz="1400" dirty="0" smtClean="0"/>
              <a:t> with probability 0. Expected loss of market share for Firm B of this mixed strategy is 2.375% or a gain of 2.375% for Firm A. This tableau is in equilibrium. Firm B (or A) cannot improve the game by changing the B’s (A’s) probabilities. The expected B-loss (or A-gain) of this mixed strategy is an in-between value of 2.375%, which is better than Firm B’s best pure strategy (b</a:t>
            </a:r>
            <a:r>
              <a:rPr lang="en-US" sz="1400" baseline="-25000" dirty="0" smtClean="0"/>
              <a:t>2</a:t>
            </a:r>
            <a:r>
              <a:rPr lang="en-US" sz="1400" dirty="0" smtClean="0"/>
              <a:t>) with </a:t>
            </a:r>
            <a:r>
              <a:rPr lang="en-US" sz="1400" dirty="0" err="1" smtClean="0"/>
              <a:t>minimax</a:t>
            </a:r>
            <a:r>
              <a:rPr lang="en-US" sz="1400" dirty="0" smtClean="0"/>
              <a:t>: 4% of share in the payoff table or A’s </a:t>
            </a:r>
            <a:r>
              <a:rPr lang="en-US" sz="1400" dirty="0" err="1" smtClean="0"/>
              <a:t>maximin</a:t>
            </a:r>
            <a:r>
              <a:rPr lang="en-US" sz="1400" dirty="0" smtClean="0"/>
              <a:t>: 2%.</a:t>
            </a:r>
          </a:p>
          <a:p>
            <a:r>
              <a:rPr lang="en-US" sz="1400" dirty="0" smtClean="0"/>
              <a:t>Other solutions to games exist besides two-player zero-sum strategy for </a:t>
            </a:r>
            <a:r>
              <a:rPr lang="en-US" sz="1400" dirty="0" err="1" smtClean="0"/>
              <a:t>Maximin</a:t>
            </a:r>
            <a:r>
              <a:rPr lang="en-US" sz="1400" dirty="0" smtClean="0"/>
              <a:t> = </a:t>
            </a:r>
            <a:r>
              <a:rPr lang="en-US" sz="1400" dirty="0" err="1" smtClean="0"/>
              <a:t>Minimax</a:t>
            </a:r>
            <a:r>
              <a:rPr lang="en-US" sz="1400" dirty="0" smtClean="0"/>
              <a:t>:</a:t>
            </a:r>
          </a:p>
          <a:p>
            <a:r>
              <a:rPr lang="en-US" sz="1400" dirty="0" smtClean="0"/>
              <a:t> a) </a:t>
            </a:r>
            <a:r>
              <a:rPr lang="en-US" sz="1400" dirty="0" smtClean="0">
                <a:solidFill>
                  <a:schemeClr val="tx1"/>
                </a:solidFill>
              </a:rPr>
              <a:t>Backward Induction (Solution concept for extensive form games): Steps similar to Bellman’s Dynamic Programming are, 1) Determine the optimal choices in the final stage K for each history. 2) Go back to stage K - 1, and determine the optimal action for the player on the move there, given the optimal choice for stage K.3) Roll back until the initial stage is reached.</a:t>
            </a:r>
          </a:p>
          <a:p>
            <a:r>
              <a:rPr lang="en-US" sz="1400" dirty="0" smtClean="0"/>
              <a:t>b) Nash Equilibrium: NE (Solution concept for normal form games): In summary, the game solution theory we review has two components. First, each player chooses her action according to the model of rational choice, given her belief about the other player’s actions. Second, every player’s belief about the other players’ actions is correct.</a:t>
            </a:r>
          </a:p>
          <a:p>
            <a:r>
              <a:rPr lang="en-US" altLang="en-US" sz="1400" dirty="0" smtClean="0"/>
              <a:t>c) </a:t>
            </a:r>
            <a:r>
              <a:rPr lang="tr-TR" sz="1400" dirty="0" smtClean="0"/>
              <a:t>Mixed Strategy</a:t>
            </a:r>
            <a:r>
              <a:rPr lang="en-US" sz="1400" dirty="0" smtClean="0"/>
              <a:t> of Probabilities in contrary to Two Player-Zero Sum Solution for Strategic Games: </a:t>
            </a:r>
            <a:r>
              <a:rPr lang="tr-TR" sz="1400" dirty="0" smtClean="0"/>
              <a:t>Risk management with a mixed strategy is examined as an alternative to two-player zero-sum if one does not exist. A pure strategy provides a complete definition of how a player will play a game as in a two-player zero-sum solution. In particular, it determines the move a player will make for any situation she could face.</a:t>
            </a:r>
            <a:endParaRPr lang="en-IN" altLang="en-US" sz="1400" dirty="0" smtClean="0"/>
          </a:p>
        </p:txBody>
      </p:sp>
      <p:sp>
        <p:nvSpPr>
          <p:cNvPr id="2" name="Slide Number Placeholder 1"/>
          <p:cNvSpPr>
            <a:spLocks noGrp="1"/>
          </p:cNvSpPr>
          <p:nvPr>
            <p:ph type="sldNum" sz="quarter" idx="12"/>
          </p:nvPr>
        </p:nvSpPr>
        <p:spPr/>
        <p:txBody>
          <a:bodyPr/>
          <a:lstStyle/>
          <a:p>
            <a:pPr>
              <a:defRPr/>
            </a:pPr>
            <a:fld id="{80D504C4-6025-4F80-A9E2-97AD466532CC}" type="slidenum">
              <a:rPr lang="en-IN" smtClean="0"/>
              <a:pPr>
                <a:defRPr/>
              </a:pPr>
              <a:t>17</a:t>
            </a:fld>
            <a:endParaRPr lang="en-IN"/>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a:xfrm>
            <a:off x="251521" y="260648"/>
            <a:ext cx="8568632" cy="720082"/>
          </a:xfrm>
        </p:spPr>
        <p:txBody>
          <a:bodyPr>
            <a:normAutofit fontScale="90000"/>
          </a:bodyPr>
          <a:lstStyle/>
          <a:p>
            <a:pPr eaLnBrk="1" fontAlgn="auto" hangingPunct="1">
              <a:spcAft>
                <a:spcPts val="0"/>
              </a:spcAft>
              <a:defRPr/>
            </a:pPr>
            <a:r>
              <a:rPr lang="en-IN" sz="2400" b="1" dirty="0" smtClean="0">
                <a:solidFill>
                  <a:srgbClr val="002060"/>
                </a:solidFill>
                <a:latin typeface="Verdana" pitchFamily="34" charset="0"/>
                <a:ea typeface="Verdana" pitchFamily="34" charset="0"/>
                <a:cs typeface="Verdana" pitchFamily="34" charset="0"/>
              </a:rPr>
              <a:t/>
            </a:r>
            <a:br>
              <a:rPr lang="en-IN" sz="2400" b="1" dirty="0" smtClean="0">
                <a:solidFill>
                  <a:srgbClr val="002060"/>
                </a:solidFill>
                <a:latin typeface="Verdana" pitchFamily="34" charset="0"/>
                <a:ea typeface="Verdana" pitchFamily="34" charset="0"/>
                <a:cs typeface="Verdana" pitchFamily="34" charset="0"/>
              </a:rPr>
            </a:br>
            <a:r>
              <a:rPr lang="en-IN" sz="2400" b="1" dirty="0" smtClean="0">
                <a:solidFill>
                  <a:srgbClr val="002060"/>
                </a:solidFill>
                <a:latin typeface="Verdana" pitchFamily="34" charset="0"/>
                <a:ea typeface="Verdana" pitchFamily="34" charset="0"/>
                <a:cs typeface="Verdana" pitchFamily="34" charset="0"/>
              </a:rPr>
              <a:t/>
            </a:r>
            <a:br>
              <a:rPr lang="en-IN" sz="2400" b="1" dirty="0" smtClean="0">
                <a:solidFill>
                  <a:srgbClr val="002060"/>
                </a:solidFill>
                <a:latin typeface="Verdana" pitchFamily="34" charset="0"/>
                <a:ea typeface="Verdana" pitchFamily="34" charset="0"/>
                <a:cs typeface="Verdana" pitchFamily="34" charset="0"/>
              </a:rPr>
            </a:br>
            <a:r>
              <a:rPr lang="en-IN" sz="2400" b="1" dirty="0" smtClean="0">
                <a:solidFill>
                  <a:srgbClr val="002060"/>
                </a:solidFill>
                <a:latin typeface="Verdana" pitchFamily="34" charset="0"/>
                <a:ea typeface="Verdana" pitchFamily="34" charset="0"/>
                <a:cs typeface="Verdana" pitchFamily="34" charset="0"/>
              </a:rPr>
              <a:t/>
            </a:r>
            <a:br>
              <a:rPr lang="en-IN" sz="2400" b="1" dirty="0" smtClean="0">
                <a:solidFill>
                  <a:srgbClr val="002060"/>
                </a:solidFill>
                <a:latin typeface="Verdana" pitchFamily="34" charset="0"/>
                <a:ea typeface="Verdana" pitchFamily="34" charset="0"/>
                <a:cs typeface="Verdana" pitchFamily="34" charset="0"/>
              </a:rPr>
            </a:br>
            <a:r>
              <a:rPr lang="en-IN" sz="2200" b="1" cap="all" dirty="0" smtClean="0">
                <a:solidFill>
                  <a:srgbClr val="002060"/>
                </a:solidFill>
                <a:latin typeface="Verdana" pitchFamily="34" charset="0"/>
                <a:ea typeface="Verdana" pitchFamily="34" charset="0"/>
                <a:cs typeface="Verdana" pitchFamily="34" charset="0"/>
              </a:rPr>
              <a:t/>
            </a:r>
            <a:br>
              <a:rPr lang="en-IN" sz="2200" b="1" cap="all" dirty="0" smtClean="0">
                <a:solidFill>
                  <a:srgbClr val="002060"/>
                </a:solidFill>
                <a:latin typeface="Verdana" pitchFamily="34" charset="0"/>
                <a:ea typeface="Verdana" pitchFamily="34" charset="0"/>
                <a:cs typeface="Verdana" pitchFamily="34" charset="0"/>
              </a:rPr>
            </a:br>
            <a:r>
              <a:rPr lang="en-US" sz="2000" b="1" cap="all" dirty="0" smtClean="0"/>
              <a:t>5.3.1.2. Results of the Two-Player Mixed Strategy Game (cont’d)</a:t>
            </a:r>
            <a:endParaRPr lang="en-IN" sz="2000" b="1" cap="all" dirty="0" smtClean="0">
              <a:solidFill>
                <a:srgbClr val="002060"/>
              </a:solidFill>
              <a:latin typeface="Verdana" pitchFamily="34" charset="0"/>
              <a:ea typeface="Verdana" pitchFamily="34" charset="0"/>
              <a:cs typeface="Verdana" pitchFamily="34" charset="0"/>
            </a:endParaRPr>
          </a:p>
        </p:txBody>
      </p:sp>
      <p:sp>
        <p:nvSpPr>
          <p:cNvPr id="21507" name="Content Placeholder 2"/>
          <p:cNvSpPr>
            <a:spLocks noGrp="1"/>
          </p:cNvSpPr>
          <p:nvPr>
            <p:ph sz="quarter" idx="1"/>
          </p:nvPr>
        </p:nvSpPr>
        <p:spPr>
          <a:xfrm>
            <a:off x="395288" y="1484314"/>
            <a:ext cx="8291512" cy="4968875"/>
          </a:xfrm>
        </p:spPr>
        <p:txBody>
          <a:bodyPr/>
          <a:lstStyle/>
          <a:p>
            <a:pPr>
              <a:defRPr/>
            </a:pPr>
            <a:r>
              <a:rPr lang="en-US" sz="1200" dirty="0" smtClean="0"/>
              <a:t>Von Neumann extended the concept of both saddle point and strategy by considering probability mixes of strategies called mixed strategies. Von Neumann also argued that the correct play for Person 1 in a game such as shown in Table 2 below would be to use a random device (such as coin or pair of dice) to generate the appropriate odds. In this case select strategy 1 with a probability of 3/8 and strategy 2 with a probability of 5/8. For example, in a 2x2 setting against any strategy of Person 2, this gives Person 1 an expected gain in a scenario where risks are chosen as in Table 2 to assure Nash equilibrium.</a:t>
            </a:r>
            <a:endParaRPr lang="en-US" sz="1400" dirty="0" smtClean="0"/>
          </a:p>
          <a:p>
            <a:pPr>
              <a:buNone/>
            </a:pPr>
            <a:r>
              <a:rPr lang="en-US" sz="1400" dirty="0" smtClean="0"/>
              <a:t>		</a:t>
            </a:r>
            <a:r>
              <a:rPr lang="tr-TR" sz="1200" dirty="0" smtClean="0"/>
              <a:t>(3/8)(20) + (5/8)(-10) = 5/4 (against 1 of Person 2 ), </a:t>
            </a:r>
            <a:endParaRPr lang="en-US" sz="1200" dirty="0" smtClean="0"/>
          </a:p>
          <a:p>
            <a:pPr>
              <a:buNone/>
            </a:pPr>
            <a:r>
              <a:rPr lang="en-US" sz="1200" dirty="0" smtClean="0"/>
              <a:t>		</a:t>
            </a:r>
            <a:r>
              <a:rPr lang="tr-TR" sz="1200" dirty="0" smtClean="0"/>
              <a:t>(3/8)(-30) + (5/8) (20) = 5/4 (against 2 of Person </a:t>
            </a:r>
            <a:r>
              <a:rPr lang="en-US" sz="1200" dirty="0" smtClean="0"/>
              <a:t>1</a:t>
            </a:r>
            <a:r>
              <a:rPr lang="tr-TR" sz="1200" dirty="0" smtClean="0"/>
              <a:t>).</a:t>
            </a:r>
            <a:endParaRPr lang="en-US" sz="1200" dirty="0" smtClean="0"/>
          </a:p>
          <a:p>
            <a:pPr>
              <a:buNone/>
            </a:pPr>
            <a:endParaRPr lang="en-US" sz="1200" dirty="0" smtClean="0"/>
          </a:p>
          <a:p>
            <a:pPr>
              <a:buNone/>
            </a:pPr>
            <a:r>
              <a:rPr lang="en-US" sz="1200" dirty="0" smtClean="0"/>
              <a:t>			            Table 2. Two Player Mixed Strategy Game Example</a:t>
            </a:r>
          </a:p>
          <a:p>
            <a:pPr>
              <a:buNone/>
            </a:pPr>
            <a:endParaRPr lang="en-US" altLang="en-US" sz="1200" dirty="0" smtClean="0"/>
          </a:p>
          <a:p>
            <a:pPr>
              <a:buNone/>
            </a:pPr>
            <a:endParaRPr lang="en-IN" altLang="en-US" sz="1200" dirty="0" smtClean="0"/>
          </a:p>
        </p:txBody>
      </p:sp>
      <p:pic>
        <p:nvPicPr>
          <p:cNvPr id="4" name="Picture 3"/>
          <p:cNvPicPr/>
          <p:nvPr/>
        </p:nvPicPr>
        <p:blipFill>
          <a:blip r:embed="rId2" cstate="print"/>
          <a:srcRect/>
          <a:stretch>
            <a:fillRect/>
          </a:stretch>
        </p:blipFill>
        <p:spPr bwMode="auto">
          <a:xfrm>
            <a:off x="1259632" y="3573017"/>
            <a:ext cx="6552728" cy="2736304"/>
          </a:xfrm>
          <a:prstGeom prst="rect">
            <a:avLst/>
          </a:prstGeom>
          <a:noFill/>
          <a:ln w="9525">
            <a:noFill/>
            <a:miter lim="800000"/>
            <a:headEnd/>
            <a:tailEnd/>
          </a:ln>
        </p:spPr>
      </p:pic>
      <p:sp>
        <p:nvSpPr>
          <p:cNvPr id="2" name="Slide Number Placeholder 1"/>
          <p:cNvSpPr>
            <a:spLocks noGrp="1"/>
          </p:cNvSpPr>
          <p:nvPr>
            <p:ph type="sldNum" sz="quarter" idx="12"/>
          </p:nvPr>
        </p:nvSpPr>
        <p:spPr/>
        <p:txBody>
          <a:bodyPr/>
          <a:lstStyle/>
          <a:p>
            <a:pPr>
              <a:defRPr/>
            </a:pPr>
            <a:fld id="{80D504C4-6025-4F80-A9E2-97AD466532CC}" type="slidenum">
              <a:rPr lang="en-IN" smtClean="0"/>
              <a:pPr>
                <a:defRPr/>
              </a:pPr>
              <a:t>18</a:t>
            </a:fld>
            <a:endParaRPr lang="en-IN"/>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3528" y="2420888"/>
            <a:ext cx="8534400" cy="2192958"/>
          </a:xfrm>
        </p:spPr>
        <p:txBody>
          <a:bodyPr/>
          <a:lstStyle/>
          <a:p>
            <a:r>
              <a:rPr lang="en-US" sz="3600" b="1" cap="all" dirty="0" smtClean="0"/>
              <a:t>5.4. Random Probabilistic Selection for Nash Mixed Strategy Equilibria</a:t>
            </a:r>
            <a:r>
              <a:rPr lang="en-US" dirty="0" smtClean="0"/>
              <a:t/>
            </a:r>
            <a:br>
              <a:rPr lang="en-US" dirty="0" smtClean="0"/>
            </a:br>
            <a:endParaRPr lang="en-US" dirty="0"/>
          </a:p>
        </p:txBody>
      </p:sp>
      <p:sp>
        <p:nvSpPr>
          <p:cNvPr id="3" name="Slide Number Placeholder 2"/>
          <p:cNvSpPr>
            <a:spLocks noGrp="1"/>
          </p:cNvSpPr>
          <p:nvPr>
            <p:ph type="sldNum" sz="quarter" idx="12"/>
          </p:nvPr>
        </p:nvSpPr>
        <p:spPr/>
        <p:txBody>
          <a:bodyPr/>
          <a:lstStyle/>
          <a:p>
            <a:pPr>
              <a:defRPr/>
            </a:pPr>
            <a:fld id="{80D504C4-6025-4F80-A9E2-97AD466532CC}" type="slidenum">
              <a:rPr lang="en-IN" smtClean="0"/>
              <a:pPr>
                <a:defRPr/>
              </a:pPr>
              <a:t>19</a:t>
            </a:fld>
            <a:endParaRPr lang="en-IN"/>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Content Placeholder 2"/>
          <p:cNvSpPr>
            <a:spLocks noGrp="1"/>
          </p:cNvSpPr>
          <p:nvPr>
            <p:ph sz="quarter" idx="1"/>
          </p:nvPr>
        </p:nvSpPr>
        <p:spPr>
          <a:xfrm>
            <a:off x="468314" y="1447800"/>
            <a:ext cx="8218487" cy="4572000"/>
          </a:xfrm>
        </p:spPr>
        <p:txBody>
          <a:bodyPr>
            <a:normAutofit lnSpcReduction="10000"/>
          </a:bodyPr>
          <a:lstStyle/>
          <a:p>
            <a:pPr>
              <a:buFont typeface="Wingdings" panose="05000000000000000000" pitchFamily="2" charset="2"/>
              <a:buChar char="q"/>
              <a:defRPr/>
            </a:pPr>
            <a:r>
              <a:rPr lang="en-US" sz="2000" dirty="0" smtClean="0"/>
              <a:t>Describe the concept of game-theoretic computing with its advantages and disadvantages, and its relevance to cyber-risk informatics, engineering, and science. </a:t>
            </a:r>
          </a:p>
          <a:p>
            <a:pPr>
              <a:buFont typeface="Wingdings" panose="05000000000000000000" pitchFamily="2" charset="2"/>
              <a:buChar char="q"/>
              <a:defRPr/>
            </a:pPr>
            <a:endParaRPr lang="en-US" sz="2000" dirty="0"/>
          </a:p>
          <a:p>
            <a:pPr>
              <a:buFont typeface="Wingdings" panose="05000000000000000000" pitchFamily="2" charset="2"/>
              <a:buChar char="q"/>
              <a:defRPr/>
            </a:pPr>
            <a:r>
              <a:rPr lang="en-US" sz="2000" dirty="0" smtClean="0"/>
              <a:t>Explore the innovative and newly popular theme of game-theoretic risk computing applications in the cybersecurity risk management, citing challenges and advantages.</a:t>
            </a:r>
          </a:p>
          <a:p>
            <a:pPr>
              <a:buNone/>
              <a:defRPr/>
            </a:pPr>
            <a:endParaRPr lang="en-US" sz="2000" dirty="0" smtClean="0"/>
          </a:p>
          <a:p>
            <a:pPr>
              <a:buFont typeface="Wingdings" panose="05000000000000000000" pitchFamily="2" charset="2"/>
              <a:buChar char="q"/>
              <a:defRPr/>
            </a:pPr>
            <a:r>
              <a:rPr lang="en-US" sz="2000" dirty="0" smtClean="0"/>
              <a:t>Study a cross section of game-theoretic implementation to a variety of disciplines.</a:t>
            </a:r>
          </a:p>
          <a:p>
            <a:pPr marL="0" indent="0">
              <a:buFont typeface="Wingdings 2" pitchFamily="18" charset="2"/>
              <a:buNone/>
              <a:defRPr/>
            </a:pPr>
            <a:endParaRPr lang="en-US" sz="2000" dirty="0"/>
          </a:p>
          <a:p>
            <a:pPr>
              <a:buFont typeface="Wingdings" panose="05000000000000000000" pitchFamily="2" charset="2"/>
              <a:buChar char="q"/>
              <a:defRPr/>
            </a:pPr>
            <a:r>
              <a:rPr lang="en-US" sz="2000" dirty="0" smtClean="0"/>
              <a:t>Examine cost/benefit scenarios with multidisciplinary-themed risk assessment and management for engineering, business, cybersecurity, ecology, healthcare et al.</a:t>
            </a:r>
            <a:endParaRPr lang="en-US" sz="2000" dirty="0"/>
          </a:p>
          <a:p>
            <a:pPr marL="0" indent="0">
              <a:buFont typeface="Wingdings 2" pitchFamily="18" charset="2"/>
              <a:buNone/>
              <a:defRPr/>
            </a:pPr>
            <a:endParaRPr lang="en-US" sz="2000" dirty="0"/>
          </a:p>
          <a:p>
            <a:pPr marL="0" indent="0" algn="just" eaLnBrk="1" fontAlgn="auto" hangingPunct="1">
              <a:spcAft>
                <a:spcPts val="0"/>
              </a:spcAft>
              <a:buClrTx/>
              <a:buFont typeface="Wingdings 2" pitchFamily="18" charset="2"/>
              <a:buNone/>
              <a:defRPr/>
            </a:pPr>
            <a:endParaRPr lang="en-US" sz="1900" dirty="0" smtClean="0">
              <a:latin typeface="Calibri" pitchFamily="34" charset="0"/>
              <a:ea typeface="Verdana" pitchFamily="34" charset="0"/>
              <a:cs typeface="Verdana" pitchFamily="34" charset="0"/>
            </a:endParaRPr>
          </a:p>
        </p:txBody>
      </p:sp>
      <p:sp>
        <p:nvSpPr>
          <p:cNvPr id="2" name="Title 1"/>
          <p:cNvSpPr>
            <a:spLocks noGrp="1"/>
          </p:cNvSpPr>
          <p:nvPr>
            <p:ph type="title"/>
          </p:nvPr>
        </p:nvSpPr>
        <p:spPr>
          <a:xfrm>
            <a:off x="323528" y="476672"/>
            <a:ext cx="8534400" cy="1080120"/>
          </a:xfrm>
        </p:spPr>
        <p:txBody>
          <a:bodyPr/>
          <a:lstStyle/>
          <a:p>
            <a:pPr>
              <a:defRPr/>
            </a:pPr>
            <a:r>
              <a:rPr lang="en-US" b="1" cap="small" dirty="0" smtClean="0"/>
              <a:t/>
            </a:r>
            <a:br>
              <a:rPr lang="en-US" b="1" cap="small" dirty="0" smtClean="0"/>
            </a:br>
            <a:r>
              <a:rPr lang="en-US" b="1" cap="small" dirty="0"/>
              <a:t/>
            </a:r>
            <a:br>
              <a:rPr lang="en-US" b="1" cap="small" dirty="0"/>
            </a:br>
            <a:r>
              <a:rPr lang="en-US" b="1" cap="small" dirty="0" smtClean="0"/>
              <a:t>Learning </a:t>
            </a:r>
            <a:r>
              <a:rPr lang="en-US" b="1" cap="small" dirty="0"/>
              <a:t>Objectives</a:t>
            </a:r>
            <a:br>
              <a:rPr lang="en-US" b="1" cap="small" dirty="0"/>
            </a:br>
            <a:endParaRPr lang="en-US" b="1" dirty="0"/>
          </a:p>
        </p:txBody>
      </p:sp>
      <p:sp>
        <p:nvSpPr>
          <p:cNvPr id="3" name="Slide Number Placeholder 2"/>
          <p:cNvSpPr>
            <a:spLocks noGrp="1"/>
          </p:cNvSpPr>
          <p:nvPr>
            <p:ph type="sldNum" sz="quarter" idx="12"/>
          </p:nvPr>
        </p:nvSpPr>
        <p:spPr/>
        <p:txBody>
          <a:bodyPr/>
          <a:lstStyle/>
          <a:p>
            <a:pPr>
              <a:defRPr/>
            </a:pPr>
            <a:fld id="{80D504C4-6025-4F80-A9E2-97AD466532CC}" type="slidenum">
              <a:rPr lang="en-IN" smtClean="0"/>
              <a:pPr>
                <a:defRPr/>
              </a:pPr>
              <a:t>2</a:t>
            </a:fld>
            <a:endParaRPr lang="en-IN"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468314" y="333376"/>
            <a:ext cx="8218487" cy="719138"/>
          </a:xfrm>
        </p:spPr>
        <p:txBody>
          <a:bodyPr>
            <a:normAutofit/>
          </a:bodyPr>
          <a:lstStyle/>
          <a:p>
            <a:pPr eaLnBrk="1" fontAlgn="auto" hangingPunct="1">
              <a:spcAft>
                <a:spcPts val="0"/>
              </a:spcAft>
              <a:defRPr/>
            </a:pPr>
            <a:r>
              <a:rPr lang="en-US" sz="3200" cap="small" dirty="0" smtClean="0"/>
              <a:t>5.4.1. </a:t>
            </a:r>
            <a:r>
              <a:rPr lang="en-US" sz="2800" b="1" cap="small" dirty="0" smtClean="0"/>
              <a:t>Random Probabilistic Selection</a:t>
            </a:r>
            <a:endParaRPr lang="en-IN" sz="2800" b="1" cap="small" dirty="0" smtClean="0">
              <a:solidFill>
                <a:srgbClr val="002060"/>
              </a:solidFill>
              <a:latin typeface="Algerian" pitchFamily="82" charset="0"/>
              <a:ea typeface="Verdana" pitchFamily="34" charset="0"/>
              <a:cs typeface="Verdana" pitchFamily="34" charset="0"/>
            </a:endParaRPr>
          </a:p>
        </p:txBody>
      </p:sp>
      <p:sp>
        <p:nvSpPr>
          <p:cNvPr id="9" name="Content Placeholder 2"/>
          <p:cNvSpPr>
            <a:spLocks noGrp="1"/>
          </p:cNvSpPr>
          <p:nvPr>
            <p:ph sz="quarter" idx="1"/>
          </p:nvPr>
        </p:nvSpPr>
        <p:spPr>
          <a:xfrm>
            <a:off x="539749" y="1412776"/>
            <a:ext cx="8147051" cy="4753074"/>
          </a:xfrm>
        </p:spPr>
        <p:txBody>
          <a:bodyPr/>
          <a:lstStyle/>
          <a:p>
            <a:pPr algn="just">
              <a:defRPr/>
            </a:pPr>
            <a:r>
              <a:rPr lang="en-US" sz="2000" dirty="0" smtClean="0"/>
              <a:t>Defender decides whether to use selection combination or not. Adversary decides whether to game the combination or the single classifier. We will use random probabilistic selection based on random primitive as a defense against gaming of the selector.</a:t>
            </a:r>
          </a:p>
          <a:p>
            <a:pPr algn="just">
              <a:defRPr/>
            </a:pPr>
            <a:r>
              <a:rPr lang="en-US" sz="2000" dirty="0" smtClean="0"/>
              <a:t>Consider a static game in mixed strategies where both players randomize between the two options by solving the game for optimal randomization probability for each player.</a:t>
            </a:r>
          </a:p>
          <a:p>
            <a:pPr algn="just">
              <a:defRPr/>
            </a:pPr>
            <a:r>
              <a:rPr lang="en-US" sz="2000" dirty="0" smtClean="0"/>
              <a:t>Modeling Information Warfare as a Game by </a:t>
            </a:r>
            <a:r>
              <a:rPr lang="en-US" sz="2000" dirty="0" err="1" smtClean="0"/>
              <a:t>Jormakka</a:t>
            </a:r>
            <a:r>
              <a:rPr lang="en-US" sz="2000" dirty="0" smtClean="0"/>
              <a:t> and </a:t>
            </a:r>
            <a:r>
              <a:rPr lang="pt-BR" sz="2000" dirty="0" smtClean="0"/>
              <a:t>Mölsä </a:t>
            </a:r>
            <a:r>
              <a:rPr lang="en-US" sz="2000" dirty="0" smtClean="0"/>
              <a:t>presents four example games which illustrate the different requirements for an effective playing strategy. These games determine how a bold playing strategy can lead to domination, how a mixed playing strategy can reduce domination, how it can be useful to play a dominating strategy only part of the time, and how excessive domination can cause all playing parties to lose.</a:t>
            </a:r>
          </a:p>
          <a:p>
            <a:pPr algn="just">
              <a:defRPr/>
            </a:pPr>
            <a:endParaRPr lang="en-US" sz="2000" dirty="0" smtClean="0"/>
          </a:p>
        </p:txBody>
      </p:sp>
      <p:sp>
        <p:nvSpPr>
          <p:cNvPr id="2" name="Slide Number Placeholder 1"/>
          <p:cNvSpPr>
            <a:spLocks noGrp="1"/>
          </p:cNvSpPr>
          <p:nvPr>
            <p:ph type="sldNum" sz="quarter" idx="12"/>
          </p:nvPr>
        </p:nvSpPr>
        <p:spPr/>
        <p:txBody>
          <a:bodyPr/>
          <a:lstStyle/>
          <a:p>
            <a:pPr>
              <a:defRPr/>
            </a:pPr>
            <a:fld id="{80D504C4-6025-4F80-A9E2-97AD466532CC}" type="slidenum">
              <a:rPr lang="en-IN" smtClean="0"/>
              <a:pPr>
                <a:defRPr/>
              </a:pPr>
              <a:t>20</a:t>
            </a:fld>
            <a:endParaRPr lang="en-IN"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a:xfrm>
            <a:off x="395536" y="260648"/>
            <a:ext cx="8204200" cy="720725"/>
          </a:xfrm>
        </p:spPr>
        <p:txBody>
          <a:bodyPr>
            <a:normAutofit fontScale="90000"/>
          </a:bodyPr>
          <a:lstStyle/>
          <a:p>
            <a:pPr eaLnBrk="1" fontAlgn="auto" hangingPunct="1">
              <a:spcAft>
                <a:spcPts val="0"/>
              </a:spcAft>
              <a:defRPr/>
            </a:pPr>
            <a:r>
              <a:rPr lang="en-US" sz="2800" b="1" cap="small" dirty="0" smtClean="0"/>
              <a:t>5.4.1. Random Probabilistic Selection (cont’d)</a:t>
            </a:r>
            <a:endParaRPr lang="en-IN" sz="2800" b="1" cap="small" dirty="0" smtClean="0">
              <a:solidFill>
                <a:schemeClr val="accent3">
                  <a:lumMod val="50000"/>
                </a:schemeClr>
              </a:solidFill>
              <a:latin typeface="Algerian" pitchFamily="82" charset="0"/>
              <a:ea typeface="Verdana" pitchFamily="34" charset="0"/>
              <a:cs typeface="Verdana" pitchFamily="34" charset="0"/>
            </a:endParaRPr>
          </a:p>
        </p:txBody>
      </p:sp>
      <p:sp>
        <p:nvSpPr>
          <p:cNvPr id="17411" name="Content Placeholder 3"/>
          <p:cNvSpPr>
            <a:spLocks noGrp="1"/>
          </p:cNvSpPr>
          <p:nvPr>
            <p:ph sz="quarter" idx="1"/>
          </p:nvPr>
        </p:nvSpPr>
        <p:spPr>
          <a:xfrm>
            <a:off x="395288" y="1556793"/>
            <a:ext cx="8291512" cy="4463008"/>
          </a:xfrm>
        </p:spPr>
        <p:txBody>
          <a:bodyPr/>
          <a:lstStyle/>
          <a:p>
            <a:r>
              <a:rPr lang="en-US" sz="1400" dirty="0" smtClean="0"/>
              <a:t>The possible Nash </a:t>
            </a:r>
            <a:r>
              <a:rPr lang="en-US" sz="1400" dirty="0" err="1" smtClean="0"/>
              <a:t>equilibria</a:t>
            </a:r>
            <a:r>
              <a:rPr lang="en-US" sz="1400" dirty="0" smtClean="0"/>
              <a:t> involving mixed strategies can be found by differentiating payoff functions as follow:</a:t>
            </a:r>
          </a:p>
          <a:p>
            <a:pPr>
              <a:buNone/>
            </a:pPr>
            <a:r>
              <a:rPr lang="en-US" sz="1400" dirty="0" smtClean="0"/>
              <a:t> </a:t>
            </a:r>
          </a:p>
          <a:p>
            <a:pPr>
              <a:buNone/>
            </a:pPr>
            <a:r>
              <a:rPr lang="en-US" sz="1400" dirty="0" smtClean="0"/>
              <a:t>	</a:t>
            </a:r>
            <a:r>
              <a:rPr lang="el-GR" sz="1400" dirty="0" smtClean="0"/>
              <a:t>α</a:t>
            </a:r>
            <a:r>
              <a:rPr lang="en-US" sz="1400" dirty="0" smtClean="0"/>
              <a:t> - the probability of adversary gaming the selector</a:t>
            </a:r>
          </a:p>
          <a:p>
            <a:pPr>
              <a:buNone/>
            </a:pPr>
            <a:r>
              <a:rPr lang="en-US" sz="1400" dirty="0" smtClean="0"/>
              <a:t>	</a:t>
            </a:r>
            <a:r>
              <a:rPr lang="el-GR" sz="1400" dirty="0" smtClean="0"/>
              <a:t>β</a:t>
            </a:r>
            <a:r>
              <a:rPr lang="en-US" sz="1400" dirty="0" smtClean="0"/>
              <a:t> - the probability of classifier using the selection combination</a:t>
            </a:r>
          </a:p>
          <a:p>
            <a:pPr>
              <a:buNone/>
            </a:pPr>
            <a:r>
              <a:rPr lang="en-US" sz="1400" dirty="0" smtClean="0"/>
              <a:t>	Expected cost of the payoff matrix:</a:t>
            </a:r>
          </a:p>
          <a:p>
            <a:pPr>
              <a:buNone/>
            </a:pPr>
            <a:r>
              <a:rPr lang="en-US" sz="1400" dirty="0" smtClean="0"/>
              <a:t> </a:t>
            </a:r>
          </a:p>
          <a:p>
            <a:pPr>
              <a:buNone/>
            </a:pPr>
            <a:r>
              <a:rPr lang="en-US" sz="1400" dirty="0" smtClean="0"/>
              <a:t> 	= </a:t>
            </a:r>
            <a:r>
              <a:rPr lang="el-GR" sz="1400" dirty="0" smtClean="0"/>
              <a:t>α β</a:t>
            </a:r>
            <a:r>
              <a:rPr lang="en-US" sz="1400" dirty="0" smtClean="0"/>
              <a:t>+ (1- </a:t>
            </a:r>
            <a:r>
              <a:rPr lang="el-GR" sz="1400" dirty="0" smtClean="0"/>
              <a:t>α</a:t>
            </a:r>
            <a:r>
              <a:rPr lang="en-US" sz="1400" dirty="0" smtClean="0"/>
              <a:t>)</a:t>
            </a:r>
            <a:r>
              <a:rPr lang="el-GR" sz="1400" dirty="0" smtClean="0"/>
              <a:t> β </a:t>
            </a:r>
            <a:r>
              <a:rPr lang="en-US" sz="1400" dirty="0" smtClean="0"/>
              <a:t> + </a:t>
            </a:r>
            <a:r>
              <a:rPr lang="el-GR" sz="1400" dirty="0" smtClean="0"/>
              <a:t>α</a:t>
            </a:r>
            <a:r>
              <a:rPr lang="en-US" sz="1400" dirty="0" smtClean="0"/>
              <a:t> (1 - </a:t>
            </a:r>
            <a:r>
              <a:rPr lang="el-GR" sz="1400" dirty="0" smtClean="0"/>
              <a:t>β</a:t>
            </a:r>
            <a:r>
              <a:rPr lang="en-US" sz="1400" dirty="0" smtClean="0"/>
              <a:t>)  + (1- </a:t>
            </a:r>
            <a:r>
              <a:rPr lang="el-GR" sz="1400" dirty="0" smtClean="0"/>
              <a:t>α</a:t>
            </a:r>
            <a:r>
              <a:rPr lang="en-US" sz="1400" dirty="0" smtClean="0"/>
              <a:t>)(1 - </a:t>
            </a:r>
            <a:r>
              <a:rPr lang="el-GR" sz="1400" dirty="0" smtClean="0"/>
              <a:t>β</a:t>
            </a:r>
            <a:r>
              <a:rPr lang="en-US" sz="1400" dirty="0" smtClean="0"/>
              <a:t>) </a:t>
            </a:r>
          </a:p>
          <a:p>
            <a:pPr>
              <a:buNone/>
            </a:pPr>
            <a:r>
              <a:rPr lang="en-US" sz="1400" dirty="0" smtClean="0"/>
              <a:t> </a:t>
            </a:r>
          </a:p>
          <a:p>
            <a:pPr>
              <a:buNone/>
            </a:pPr>
            <a:r>
              <a:rPr lang="en-US" sz="1400" dirty="0" smtClean="0"/>
              <a:t>	The Nash equilibrium (</a:t>
            </a:r>
            <a:r>
              <a:rPr lang="el-GR" sz="1400" dirty="0" smtClean="0"/>
              <a:t>α</a:t>
            </a:r>
            <a:r>
              <a:rPr lang="en-US" sz="1400" dirty="0" smtClean="0"/>
              <a:t>,</a:t>
            </a:r>
            <a:r>
              <a:rPr lang="el-GR" sz="1400" dirty="0" smtClean="0"/>
              <a:t> β</a:t>
            </a:r>
            <a:r>
              <a:rPr lang="en-US" sz="1400" dirty="0" smtClean="0"/>
              <a:t>) can be obtained by solving the simultaneous equations  for c continuous variables </a:t>
            </a:r>
            <a:r>
              <a:rPr lang="el-GR" sz="1400" dirty="0" smtClean="0"/>
              <a:t>α</a:t>
            </a:r>
            <a:r>
              <a:rPr lang="en-US" sz="1400" dirty="0" smtClean="0"/>
              <a:t> and </a:t>
            </a:r>
            <a:r>
              <a:rPr lang="el-GR" sz="1400" dirty="0" smtClean="0"/>
              <a:t>β</a:t>
            </a:r>
            <a:r>
              <a:rPr lang="en-US" sz="1400" dirty="0" smtClean="0"/>
              <a:t>. Application of differential calculus to Table 2 to determine the optimal multipliers for Nash equilibrium:</a:t>
            </a:r>
          </a:p>
          <a:p>
            <a:pPr>
              <a:buNone/>
            </a:pPr>
            <a:r>
              <a:rPr lang="en-US" sz="1400" dirty="0" smtClean="0"/>
              <a:t> </a:t>
            </a:r>
          </a:p>
          <a:p>
            <a:pPr>
              <a:buNone/>
            </a:pPr>
            <a:r>
              <a:rPr lang="en-US" sz="1400" dirty="0" smtClean="0"/>
              <a:t>	= </a:t>
            </a:r>
            <a:r>
              <a:rPr lang="el-GR" sz="1400" dirty="0" smtClean="0"/>
              <a:t>αβ</a:t>
            </a:r>
            <a:r>
              <a:rPr lang="en-US" sz="1400" dirty="0" smtClean="0"/>
              <a:t>(20) + </a:t>
            </a:r>
            <a:r>
              <a:rPr lang="el-GR" sz="1400" dirty="0" smtClean="0"/>
              <a:t>α </a:t>
            </a:r>
            <a:r>
              <a:rPr lang="en-US" sz="1400" dirty="0" smtClean="0"/>
              <a:t>(1-</a:t>
            </a:r>
            <a:r>
              <a:rPr lang="el-GR" sz="1400" dirty="0" smtClean="0"/>
              <a:t>β</a:t>
            </a:r>
            <a:r>
              <a:rPr lang="en-US" sz="1400" dirty="0" smtClean="0"/>
              <a:t>)(-30)+(1-</a:t>
            </a:r>
            <a:r>
              <a:rPr lang="el-GR" sz="1400" dirty="0" smtClean="0"/>
              <a:t>α</a:t>
            </a:r>
            <a:r>
              <a:rPr lang="en-US" sz="1400" dirty="0" smtClean="0"/>
              <a:t>)</a:t>
            </a:r>
            <a:r>
              <a:rPr lang="el-GR" sz="1400" dirty="0" smtClean="0"/>
              <a:t>β</a:t>
            </a:r>
            <a:r>
              <a:rPr lang="en-US" sz="1400" dirty="0" smtClean="0"/>
              <a:t>(-10) + (1-</a:t>
            </a:r>
            <a:r>
              <a:rPr lang="el-GR" sz="1400" dirty="0" smtClean="0"/>
              <a:t>α</a:t>
            </a:r>
            <a:r>
              <a:rPr lang="en-US" sz="1400" dirty="0" smtClean="0"/>
              <a:t>)(1-</a:t>
            </a:r>
            <a:r>
              <a:rPr lang="el-GR" sz="1400" dirty="0" smtClean="0"/>
              <a:t>β</a:t>
            </a:r>
            <a:r>
              <a:rPr lang="en-US" sz="1400" dirty="0" smtClean="0"/>
              <a:t>)20</a:t>
            </a:r>
          </a:p>
          <a:p>
            <a:pPr>
              <a:buNone/>
            </a:pPr>
            <a:r>
              <a:rPr lang="en-US" sz="1400" dirty="0" smtClean="0"/>
              <a:t>	= </a:t>
            </a:r>
            <a:r>
              <a:rPr lang="el-GR" sz="1400" dirty="0" smtClean="0"/>
              <a:t>β</a:t>
            </a:r>
            <a:r>
              <a:rPr lang="en-US" sz="1400" dirty="0" smtClean="0"/>
              <a:t>(20)+(1-</a:t>
            </a:r>
            <a:r>
              <a:rPr lang="el-GR" sz="1400" dirty="0" smtClean="0"/>
              <a:t>β</a:t>
            </a:r>
            <a:r>
              <a:rPr lang="en-US" sz="1400" dirty="0" smtClean="0"/>
              <a:t>)(-30)+</a:t>
            </a:r>
            <a:r>
              <a:rPr lang="el-GR" sz="1400" dirty="0" smtClean="0"/>
              <a:t>β</a:t>
            </a:r>
            <a:r>
              <a:rPr lang="en-US" sz="1400" dirty="0" smtClean="0"/>
              <a:t>(10)-20+</a:t>
            </a:r>
            <a:r>
              <a:rPr lang="el-GR" sz="1400" dirty="0" smtClean="0"/>
              <a:t>β</a:t>
            </a:r>
            <a:r>
              <a:rPr lang="en-US" sz="1400" dirty="0" smtClean="0"/>
              <a:t>(20)=0 (eq. 1)</a:t>
            </a:r>
          </a:p>
          <a:p>
            <a:pPr>
              <a:buNone/>
            </a:pPr>
            <a:r>
              <a:rPr lang="en-US" sz="1400" dirty="0" smtClean="0"/>
              <a:t>	= </a:t>
            </a:r>
            <a:r>
              <a:rPr lang="el-GR" sz="1400" dirty="0" smtClean="0"/>
              <a:t>α</a:t>
            </a:r>
            <a:r>
              <a:rPr lang="en-US" sz="1400" dirty="0" smtClean="0"/>
              <a:t>(20)+</a:t>
            </a:r>
            <a:r>
              <a:rPr lang="el-GR" sz="1400" dirty="0" smtClean="0"/>
              <a:t>α</a:t>
            </a:r>
            <a:r>
              <a:rPr lang="en-US" sz="1400" dirty="0" smtClean="0"/>
              <a:t>(30)+(1-</a:t>
            </a:r>
            <a:r>
              <a:rPr lang="el-GR" sz="1400" dirty="0" smtClean="0"/>
              <a:t>α</a:t>
            </a:r>
            <a:r>
              <a:rPr lang="en-US" sz="1400" dirty="0" smtClean="0"/>
              <a:t>)(-10)-20+</a:t>
            </a:r>
            <a:r>
              <a:rPr lang="el-GR" sz="1400" dirty="0" smtClean="0"/>
              <a:t>α</a:t>
            </a:r>
            <a:r>
              <a:rPr lang="en-US" sz="1400" dirty="0" smtClean="0"/>
              <a:t>(20)=0 (eq. 2)</a:t>
            </a:r>
          </a:p>
          <a:p>
            <a:pPr>
              <a:buNone/>
            </a:pPr>
            <a:r>
              <a:rPr lang="en-US" sz="1400" dirty="0" smtClean="0"/>
              <a:t> </a:t>
            </a:r>
          </a:p>
          <a:p>
            <a:pPr>
              <a:buNone/>
            </a:pPr>
            <a:r>
              <a:rPr lang="en-US" sz="1400" dirty="0" smtClean="0"/>
              <a:t>	Solution: </a:t>
            </a:r>
            <a:r>
              <a:rPr lang="el-GR" sz="1400" dirty="0" smtClean="0"/>
              <a:t>α</a:t>
            </a:r>
            <a:r>
              <a:rPr lang="en-US" sz="1400" dirty="0" smtClean="0"/>
              <a:t>=3/8; </a:t>
            </a:r>
            <a:r>
              <a:rPr lang="el-GR" sz="1400" dirty="0" smtClean="0"/>
              <a:t>β</a:t>
            </a:r>
            <a:r>
              <a:rPr lang="en-US" sz="1400" dirty="0" smtClean="0"/>
              <a:t>=5/8, same as the mixed strategy of probabilities selected randomly in Table 2.</a:t>
            </a:r>
            <a:r>
              <a:rPr lang="en-US" sz="1600" dirty="0" smtClean="0"/>
              <a:t> </a:t>
            </a:r>
            <a:endParaRPr lang="en-US" sz="1600" dirty="0"/>
          </a:p>
          <a:p>
            <a:pPr marL="0" indent="0" algn="just" eaLnBrk="1" hangingPunct="1">
              <a:buClrTx/>
              <a:buFont typeface="Wingdings 2" pitchFamily="18" charset="2"/>
              <a:buNone/>
              <a:defRPr/>
            </a:pPr>
            <a:endParaRPr lang="en-US" altLang="en-US" sz="2000" dirty="0" smtClean="0">
              <a:latin typeface="Calibri" pitchFamily="34" charset="0"/>
            </a:endParaRPr>
          </a:p>
        </p:txBody>
      </p:sp>
      <p:sp>
        <p:nvSpPr>
          <p:cNvPr id="2" name="Slide Number Placeholder 1"/>
          <p:cNvSpPr>
            <a:spLocks noGrp="1"/>
          </p:cNvSpPr>
          <p:nvPr>
            <p:ph type="sldNum" sz="quarter" idx="12"/>
          </p:nvPr>
        </p:nvSpPr>
        <p:spPr/>
        <p:txBody>
          <a:bodyPr/>
          <a:lstStyle/>
          <a:p>
            <a:pPr>
              <a:defRPr/>
            </a:pPr>
            <a:fld id="{80D504C4-6025-4F80-A9E2-97AD466532CC}" type="slidenum">
              <a:rPr lang="en-IN" smtClean="0"/>
              <a:pPr>
                <a:defRPr/>
              </a:pPr>
              <a:t>21</a:t>
            </a:fld>
            <a:endParaRPr lang="en-IN"/>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a:xfrm>
            <a:off x="467544" y="188640"/>
            <a:ext cx="8204200" cy="909068"/>
          </a:xfrm>
        </p:spPr>
        <p:txBody>
          <a:bodyPr>
            <a:normAutofit/>
          </a:bodyPr>
          <a:lstStyle/>
          <a:p>
            <a:pPr eaLnBrk="1" fontAlgn="auto" hangingPunct="1">
              <a:spcAft>
                <a:spcPts val="0"/>
              </a:spcAft>
              <a:defRPr/>
            </a:pPr>
            <a:r>
              <a:rPr lang="en-US" sz="2400" b="1" cap="all" dirty="0" smtClean="0"/>
              <a:t>5.4.2. Does Nash Equilibrium (NE) exist for the Company A/B Problem in Table 1?</a:t>
            </a:r>
            <a:endParaRPr lang="en-IN" sz="2400" b="1" cap="all" dirty="0" smtClean="0">
              <a:solidFill>
                <a:schemeClr val="accent3">
                  <a:lumMod val="50000"/>
                </a:schemeClr>
              </a:solidFill>
              <a:latin typeface="Algerian" pitchFamily="82" charset="0"/>
              <a:ea typeface="Verdana" pitchFamily="34" charset="0"/>
              <a:cs typeface="Verdana" pitchFamily="34" charset="0"/>
            </a:endParaRPr>
          </a:p>
        </p:txBody>
      </p:sp>
      <p:sp>
        <p:nvSpPr>
          <p:cNvPr id="17411" name="Content Placeholder 3"/>
          <p:cNvSpPr>
            <a:spLocks noGrp="1"/>
          </p:cNvSpPr>
          <p:nvPr>
            <p:ph sz="quarter" idx="1"/>
          </p:nvPr>
        </p:nvSpPr>
        <p:spPr>
          <a:xfrm>
            <a:off x="395288" y="1556793"/>
            <a:ext cx="8291512" cy="4608511"/>
          </a:xfrm>
        </p:spPr>
        <p:txBody>
          <a:bodyPr/>
          <a:lstStyle/>
          <a:p>
            <a:r>
              <a:rPr lang="en-US" sz="1400" dirty="0" smtClean="0"/>
              <a:t>No, it does not. Following a battery of analyses with Nash differential equations:</a:t>
            </a:r>
          </a:p>
          <a:p>
            <a:pPr>
              <a:buNone/>
            </a:pPr>
            <a:r>
              <a:rPr lang="en-US" sz="1400" dirty="0" smtClean="0"/>
              <a:t> </a:t>
            </a:r>
          </a:p>
          <a:p>
            <a:pPr>
              <a:buNone/>
            </a:pPr>
            <a:endParaRPr lang="en-US" sz="1400" dirty="0" smtClean="0"/>
          </a:p>
          <a:p>
            <a:pPr>
              <a:buNone/>
            </a:pPr>
            <a:endParaRPr lang="en-US" sz="1400" dirty="0" smtClean="0"/>
          </a:p>
          <a:p>
            <a:pPr>
              <a:buNone/>
            </a:pPr>
            <a:endParaRPr lang="en-US" sz="1400" dirty="0" smtClean="0"/>
          </a:p>
          <a:p>
            <a:pPr>
              <a:buNone/>
            </a:pPr>
            <a:endParaRPr lang="en-US" sz="1400" dirty="0" smtClean="0"/>
          </a:p>
          <a:p>
            <a:pPr>
              <a:buNone/>
            </a:pPr>
            <a:endParaRPr lang="en-US" sz="1400" dirty="0" smtClean="0"/>
          </a:p>
          <a:p>
            <a:pPr>
              <a:buNone/>
            </a:pPr>
            <a:endParaRPr lang="en-US" sz="1400" dirty="0" smtClean="0"/>
          </a:p>
          <a:p>
            <a:pPr>
              <a:buNone/>
            </a:pPr>
            <a:endParaRPr lang="en-US" sz="1400" dirty="0" smtClean="0"/>
          </a:p>
          <a:p>
            <a:pPr>
              <a:buNone/>
            </a:pPr>
            <a:endParaRPr lang="en-US" sz="1400" dirty="0" smtClean="0"/>
          </a:p>
          <a:p>
            <a:endParaRPr lang="en-US" sz="1400" dirty="0" smtClean="0"/>
          </a:p>
          <a:p>
            <a:endParaRPr lang="en-US" sz="1400" dirty="0" smtClean="0"/>
          </a:p>
          <a:p>
            <a:endParaRPr lang="en-US" sz="1400" dirty="0" smtClean="0"/>
          </a:p>
          <a:p>
            <a:endParaRPr lang="en-US" sz="1400" dirty="0" smtClean="0"/>
          </a:p>
          <a:p>
            <a:endParaRPr lang="en-US" sz="1400" dirty="0" smtClean="0"/>
          </a:p>
          <a:p>
            <a:r>
              <a:rPr lang="en-US" sz="1400" dirty="0" smtClean="0"/>
              <a:t>Therefore a Nash </a:t>
            </a:r>
            <a:r>
              <a:rPr lang="tr-TR" sz="1400" dirty="0" smtClean="0"/>
              <a:t>mixed strategy equilibrium </a:t>
            </a:r>
            <a:r>
              <a:rPr lang="en-US" sz="1400" dirty="0" smtClean="0"/>
              <a:t>may not always exist. Not every strategic game has a Nash equilibrium by Osborne and Rubinstein; A Course in Game Theory as the famous game titled Matching Pennies demonstrates on the next slide. </a:t>
            </a:r>
            <a:endParaRPr lang="en-US" sz="1600" dirty="0"/>
          </a:p>
          <a:p>
            <a:pPr marL="0" indent="0" algn="just" eaLnBrk="1" hangingPunct="1">
              <a:buClrTx/>
              <a:buFont typeface="Wingdings 2" pitchFamily="18" charset="2"/>
              <a:buNone/>
              <a:defRPr/>
            </a:pPr>
            <a:endParaRPr lang="en-US" altLang="en-US" sz="2000" dirty="0" smtClean="0">
              <a:latin typeface="Calibri" pitchFamily="34" charset="0"/>
            </a:endParaRPr>
          </a:p>
        </p:txBody>
      </p:sp>
      <p:pic>
        <p:nvPicPr>
          <p:cNvPr id="7" name="Picture 3"/>
          <p:cNvPicPr>
            <a:picLocks noChangeAspect="1" noChangeArrowheads="1"/>
          </p:cNvPicPr>
          <p:nvPr/>
        </p:nvPicPr>
        <p:blipFill>
          <a:blip r:embed="rId2" cstate="print"/>
          <a:srcRect/>
          <a:stretch>
            <a:fillRect/>
          </a:stretch>
        </p:blipFill>
        <p:spPr bwMode="auto">
          <a:xfrm>
            <a:off x="705170" y="1916832"/>
            <a:ext cx="7323215" cy="3116260"/>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Slide Number Placeholder 1"/>
          <p:cNvSpPr>
            <a:spLocks noGrp="1"/>
          </p:cNvSpPr>
          <p:nvPr>
            <p:ph type="sldNum" sz="quarter" idx="12"/>
          </p:nvPr>
        </p:nvSpPr>
        <p:spPr/>
        <p:txBody>
          <a:bodyPr/>
          <a:lstStyle/>
          <a:p>
            <a:pPr>
              <a:defRPr/>
            </a:pPr>
            <a:fld id="{80D504C4-6025-4F80-A9E2-97AD466532CC}" type="slidenum">
              <a:rPr lang="en-IN" smtClean="0"/>
              <a:pPr>
                <a:defRPr/>
              </a:pPr>
              <a:t>22</a:t>
            </a:fld>
            <a:endParaRPr lang="en-IN"/>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a:xfrm>
            <a:off x="467544" y="260648"/>
            <a:ext cx="8204200" cy="648072"/>
          </a:xfrm>
        </p:spPr>
        <p:txBody>
          <a:bodyPr>
            <a:normAutofit/>
          </a:bodyPr>
          <a:lstStyle/>
          <a:p>
            <a:pPr eaLnBrk="1" fontAlgn="auto" hangingPunct="1">
              <a:spcAft>
                <a:spcPts val="0"/>
              </a:spcAft>
              <a:defRPr/>
            </a:pPr>
            <a:r>
              <a:rPr lang="en-US" sz="2800" b="1" cap="all" dirty="0" smtClean="0"/>
              <a:t>5.4.3. An Example: Matching Pennies</a:t>
            </a:r>
            <a:endParaRPr lang="en-IN" sz="3200" b="1" cap="all" dirty="0" smtClean="0">
              <a:solidFill>
                <a:schemeClr val="accent3">
                  <a:lumMod val="50000"/>
                </a:schemeClr>
              </a:solidFill>
              <a:latin typeface="Algerian" pitchFamily="82" charset="0"/>
              <a:ea typeface="Verdana" pitchFamily="34" charset="0"/>
              <a:cs typeface="Verdana" pitchFamily="34" charset="0"/>
            </a:endParaRPr>
          </a:p>
        </p:txBody>
      </p:sp>
      <p:sp>
        <p:nvSpPr>
          <p:cNvPr id="17411" name="Content Placeholder 3"/>
          <p:cNvSpPr>
            <a:spLocks noGrp="1"/>
          </p:cNvSpPr>
          <p:nvPr>
            <p:ph sz="quarter" idx="1"/>
          </p:nvPr>
        </p:nvSpPr>
        <p:spPr>
          <a:xfrm>
            <a:off x="395288" y="1556793"/>
            <a:ext cx="8291512" cy="4608511"/>
          </a:xfrm>
        </p:spPr>
        <p:txBody>
          <a:bodyPr/>
          <a:lstStyle/>
          <a:p>
            <a:r>
              <a:rPr lang="en-US" sz="1400" dirty="0" smtClean="0"/>
              <a:t>If two players choose the same face, player 2 pays person 1 a $1. If different faces, player 1 pays player 2 a penalty of $1 as in Table 3</a:t>
            </a:r>
            <a:r>
              <a:rPr lang="en-US" sz="1400" i="1" dirty="0" smtClean="0"/>
              <a:t>.</a:t>
            </a:r>
            <a:r>
              <a:rPr lang="en-US" sz="1400" dirty="0" smtClean="0"/>
              <a:t> </a:t>
            </a:r>
          </a:p>
          <a:p>
            <a:endParaRPr lang="en-US" sz="1400" dirty="0" smtClean="0"/>
          </a:p>
          <a:p>
            <a:pPr>
              <a:buNone/>
            </a:pPr>
            <a:r>
              <a:rPr lang="en-US" sz="1400" dirty="0" smtClean="0"/>
              <a:t>				Table 3. Matching Pennies</a:t>
            </a:r>
          </a:p>
          <a:p>
            <a:pPr>
              <a:buNone/>
            </a:pPr>
            <a:endParaRPr lang="en-US" sz="1400" dirty="0" smtClean="0"/>
          </a:p>
          <a:p>
            <a:pPr>
              <a:buNone/>
            </a:pPr>
            <a:endParaRPr lang="en-US" sz="1400" dirty="0" smtClean="0"/>
          </a:p>
          <a:p>
            <a:pPr>
              <a:buNone/>
            </a:pPr>
            <a:endParaRPr lang="en-US" sz="1400" dirty="0" smtClean="0"/>
          </a:p>
          <a:p>
            <a:pPr>
              <a:buNone/>
            </a:pPr>
            <a:endParaRPr lang="en-US" sz="1400" dirty="0" smtClean="0"/>
          </a:p>
          <a:p>
            <a:pPr>
              <a:buNone/>
            </a:pPr>
            <a:endParaRPr lang="en-US" sz="1400" dirty="0" smtClean="0"/>
          </a:p>
          <a:p>
            <a:pPr>
              <a:buNone/>
            </a:pPr>
            <a:endParaRPr lang="en-US" sz="1400" dirty="0" smtClean="0"/>
          </a:p>
          <a:p>
            <a:pPr>
              <a:buNone/>
            </a:pPr>
            <a:endParaRPr lang="en-US" sz="1400" dirty="0" smtClean="0"/>
          </a:p>
          <a:p>
            <a:r>
              <a:rPr lang="en-US" sz="1800" dirty="0" smtClean="0"/>
              <a:t>Note that each person cares about the money he or she receives. Such a game where the players’ interests are diametrically opposed is called strictly “competitive”. The game ‘matching pennies’ has no Nash equilibrium with none of the cubicles holding equality. That is, Nash equilibrium isolates no steady state as follows. Since the actions can only be discrete (0 or 1), the payoff function is non-differentiable. If </a:t>
            </a:r>
            <a:r>
              <a:rPr lang="el-GR" sz="1800" dirty="0" smtClean="0"/>
              <a:t>α</a:t>
            </a:r>
            <a:r>
              <a:rPr lang="en-US" sz="1800" dirty="0" smtClean="0"/>
              <a:t>=1, </a:t>
            </a:r>
            <a:r>
              <a:rPr lang="el-GR" sz="1800" dirty="0" smtClean="0"/>
              <a:t>β</a:t>
            </a:r>
            <a:r>
              <a:rPr lang="en-US" sz="1800" dirty="0" smtClean="0"/>
              <a:t>==1 and =-1 as in the payoff matrix for </a:t>
            </a:r>
            <a:r>
              <a:rPr lang="en-US" sz="1800" dirty="0" err="1" smtClean="0"/>
              <a:t>i</a:t>
            </a:r>
            <a:r>
              <a:rPr lang="en-US" sz="1800" dirty="0" smtClean="0"/>
              <a:t>(first row)=1, j (first column)=1 etc.</a:t>
            </a:r>
            <a:endParaRPr lang="en-US" altLang="en-US" sz="1800" dirty="0" smtClean="0">
              <a:latin typeface="Calibri" pitchFamily="34" charset="0"/>
            </a:endParaRPr>
          </a:p>
        </p:txBody>
      </p:sp>
      <p:pic>
        <p:nvPicPr>
          <p:cNvPr id="5" name="Picture 4"/>
          <p:cNvPicPr/>
          <p:nvPr/>
        </p:nvPicPr>
        <p:blipFill>
          <a:blip r:embed="rId2" cstate="print"/>
          <a:srcRect/>
          <a:stretch>
            <a:fillRect/>
          </a:stretch>
        </p:blipFill>
        <p:spPr bwMode="auto">
          <a:xfrm>
            <a:off x="1043609" y="2348880"/>
            <a:ext cx="6432177" cy="1872208"/>
          </a:xfrm>
          <a:prstGeom prst="rect">
            <a:avLst/>
          </a:prstGeom>
          <a:noFill/>
          <a:ln w="9525">
            <a:noFill/>
            <a:miter lim="800000"/>
            <a:headEnd/>
            <a:tailEnd/>
          </a:ln>
        </p:spPr>
      </p:pic>
      <p:sp>
        <p:nvSpPr>
          <p:cNvPr id="2" name="Slide Number Placeholder 1"/>
          <p:cNvSpPr>
            <a:spLocks noGrp="1"/>
          </p:cNvSpPr>
          <p:nvPr>
            <p:ph type="sldNum" sz="quarter" idx="12"/>
          </p:nvPr>
        </p:nvSpPr>
        <p:spPr/>
        <p:txBody>
          <a:bodyPr/>
          <a:lstStyle/>
          <a:p>
            <a:pPr>
              <a:defRPr/>
            </a:pPr>
            <a:fld id="{80D504C4-6025-4F80-A9E2-97AD466532CC}" type="slidenum">
              <a:rPr lang="en-IN" smtClean="0"/>
              <a:pPr>
                <a:defRPr/>
              </a:pPr>
              <a:t>23</a:t>
            </a:fld>
            <a:endParaRPr lang="en-IN"/>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a:xfrm>
            <a:off x="467544" y="260647"/>
            <a:ext cx="8204200" cy="648073"/>
          </a:xfrm>
        </p:spPr>
        <p:txBody>
          <a:bodyPr>
            <a:noAutofit/>
          </a:bodyPr>
          <a:lstStyle/>
          <a:p>
            <a:pPr eaLnBrk="1" fontAlgn="auto" hangingPunct="1">
              <a:spcAft>
                <a:spcPts val="0"/>
              </a:spcAft>
              <a:defRPr/>
            </a:pPr>
            <a:r>
              <a:rPr lang="en-US" sz="2000" b="1" cap="all" dirty="0" smtClean="0"/>
              <a:t>5.4.4. Another Game: The Prisoners’ Dilemma</a:t>
            </a:r>
            <a:endParaRPr lang="en-IN" sz="2000" b="1" cap="all" dirty="0" smtClean="0">
              <a:solidFill>
                <a:schemeClr val="accent3">
                  <a:lumMod val="50000"/>
                </a:schemeClr>
              </a:solidFill>
              <a:latin typeface="Algerian" pitchFamily="82" charset="0"/>
              <a:ea typeface="Verdana" pitchFamily="34" charset="0"/>
              <a:cs typeface="Verdana" pitchFamily="34" charset="0"/>
            </a:endParaRPr>
          </a:p>
        </p:txBody>
      </p:sp>
      <p:sp>
        <p:nvSpPr>
          <p:cNvPr id="17411" name="Content Placeholder 3"/>
          <p:cNvSpPr>
            <a:spLocks noGrp="1"/>
          </p:cNvSpPr>
          <p:nvPr>
            <p:ph sz="quarter" idx="1"/>
          </p:nvPr>
        </p:nvSpPr>
        <p:spPr>
          <a:xfrm>
            <a:off x="395288" y="1556792"/>
            <a:ext cx="8291512" cy="5112568"/>
          </a:xfrm>
        </p:spPr>
        <p:txBody>
          <a:bodyPr/>
          <a:lstStyle/>
          <a:p>
            <a:r>
              <a:rPr lang="en-US" sz="1400" dirty="0" smtClean="0"/>
              <a:t>The Prisoners’ Dilemma game has two players (the prisoners): George and Dick. Each of them has two possible strategies: to confess the other or not. Each of them should concurrently decide which one of his strategies to follow (without knowing the choice of the other). Their choices determine their gain: If they both confess, each gets 1 year in prison, but if only one confesses, he will be freed (zero prison time) and used as a witness against each other, who will receive a sentence of 4years. Finally, if neither confesses, they both get 3 years imprison for a minor offense (Table 4). </a:t>
            </a:r>
          </a:p>
          <a:p>
            <a:endParaRPr lang="en-US" sz="1400" dirty="0" smtClean="0"/>
          </a:p>
          <a:p>
            <a:pPr>
              <a:buNone/>
            </a:pPr>
            <a:r>
              <a:rPr lang="en-US" sz="1400" dirty="0" smtClean="0"/>
              <a:t>				Table 4. The Prisoner’s Dilemma</a:t>
            </a:r>
          </a:p>
          <a:p>
            <a:pPr>
              <a:buNone/>
            </a:pPr>
            <a:endParaRPr lang="en-US" sz="1400" dirty="0" smtClean="0"/>
          </a:p>
          <a:p>
            <a:pPr>
              <a:buNone/>
            </a:pPr>
            <a:endParaRPr lang="en-US" sz="1400" dirty="0" smtClean="0"/>
          </a:p>
          <a:p>
            <a:pPr>
              <a:buNone/>
            </a:pPr>
            <a:endParaRPr lang="en-US" sz="1400" dirty="0" smtClean="0"/>
          </a:p>
          <a:p>
            <a:pPr>
              <a:buNone/>
            </a:pPr>
            <a:endParaRPr lang="en-US" sz="1400" dirty="0" smtClean="0"/>
          </a:p>
          <a:p>
            <a:pPr>
              <a:buNone/>
            </a:pPr>
            <a:endParaRPr lang="en-US" sz="1400" dirty="0" smtClean="0"/>
          </a:p>
          <a:p>
            <a:pPr>
              <a:buNone/>
            </a:pPr>
            <a:endParaRPr lang="en-US" sz="1400" dirty="0" smtClean="0"/>
          </a:p>
          <a:p>
            <a:r>
              <a:rPr lang="en-US" sz="1400" dirty="0" smtClean="0"/>
              <a:t>Thus, the action (Confess, Confess) consists of best response strategies for all players of the game with the least prison time. Whatever one player does, the other prefers Confess to the action of Don’t Confess, so that the game has a unique Nash equilibrium (Confess, Confess). This action constitutes a Nash equilibrium of the game. Since all players use a single strategy in this profile, it is called pure profile or strategy. That is, if </a:t>
            </a:r>
            <a:r>
              <a:rPr lang="el-GR" sz="1400" dirty="0" smtClean="0"/>
              <a:t>α</a:t>
            </a:r>
            <a:r>
              <a:rPr lang="en-US" sz="1400" dirty="0" smtClean="0"/>
              <a:t>=0, </a:t>
            </a:r>
            <a:r>
              <a:rPr lang="el-GR" sz="1400" dirty="0" smtClean="0"/>
              <a:t>β</a:t>
            </a:r>
            <a:r>
              <a:rPr lang="en-US" sz="1400" dirty="0" smtClean="0"/>
              <a:t>=0 to represent (Confess, Confess at </a:t>
            </a:r>
            <a:r>
              <a:rPr lang="en-US" sz="1400" dirty="0" err="1" smtClean="0"/>
              <a:t>i</a:t>
            </a:r>
            <a:r>
              <a:rPr lang="en-US" sz="1400" dirty="0" smtClean="0"/>
              <a:t>=2, j=2); = 1 and =1 will yield the least penalty of 1 year prison for each.</a:t>
            </a:r>
            <a:endParaRPr lang="en-US" altLang="en-US" sz="2000" dirty="0" smtClean="0">
              <a:latin typeface="Calibri" pitchFamily="34" charset="0"/>
            </a:endParaRPr>
          </a:p>
        </p:txBody>
      </p:sp>
      <p:pic>
        <p:nvPicPr>
          <p:cNvPr id="6" name="Picture 5"/>
          <p:cNvPicPr/>
          <p:nvPr/>
        </p:nvPicPr>
        <p:blipFill>
          <a:blip r:embed="rId2" cstate="print"/>
          <a:srcRect/>
          <a:stretch>
            <a:fillRect/>
          </a:stretch>
        </p:blipFill>
        <p:spPr bwMode="auto">
          <a:xfrm>
            <a:off x="1691681" y="3140969"/>
            <a:ext cx="6058644" cy="1656184"/>
          </a:xfrm>
          <a:prstGeom prst="rect">
            <a:avLst/>
          </a:prstGeom>
          <a:noFill/>
          <a:ln w="9525">
            <a:noFill/>
            <a:miter lim="800000"/>
            <a:headEnd/>
            <a:tailEnd/>
          </a:ln>
        </p:spPr>
      </p:pic>
      <p:sp>
        <p:nvSpPr>
          <p:cNvPr id="2" name="Slide Number Placeholder 1"/>
          <p:cNvSpPr>
            <a:spLocks noGrp="1"/>
          </p:cNvSpPr>
          <p:nvPr>
            <p:ph type="sldNum" sz="quarter" idx="12"/>
          </p:nvPr>
        </p:nvSpPr>
        <p:spPr/>
        <p:txBody>
          <a:bodyPr/>
          <a:lstStyle/>
          <a:p>
            <a:pPr>
              <a:defRPr/>
            </a:pPr>
            <a:fld id="{80D504C4-6025-4F80-A9E2-97AD466532CC}" type="slidenum">
              <a:rPr lang="en-IN" smtClean="0"/>
              <a:pPr>
                <a:defRPr/>
              </a:pPr>
              <a:t>24</a:t>
            </a:fld>
            <a:endParaRPr lang="en-IN"/>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a:xfrm>
            <a:off x="467544" y="188641"/>
            <a:ext cx="8204200" cy="864095"/>
          </a:xfrm>
        </p:spPr>
        <p:txBody>
          <a:bodyPr>
            <a:normAutofit/>
          </a:bodyPr>
          <a:lstStyle/>
          <a:p>
            <a:pPr eaLnBrk="1" fontAlgn="auto" hangingPunct="1">
              <a:spcAft>
                <a:spcPts val="0"/>
              </a:spcAft>
              <a:defRPr/>
            </a:pPr>
            <a:r>
              <a:rPr lang="en-US" sz="2000" b="1" cap="all" dirty="0" smtClean="0"/>
              <a:t>5.4.5. Games with Multiple  </a:t>
            </a:r>
            <a:r>
              <a:rPr lang="en-US" sz="2000" b="1" cap="all" dirty="0" smtClean="0">
                <a:solidFill>
                  <a:srgbClr val="FF0000"/>
                </a:solidFill>
              </a:rPr>
              <a:t>NE</a:t>
            </a:r>
            <a:r>
              <a:rPr lang="en-US" sz="2000" b="1" cap="all" dirty="0" smtClean="0"/>
              <a:t> (Terrorist Game: Bold Strategy) Results  in Domination</a:t>
            </a:r>
            <a:endParaRPr lang="en-IN" sz="2000" b="1" cap="all" dirty="0" smtClean="0">
              <a:solidFill>
                <a:schemeClr val="accent3">
                  <a:lumMod val="50000"/>
                </a:schemeClr>
              </a:solidFill>
              <a:latin typeface="Algerian" pitchFamily="82" charset="0"/>
              <a:ea typeface="Verdana" pitchFamily="34" charset="0"/>
              <a:cs typeface="Verdana" pitchFamily="34" charset="0"/>
            </a:endParaRPr>
          </a:p>
        </p:txBody>
      </p:sp>
      <p:sp>
        <p:nvSpPr>
          <p:cNvPr id="17411" name="Content Placeholder 3"/>
          <p:cNvSpPr>
            <a:spLocks noGrp="1"/>
          </p:cNvSpPr>
          <p:nvPr>
            <p:ph sz="quarter" idx="1"/>
          </p:nvPr>
        </p:nvSpPr>
        <p:spPr>
          <a:xfrm>
            <a:off x="395288" y="1556792"/>
            <a:ext cx="8291512" cy="4752528"/>
          </a:xfrm>
        </p:spPr>
        <p:txBody>
          <a:bodyPr/>
          <a:lstStyle/>
          <a:p>
            <a:r>
              <a:rPr lang="en-US" sz="1400" dirty="0" smtClean="0"/>
              <a:t>The main contribution of this game is to show that a game with more than one conflicting Nash </a:t>
            </a:r>
            <a:r>
              <a:rPr lang="en-US" sz="1400" dirty="0" err="1" smtClean="0"/>
              <a:t>Equilibria</a:t>
            </a:r>
            <a:r>
              <a:rPr lang="en-US" sz="1400" dirty="0" smtClean="0"/>
              <a:t> can only end up in domination. In asymmetric warfare at least one of the players (who are rational) is expected to be in a weaker position then the other players. Terrorist (</a:t>
            </a:r>
            <a:r>
              <a:rPr lang="en-US" sz="1400" i="1" dirty="0" smtClean="0"/>
              <a:t>T</a:t>
            </a:r>
            <a:r>
              <a:rPr lang="en-US" sz="1400" dirty="0" smtClean="0"/>
              <a:t>) captures hostages and threatens to blow up the hostages if the requirements of the terrorists are not accepted. The government (</a:t>
            </a:r>
            <a:r>
              <a:rPr lang="en-US" sz="1400" i="1" dirty="0" smtClean="0"/>
              <a:t>G</a:t>
            </a:r>
            <a:r>
              <a:rPr lang="en-US" sz="1400" dirty="0" smtClean="0"/>
              <a:t>) proposes that terrorists should surrender and sent to jail. Both players have strategies or actions, </a:t>
            </a:r>
            <a:r>
              <a:rPr lang="en-US" sz="1400" baseline="-25000" dirty="0" smtClean="0"/>
              <a:t>1 </a:t>
            </a:r>
            <a:r>
              <a:rPr lang="en-US" sz="1400" dirty="0" smtClean="0"/>
              <a:t>and </a:t>
            </a:r>
            <a:r>
              <a:rPr lang="en-US" sz="1400" baseline="-25000" dirty="0" smtClean="0"/>
              <a:t>2. </a:t>
            </a:r>
            <a:r>
              <a:rPr lang="en-US" sz="1400" dirty="0" smtClean="0"/>
              <a:t>The strategy </a:t>
            </a:r>
            <a:r>
              <a:rPr lang="en-US" sz="1400" baseline="-25000" dirty="0" smtClean="0"/>
              <a:t>1 </a:t>
            </a:r>
            <a:r>
              <a:rPr lang="en-US" sz="1400" dirty="0" smtClean="0"/>
              <a:t>means</a:t>
            </a:r>
            <a:r>
              <a:rPr lang="en-US" sz="1400" i="1" dirty="0" smtClean="0"/>
              <a:t> accepting what the other player suggests</a:t>
            </a:r>
            <a:r>
              <a:rPr lang="en-US" sz="1400" dirty="0" smtClean="0"/>
              <a:t>: </a:t>
            </a:r>
            <a:r>
              <a:rPr lang="en-US" sz="1400" i="1" dirty="0" smtClean="0"/>
              <a:t>terrorists surrender or the government accepts the requirements (e.g. pays the ransom)</a:t>
            </a:r>
            <a:r>
              <a:rPr lang="en-US" sz="1400" dirty="0" smtClean="0"/>
              <a:t>. The strategy </a:t>
            </a:r>
            <a:r>
              <a:rPr lang="en-US" sz="1400" baseline="-25000" dirty="0" smtClean="0"/>
              <a:t>2 </a:t>
            </a:r>
            <a:r>
              <a:rPr lang="en-US" sz="1400" dirty="0" smtClean="0"/>
              <a:t>means </a:t>
            </a:r>
            <a:r>
              <a:rPr lang="en-US" sz="1400" i="1" dirty="0" smtClean="0"/>
              <a:t>rejecting what the other player suggests: terrorists kill the hostages or the government rejects negotiating.</a:t>
            </a:r>
            <a:r>
              <a:rPr lang="en-US" sz="1400" dirty="0" smtClean="0"/>
              <a:t> The payoffs are the following by </a:t>
            </a:r>
            <a:r>
              <a:rPr lang="en-US" sz="1400" dirty="0" err="1" smtClean="0"/>
              <a:t>Jormakka</a:t>
            </a:r>
            <a:r>
              <a:rPr lang="en-US" sz="1400" dirty="0" smtClean="0"/>
              <a:t> and </a:t>
            </a:r>
            <a:r>
              <a:rPr lang="pt-BR" sz="1400" dirty="0" smtClean="0"/>
              <a:t>Mölsä</a:t>
            </a:r>
            <a:r>
              <a:rPr lang="en-US" sz="1400" dirty="0"/>
              <a:t> </a:t>
            </a:r>
            <a:r>
              <a:rPr lang="en-US" sz="1400" dirty="0" smtClean="0"/>
              <a:t>(Table 5): </a:t>
            </a:r>
          </a:p>
          <a:p>
            <a:endParaRPr lang="en-US" sz="1400" dirty="0" smtClean="0"/>
          </a:p>
          <a:p>
            <a:pPr>
              <a:buNone/>
            </a:pPr>
            <a:r>
              <a:rPr lang="en-US" sz="1400" dirty="0" smtClean="0"/>
              <a:t>		     Table 5. Terrorist Game Example between T:Terrorist and G: Government.</a:t>
            </a:r>
          </a:p>
          <a:p>
            <a:pPr>
              <a:buNone/>
            </a:pPr>
            <a:endParaRPr lang="en-US" sz="1400" dirty="0" smtClean="0"/>
          </a:p>
          <a:p>
            <a:pPr>
              <a:buNone/>
            </a:pPr>
            <a:endParaRPr lang="en-US" sz="1400" dirty="0" smtClean="0"/>
          </a:p>
          <a:p>
            <a:pPr>
              <a:buNone/>
            </a:pPr>
            <a:endParaRPr lang="en-US" sz="1400" dirty="0" smtClean="0"/>
          </a:p>
          <a:p>
            <a:pPr>
              <a:buNone/>
            </a:pPr>
            <a:endParaRPr lang="en-US" sz="1400" dirty="0" smtClean="0"/>
          </a:p>
          <a:p>
            <a:pPr>
              <a:buNone/>
            </a:pPr>
            <a:endParaRPr lang="en-US" sz="1400" dirty="0" smtClean="0"/>
          </a:p>
          <a:p>
            <a:pPr>
              <a:buNone/>
            </a:pPr>
            <a:endParaRPr lang="en-US" sz="1400" dirty="0" smtClean="0"/>
          </a:p>
        </p:txBody>
      </p:sp>
      <p:pic>
        <p:nvPicPr>
          <p:cNvPr id="5" name="Picture 4"/>
          <p:cNvPicPr/>
          <p:nvPr/>
        </p:nvPicPr>
        <p:blipFill>
          <a:blip r:embed="rId2" cstate="print"/>
          <a:srcRect/>
          <a:stretch>
            <a:fillRect/>
          </a:stretch>
        </p:blipFill>
        <p:spPr bwMode="auto">
          <a:xfrm>
            <a:off x="683568" y="3789041"/>
            <a:ext cx="7992888" cy="2520280"/>
          </a:xfrm>
          <a:prstGeom prst="rect">
            <a:avLst/>
          </a:prstGeom>
          <a:noFill/>
          <a:ln w="9525">
            <a:noFill/>
            <a:miter lim="800000"/>
            <a:headEnd/>
            <a:tailEnd/>
          </a:ln>
        </p:spPr>
      </p:pic>
      <p:sp>
        <p:nvSpPr>
          <p:cNvPr id="2" name="Slide Number Placeholder 1"/>
          <p:cNvSpPr>
            <a:spLocks noGrp="1"/>
          </p:cNvSpPr>
          <p:nvPr>
            <p:ph type="sldNum" sz="quarter" idx="12"/>
          </p:nvPr>
        </p:nvSpPr>
        <p:spPr/>
        <p:txBody>
          <a:bodyPr/>
          <a:lstStyle/>
          <a:p>
            <a:pPr>
              <a:defRPr/>
            </a:pPr>
            <a:fld id="{80D504C4-6025-4F80-A9E2-97AD466532CC}" type="slidenum">
              <a:rPr lang="en-IN" smtClean="0"/>
              <a:pPr>
                <a:defRPr/>
              </a:pPr>
              <a:t>25</a:t>
            </a:fld>
            <a:endParaRPr lang="en-IN"/>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a:xfrm>
            <a:off x="467544" y="188641"/>
            <a:ext cx="8204200" cy="864095"/>
          </a:xfrm>
        </p:spPr>
        <p:txBody>
          <a:bodyPr>
            <a:normAutofit/>
          </a:bodyPr>
          <a:lstStyle/>
          <a:p>
            <a:pPr eaLnBrk="1" fontAlgn="auto" hangingPunct="1">
              <a:spcAft>
                <a:spcPts val="0"/>
              </a:spcAft>
              <a:defRPr/>
            </a:pPr>
            <a:r>
              <a:rPr lang="en-US" sz="2000" b="1" cap="all" dirty="0" smtClean="0"/>
              <a:t>5.4.5. Games with Multiple  </a:t>
            </a:r>
            <a:r>
              <a:rPr lang="en-US" sz="2000" b="1" cap="all" dirty="0" smtClean="0">
                <a:solidFill>
                  <a:srgbClr val="FF0000"/>
                </a:solidFill>
              </a:rPr>
              <a:t>NE</a:t>
            </a:r>
            <a:r>
              <a:rPr lang="en-US" sz="2000" b="1" cap="all" dirty="0" smtClean="0"/>
              <a:t> (Terrorist </a:t>
            </a:r>
            <a:r>
              <a:rPr lang="en-US" sz="2000" b="1" cap="all" dirty="0" smtClean="0"/>
              <a:t>Game): </a:t>
            </a:r>
            <a:r>
              <a:rPr lang="en-US" sz="2000" b="1" cap="all" dirty="0" smtClean="0"/>
              <a:t>Bold Strategy Results  in Domination (cont’d)</a:t>
            </a:r>
            <a:endParaRPr lang="en-IN" sz="2000" b="1" cap="all" dirty="0" smtClean="0">
              <a:solidFill>
                <a:schemeClr val="accent3">
                  <a:lumMod val="50000"/>
                </a:schemeClr>
              </a:solidFill>
              <a:latin typeface="Algerian" pitchFamily="82" charset="0"/>
              <a:ea typeface="Verdana" pitchFamily="34" charset="0"/>
              <a:cs typeface="Verdana" pitchFamily="34" charset="0"/>
            </a:endParaRPr>
          </a:p>
        </p:txBody>
      </p:sp>
      <p:sp>
        <p:nvSpPr>
          <p:cNvPr id="17411" name="Content Placeholder 3"/>
          <p:cNvSpPr>
            <a:spLocks noGrp="1"/>
          </p:cNvSpPr>
          <p:nvPr>
            <p:ph sz="quarter" idx="1"/>
          </p:nvPr>
        </p:nvSpPr>
        <p:spPr>
          <a:xfrm>
            <a:off x="395536" y="1628800"/>
            <a:ext cx="8291512" cy="4896544"/>
          </a:xfrm>
        </p:spPr>
        <p:txBody>
          <a:bodyPr/>
          <a:lstStyle/>
          <a:p>
            <a:r>
              <a:rPr lang="en-US" sz="1700" dirty="0" smtClean="0"/>
              <a:t>Note, *</a:t>
            </a:r>
            <a:r>
              <a:rPr lang="en-US" sz="1700" i="1" dirty="0" smtClean="0"/>
              <a:t>G</a:t>
            </a:r>
            <a:r>
              <a:rPr lang="en-US" sz="1700" dirty="0" smtClean="0"/>
              <a:t> accepts ransom; </a:t>
            </a:r>
            <a:r>
              <a:rPr lang="en-US" sz="1700" i="1" dirty="0" smtClean="0"/>
              <a:t>T</a:t>
            </a:r>
            <a:r>
              <a:rPr lang="en-US" sz="1700" dirty="0" smtClean="0"/>
              <a:t> surrenders but goes to jail but gets benefit. Both get </a:t>
            </a:r>
            <a:r>
              <a:rPr lang="en-US" sz="1700" i="1" dirty="0" smtClean="0"/>
              <a:t>-1</a:t>
            </a:r>
            <a:r>
              <a:rPr lang="en-US" sz="1700" dirty="0" smtClean="0"/>
              <a:t>. **</a:t>
            </a:r>
            <a:r>
              <a:rPr lang="en-US" sz="1700" i="1" dirty="0" smtClean="0"/>
              <a:t>G</a:t>
            </a:r>
            <a:r>
              <a:rPr lang="en-US" sz="1700" dirty="0" smtClean="0"/>
              <a:t> rejects ransom; </a:t>
            </a:r>
            <a:r>
              <a:rPr lang="en-US" sz="1700" i="1" dirty="0" smtClean="0"/>
              <a:t>T</a:t>
            </a:r>
            <a:r>
              <a:rPr lang="en-US" sz="1700" dirty="0" smtClean="0"/>
              <a:t> surrenders and goes to jail. </a:t>
            </a:r>
            <a:r>
              <a:rPr lang="en-US" sz="1700" i="1" dirty="0" smtClean="0"/>
              <a:t>T</a:t>
            </a:r>
            <a:r>
              <a:rPr lang="en-US" sz="1700" dirty="0" smtClean="0"/>
              <a:t> gets -</a:t>
            </a:r>
            <a:r>
              <a:rPr lang="en-US" sz="1700" i="1" dirty="0" smtClean="0"/>
              <a:t>5</a:t>
            </a:r>
            <a:r>
              <a:rPr lang="en-US" sz="1700" dirty="0" smtClean="0"/>
              <a:t> and </a:t>
            </a:r>
            <a:r>
              <a:rPr lang="en-US" sz="1700" i="1" dirty="0" smtClean="0"/>
              <a:t>G</a:t>
            </a:r>
            <a:r>
              <a:rPr lang="en-US" sz="1700" dirty="0" smtClean="0"/>
              <a:t> gets </a:t>
            </a:r>
            <a:r>
              <a:rPr lang="en-US" sz="1700" i="1" dirty="0" smtClean="0"/>
              <a:t>0</a:t>
            </a:r>
            <a:r>
              <a:rPr lang="en-US" sz="1700" dirty="0" smtClean="0"/>
              <a:t>. ***</a:t>
            </a:r>
            <a:r>
              <a:rPr lang="en-US" sz="1700" i="1" dirty="0" smtClean="0"/>
              <a:t>G</a:t>
            </a:r>
            <a:r>
              <a:rPr lang="en-US" sz="1700" dirty="0" smtClean="0"/>
              <a:t> accepts the ransom; hostages are free. </a:t>
            </a:r>
            <a:r>
              <a:rPr lang="en-US" sz="1700" i="1" dirty="0" smtClean="0"/>
              <a:t>T</a:t>
            </a:r>
            <a:r>
              <a:rPr lang="en-US" sz="1700" dirty="0" smtClean="0"/>
              <a:t> gets free. </a:t>
            </a:r>
            <a:r>
              <a:rPr lang="en-US" sz="1700" i="1" dirty="0" smtClean="0"/>
              <a:t>T</a:t>
            </a:r>
            <a:r>
              <a:rPr lang="en-US" sz="1700" dirty="0" smtClean="0"/>
              <a:t> gets </a:t>
            </a:r>
            <a:r>
              <a:rPr lang="en-US" sz="1700" i="1" dirty="0" smtClean="0"/>
              <a:t>1</a:t>
            </a:r>
            <a:r>
              <a:rPr lang="en-US" sz="1700" dirty="0" smtClean="0"/>
              <a:t> and </a:t>
            </a:r>
            <a:r>
              <a:rPr lang="en-US" sz="1700" i="1" dirty="0" smtClean="0"/>
              <a:t>G</a:t>
            </a:r>
            <a:r>
              <a:rPr lang="en-US" sz="1700" dirty="0" smtClean="0"/>
              <a:t> gets -</a:t>
            </a:r>
            <a:r>
              <a:rPr lang="en-US" sz="1700" i="1" dirty="0" smtClean="0"/>
              <a:t>5</a:t>
            </a:r>
            <a:r>
              <a:rPr lang="en-US" sz="1700" dirty="0" smtClean="0"/>
              <a:t>. ****</a:t>
            </a:r>
            <a:r>
              <a:rPr lang="en-US" sz="1700" i="1" dirty="0" smtClean="0"/>
              <a:t>G</a:t>
            </a:r>
            <a:r>
              <a:rPr lang="en-US" sz="1700" dirty="0" smtClean="0"/>
              <a:t> rejects ransom; </a:t>
            </a:r>
            <a:r>
              <a:rPr lang="en-US" sz="1700" i="1" dirty="0" smtClean="0"/>
              <a:t>T</a:t>
            </a:r>
            <a:r>
              <a:rPr lang="en-US" sz="1700" dirty="0" smtClean="0"/>
              <a:t> kills hostages and themselves. Both get </a:t>
            </a:r>
            <a:r>
              <a:rPr lang="en-US" sz="1700" i="1" dirty="0" smtClean="0"/>
              <a:t>-10</a:t>
            </a:r>
            <a:r>
              <a:rPr lang="en-US" sz="1700" dirty="0" smtClean="0"/>
              <a:t>. Let us assume </a:t>
            </a:r>
            <a:r>
              <a:rPr lang="en-US" sz="1700" i="1" dirty="0" smtClean="0"/>
              <a:t>T</a:t>
            </a:r>
            <a:r>
              <a:rPr lang="en-US" sz="1700" dirty="0" smtClean="0"/>
              <a:t> plays mixed strategy (</a:t>
            </a:r>
            <a:r>
              <a:rPr lang="en-US" sz="1700" i="1" dirty="0" smtClean="0"/>
              <a:t>p</a:t>
            </a:r>
            <a:r>
              <a:rPr lang="en-US" sz="1700" i="1" baseline="-25000" dirty="0" smtClean="0"/>
              <a:t>T</a:t>
            </a:r>
            <a:r>
              <a:rPr lang="en-US" sz="1700" baseline="-25000" dirty="0" smtClean="0"/>
              <a:t>1, </a:t>
            </a:r>
            <a:r>
              <a:rPr lang="en-US" sz="1700" dirty="0" smtClean="0"/>
              <a:t>(1-</a:t>
            </a:r>
            <a:r>
              <a:rPr lang="en-US" sz="1700" i="1" dirty="0" smtClean="0"/>
              <a:t>p</a:t>
            </a:r>
            <a:r>
              <a:rPr lang="en-US" sz="1700" i="1" baseline="-25000" dirty="0" smtClean="0"/>
              <a:t>T</a:t>
            </a:r>
            <a:r>
              <a:rPr lang="en-US" sz="1700" dirty="0" smtClean="0"/>
              <a:t>)</a:t>
            </a:r>
            <a:r>
              <a:rPr lang="en-US" sz="1700" baseline="-25000" dirty="0" smtClean="0"/>
              <a:t>2</a:t>
            </a:r>
            <a:r>
              <a:rPr lang="en-US" sz="1700" dirty="0" smtClean="0"/>
              <a:t>) where 0≤ </a:t>
            </a:r>
            <a:r>
              <a:rPr lang="en-US" sz="1700" i="1" dirty="0" err="1" smtClean="0"/>
              <a:t>p</a:t>
            </a:r>
            <a:r>
              <a:rPr lang="en-US" sz="1700" i="1" baseline="-25000" dirty="0" err="1" smtClean="0"/>
              <a:t>T</a:t>
            </a:r>
            <a:r>
              <a:rPr lang="en-US" sz="1700" i="1" baseline="-25000" dirty="0" smtClean="0"/>
              <a:t> </a:t>
            </a:r>
            <a:r>
              <a:rPr lang="en-US" sz="1700" dirty="0" smtClean="0"/>
              <a:t>≤1. This signifies that </a:t>
            </a:r>
            <a:r>
              <a:rPr lang="en-US" sz="1700" i="1" dirty="0" smtClean="0"/>
              <a:t>T</a:t>
            </a:r>
            <a:r>
              <a:rPr lang="en-US" sz="1700" dirty="0" smtClean="0"/>
              <a:t> plays </a:t>
            </a:r>
            <a:r>
              <a:rPr lang="en-US" sz="1700" baseline="-25000" dirty="0" smtClean="0"/>
              <a:t>1</a:t>
            </a:r>
            <a:r>
              <a:rPr lang="en-US" sz="1700" dirty="0" smtClean="0"/>
              <a:t> with the probability of </a:t>
            </a:r>
            <a:r>
              <a:rPr lang="en-US" sz="1700" i="1" dirty="0" err="1" smtClean="0"/>
              <a:t>p</a:t>
            </a:r>
            <a:r>
              <a:rPr lang="en-US" sz="1700" i="1" baseline="-25000" dirty="0" err="1" smtClean="0"/>
              <a:t>T</a:t>
            </a:r>
            <a:r>
              <a:rPr lang="en-US" sz="1700" dirty="0" smtClean="0"/>
              <a:t> and </a:t>
            </a:r>
            <a:r>
              <a:rPr lang="en-US" sz="1700" baseline="-25000" dirty="0" smtClean="0"/>
              <a:t>2</a:t>
            </a:r>
            <a:r>
              <a:rPr lang="en-US" sz="1700" dirty="0" smtClean="0"/>
              <a:t> with the probability of (1-</a:t>
            </a:r>
            <a:r>
              <a:rPr lang="en-US" sz="1700" i="1" dirty="0" smtClean="0"/>
              <a:t>p</a:t>
            </a:r>
            <a:r>
              <a:rPr lang="en-US" sz="1700" i="1" baseline="-25000" dirty="0" smtClean="0"/>
              <a:t>T</a:t>
            </a:r>
            <a:r>
              <a:rPr lang="en-US" sz="1700" dirty="0" smtClean="0"/>
              <a:t>). </a:t>
            </a:r>
            <a:r>
              <a:rPr lang="en-US" sz="1700" i="1" dirty="0" smtClean="0"/>
              <a:t>G</a:t>
            </a:r>
            <a:r>
              <a:rPr lang="en-US" sz="1700" dirty="0" smtClean="0"/>
              <a:t> plays the mixed strategy (</a:t>
            </a:r>
            <a:r>
              <a:rPr lang="en-US" sz="1700" i="1" dirty="0" smtClean="0"/>
              <a:t>p</a:t>
            </a:r>
            <a:r>
              <a:rPr lang="en-US" sz="1700" i="1" baseline="-25000" dirty="0" smtClean="0"/>
              <a:t>G1, </a:t>
            </a:r>
            <a:r>
              <a:rPr lang="en-US" sz="1700" i="1" dirty="0" smtClean="0"/>
              <a:t>(</a:t>
            </a:r>
            <a:r>
              <a:rPr lang="en-US" sz="1700" dirty="0" smtClean="0"/>
              <a:t>1-</a:t>
            </a:r>
            <a:r>
              <a:rPr lang="en-US" sz="1700" i="1" dirty="0" smtClean="0"/>
              <a:t>p</a:t>
            </a:r>
            <a:r>
              <a:rPr lang="en-US" sz="1700" i="1" baseline="-25000" dirty="0" smtClean="0"/>
              <a:t>G</a:t>
            </a:r>
            <a:r>
              <a:rPr lang="en-US" sz="1700" dirty="0" smtClean="0"/>
              <a:t>)</a:t>
            </a:r>
            <a:r>
              <a:rPr lang="en-US" sz="1700" baseline="-25000" dirty="0" smtClean="0"/>
              <a:t>2</a:t>
            </a:r>
            <a:r>
              <a:rPr lang="en-US" sz="1700" dirty="0" smtClean="0"/>
              <a:t>) where </a:t>
            </a:r>
            <a:r>
              <a:rPr lang="en-US" sz="1700" i="1" dirty="0" smtClean="0"/>
              <a:t>0≤ p</a:t>
            </a:r>
            <a:r>
              <a:rPr lang="en-US" sz="1700" i="1" baseline="-25000" dirty="0" smtClean="0"/>
              <a:t>G</a:t>
            </a:r>
            <a:r>
              <a:rPr lang="en-US" sz="1700" i="1" dirty="0" smtClean="0"/>
              <a:t>≤1</a:t>
            </a:r>
            <a:r>
              <a:rPr lang="en-US" sz="1700" dirty="0" smtClean="0"/>
              <a:t>. The expected payoff </a:t>
            </a:r>
            <a:r>
              <a:rPr lang="en-US" sz="1700" i="1" dirty="0" err="1" smtClean="0"/>
              <a:t>ѵ</a:t>
            </a:r>
            <a:r>
              <a:rPr lang="en-US" sz="1700" i="1" baseline="-25000" dirty="0" err="1" smtClean="0"/>
              <a:t>T</a:t>
            </a:r>
            <a:r>
              <a:rPr lang="en-US" sz="1700" dirty="0" smtClean="0"/>
              <a:t> for the row bound </a:t>
            </a:r>
            <a:r>
              <a:rPr lang="en-US" sz="1700" i="1" dirty="0" smtClean="0"/>
              <a:t>T</a:t>
            </a:r>
            <a:r>
              <a:rPr lang="en-US" sz="1700" dirty="0" smtClean="0"/>
              <a:t> is given as follows:</a:t>
            </a:r>
          </a:p>
          <a:p>
            <a:pPr>
              <a:buNone/>
            </a:pPr>
            <a:endParaRPr lang="en-US" sz="1700" dirty="0" smtClean="0"/>
          </a:p>
          <a:p>
            <a:pPr>
              <a:buNone/>
            </a:pPr>
            <a:r>
              <a:rPr lang="en-US" sz="1700" dirty="0" smtClean="0"/>
              <a:t>		Ѵ</a:t>
            </a:r>
            <a:r>
              <a:rPr lang="en-US" sz="1700" baseline="-25000" dirty="0" smtClean="0"/>
              <a:t>T</a:t>
            </a:r>
            <a:r>
              <a:rPr lang="en-US" sz="1700" dirty="0" smtClean="0"/>
              <a:t>= -</a:t>
            </a:r>
            <a:r>
              <a:rPr lang="en-US" sz="1700" dirty="0" err="1" smtClean="0"/>
              <a:t>p</a:t>
            </a:r>
            <a:r>
              <a:rPr lang="en-US" sz="1700" baseline="-25000" dirty="0" err="1" smtClean="0"/>
              <a:t>T</a:t>
            </a:r>
            <a:r>
              <a:rPr lang="en-US" sz="1700" dirty="0" smtClean="0"/>
              <a:t> </a:t>
            </a:r>
            <a:r>
              <a:rPr lang="en-US" sz="1700" dirty="0" err="1" smtClean="0"/>
              <a:t>p</a:t>
            </a:r>
            <a:r>
              <a:rPr lang="en-US" sz="1700" baseline="-25000" dirty="0" err="1" smtClean="0"/>
              <a:t>G</a:t>
            </a:r>
            <a:r>
              <a:rPr lang="en-US" sz="1700" baseline="-25000" dirty="0" smtClean="0"/>
              <a:t> </a:t>
            </a:r>
            <a:r>
              <a:rPr lang="en-US" sz="1700" dirty="0" smtClean="0"/>
              <a:t>- 10(1- </a:t>
            </a:r>
            <a:r>
              <a:rPr lang="en-US" sz="1700" dirty="0" err="1" smtClean="0"/>
              <a:t>p</a:t>
            </a:r>
            <a:r>
              <a:rPr lang="en-US" sz="1700" baseline="-25000" dirty="0" err="1" smtClean="0"/>
              <a:t>T</a:t>
            </a:r>
            <a:r>
              <a:rPr lang="en-US" sz="1700" dirty="0" smtClean="0"/>
              <a:t>) (1- </a:t>
            </a:r>
            <a:r>
              <a:rPr lang="en-US" sz="1700" dirty="0" err="1" smtClean="0"/>
              <a:t>p</a:t>
            </a:r>
            <a:r>
              <a:rPr lang="en-US" sz="1700" baseline="-25000" dirty="0" err="1" smtClean="0"/>
              <a:t>G</a:t>
            </a:r>
            <a:r>
              <a:rPr lang="en-US" sz="1700" dirty="0" smtClean="0"/>
              <a:t>)- 5 </a:t>
            </a:r>
            <a:r>
              <a:rPr lang="en-US" sz="1700" dirty="0" err="1" smtClean="0"/>
              <a:t>p</a:t>
            </a:r>
            <a:r>
              <a:rPr lang="en-US" sz="1700" baseline="-25000" dirty="0" err="1" smtClean="0"/>
              <a:t>T</a:t>
            </a:r>
            <a:r>
              <a:rPr lang="en-US" sz="1700" dirty="0" smtClean="0"/>
              <a:t>(1- </a:t>
            </a:r>
            <a:r>
              <a:rPr lang="en-US" sz="1700" dirty="0" err="1" smtClean="0"/>
              <a:t>p</a:t>
            </a:r>
            <a:r>
              <a:rPr lang="en-US" sz="1700" baseline="-25000" dirty="0" err="1" smtClean="0"/>
              <a:t>G</a:t>
            </a:r>
            <a:r>
              <a:rPr lang="en-US" sz="1700" dirty="0" smtClean="0"/>
              <a:t>)+ (1- </a:t>
            </a:r>
            <a:r>
              <a:rPr lang="en-US" sz="1700" dirty="0" err="1" smtClean="0"/>
              <a:t>p</a:t>
            </a:r>
            <a:r>
              <a:rPr lang="en-US" sz="1700" baseline="-25000" dirty="0" err="1" smtClean="0"/>
              <a:t>T</a:t>
            </a:r>
            <a:r>
              <a:rPr lang="en-US" sz="1700" dirty="0" smtClean="0"/>
              <a:t>) </a:t>
            </a:r>
            <a:r>
              <a:rPr lang="en-US" sz="1700" dirty="0" err="1" smtClean="0"/>
              <a:t>p</a:t>
            </a:r>
            <a:r>
              <a:rPr lang="en-US" sz="1700" baseline="-25000" dirty="0" err="1" smtClean="0"/>
              <a:t>G</a:t>
            </a:r>
            <a:endParaRPr lang="en-US" sz="1700" dirty="0" smtClean="0"/>
          </a:p>
          <a:p>
            <a:pPr>
              <a:buNone/>
            </a:pPr>
            <a:r>
              <a:rPr lang="en-US" sz="1700" dirty="0" smtClean="0"/>
              <a:t>   		 = </a:t>
            </a:r>
            <a:r>
              <a:rPr lang="en-US" sz="1700" dirty="0" err="1" smtClean="0"/>
              <a:t>p</a:t>
            </a:r>
            <a:r>
              <a:rPr lang="en-US" sz="1700" baseline="-25000" dirty="0" err="1" smtClean="0"/>
              <a:t>T</a:t>
            </a:r>
            <a:r>
              <a:rPr lang="en-US" sz="1700" dirty="0" smtClean="0"/>
              <a:t>(5- 7p</a:t>
            </a:r>
            <a:r>
              <a:rPr lang="en-US" sz="1700" baseline="-25000" dirty="0" smtClean="0"/>
              <a:t>G</a:t>
            </a:r>
            <a:r>
              <a:rPr lang="en-US" sz="1700" dirty="0" smtClean="0"/>
              <a:t>) -10 +11 </a:t>
            </a:r>
            <a:r>
              <a:rPr lang="en-US" sz="1700" dirty="0" err="1" smtClean="0"/>
              <a:t>p</a:t>
            </a:r>
            <a:r>
              <a:rPr lang="en-US" sz="1700" baseline="-25000" dirty="0" err="1" smtClean="0"/>
              <a:t>G</a:t>
            </a:r>
            <a:r>
              <a:rPr lang="en-US" sz="1700" dirty="0" smtClean="0"/>
              <a:t>,</a:t>
            </a:r>
          </a:p>
          <a:p>
            <a:pPr>
              <a:buNone/>
            </a:pPr>
            <a:r>
              <a:rPr lang="en-US" sz="1700" dirty="0" smtClean="0"/>
              <a:t> </a:t>
            </a:r>
          </a:p>
          <a:p>
            <a:pPr>
              <a:buNone/>
            </a:pPr>
            <a:r>
              <a:rPr lang="en-US" sz="1700" dirty="0" smtClean="0"/>
              <a:t>	And the expected payoff V</a:t>
            </a:r>
            <a:r>
              <a:rPr lang="en-US" sz="1700" baseline="-25000" dirty="0" smtClean="0"/>
              <a:t>G </a:t>
            </a:r>
            <a:r>
              <a:rPr lang="en-US" sz="1700" dirty="0" smtClean="0"/>
              <a:t>for the columnar G is</a:t>
            </a:r>
          </a:p>
          <a:p>
            <a:pPr>
              <a:buNone/>
            </a:pPr>
            <a:r>
              <a:rPr lang="en-US" sz="1700" dirty="0" smtClean="0"/>
              <a:t> </a:t>
            </a:r>
          </a:p>
          <a:p>
            <a:pPr>
              <a:buNone/>
            </a:pPr>
            <a:r>
              <a:rPr lang="en-US" sz="1700" dirty="0" smtClean="0"/>
              <a:t>		Ѵ</a:t>
            </a:r>
            <a:r>
              <a:rPr lang="en-US" sz="1700" baseline="-25000" dirty="0" smtClean="0"/>
              <a:t>G</a:t>
            </a:r>
            <a:r>
              <a:rPr lang="en-US" sz="1700" dirty="0" smtClean="0"/>
              <a:t>= -</a:t>
            </a:r>
            <a:r>
              <a:rPr lang="en-US" sz="1700" dirty="0" err="1" smtClean="0"/>
              <a:t>p</a:t>
            </a:r>
            <a:r>
              <a:rPr lang="en-US" sz="1700" baseline="-25000" dirty="0" err="1" smtClean="0"/>
              <a:t>T</a:t>
            </a:r>
            <a:r>
              <a:rPr lang="en-US" sz="1700" dirty="0" smtClean="0"/>
              <a:t> </a:t>
            </a:r>
            <a:r>
              <a:rPr lang="en-US" sz="1700" dirty="0" err="1" smtClean="0"/>
              <a:t>p</a:t>
            </a:r>
            <a:r>
              <a:rPr lang="en-US" sz="1700" baseline="-25000" dirty="0" err="1" smtClean="0"/>
              <a:t>G</a:t>
            </a:r>
            <a:r>
              <a:rPr lang="en-US" sz="1700" baseline="-25000" dirty="0" smtClean="0"/>
              <a:t> </a:t>
            </a:r>
            <a:r>
              <a:rPr lang="en-US" sz="1700" dirty="0" smtClean="0"/>
              <a:t>- 10(1- </a:t>
            </a:r>
            <a:r>
              <a:rPr lang="en-US" sz="1700" dirty="0" err="1" smtClean="0"/>
              <a:t>p</a:t>
            </a:r>
            <a:r>
              <a:rPr lang="en-US" sz="1700" baseline="-25000" dirty="0" err="1" smtClean="0"/>
              <a:t>T</a:t>
            </a:r>
            <a:r>
              <a:rPr lang="en-US" sz="1700" dirty="0" smtClean="0"/>
              <a:t>) (1- </a:t>
            </a:r>
            <a:r>
              <a:rPr lang="en-US" sz="1700" dirty="0" err="1" smtClean="0"/>
              <a:t>p</a:t>
            </a:r>
            <a:r>
              <a:rPr lang="en-US" sz="1700" baseline="-25000" dirty="0" err="1" smtClean="0"/>
              <a:t>G</a:t>
            </a:r>
            <a:r>
              <a:rPr lang="en-US" sz="1700" dirty="0" smtClean="0"/>
              <a:t>)- 0 </a:t>
            </a:r>
            <a:r>
              <a:rPr lang="en-US" sz="1700" dirty="0" err="1" smtClean="0"/>
              <a:t>p</a:t>
            </a:r>
            <a:r>
              <a:rPr lang="en-US" sz="1700" baseline="-25000" dirty="0" err="1" smtClean="0"/>
              <a:t>T</a:t>
            </a:r>
            <a:r>
              <a:rPr lang="en-US" sz="1700" dirty="0" smtClean="0"/>
              <a:t>(1- </a:t>
            </a:r>
            <a:r>
              <a:rPr lang="en-US" sz="1700" dirty="0" err="1" smtClean="0"/>
              <a:t>p</a:t>
            </a:r>
            <a:r>
              <a:rPr lang="en-US" sz="1700" baseline="-25000" dirty="0" err="1" smtClean="0"/>
              <a:t>G</a:t>
            </a:r>
            <a:r>
              <a:rPr lang="en-US" sz="1700" dirty="0" smtClean="0"/>
              <a:t>) - 5(1- </a:t>
            </a:r>
            <a:r>
              <a:rPr lang="en-US" sz="1700" dirty="0" err="1" smtClean="0"/>
              <a:t>p</a:t>
            </a:r>
            <a:r>
              <a:rPr lang="en-US" sz="1700" baseline="-25000" dirty="0" err="1" smtClean="0"/>
              <a:t>T</a:t>
            </a:r>
            <a:r>
              <a:rPr lang="en-US" sz="1700" dirty="0" smtClean="0"/>
              <a:t>) </a:t>
            </a:r>
            <a:r>
              <a:rPr lang="en-US" sz="1700" dirty="0" err="1" smtClean="0"/>
              <a:t>p</a:t>
            </a:r>
            <a:r>
              <a:rPr lang="en-US" sz="1700" baseline="-25000" dirty="0" err="1" smtClean="0"/>
              <a:t>G</a:t>
            </a:r>
            <a:endParaRPr lang="en-US" sz="1700" dirty="0" smtClean="0"/>
          </a:p>
          <a:p>
            <a:pPr>
              <a:buNone/>
            </a:pPr>
            <a:r>
              <a:rPr lang="en-US" sz="1700" dirty="0" smtClean="0"/>
              <a:t>		= </a:t>
            </a:r>
            <a:r>
              <a:rPr lang="en-US" sz="1700" dirty="0" err="1" smtClean="0"/>
              <a:t>p</a:t>
            </a:r>
            <a:r>
              <a:rPr lang="en-US" sz="1700" baseline="-25000" dirty="0" err="1" smtClean="0"/>
              <a:t>G</a:t>
            </a:r>
            <a:r>
              <a:rPr lang="en-US" sz="1700" dirty="0" smtClean="0"/>
              <a:t>(5- 6p</a:t>
            </a:r>
            <a:r>
              <a:rPr lang="en-US" sz="1700" baseline="-25000" dirty="0" smtClean="0"/>
              <a:t>T</a:t>
            </a:r>
            <a:r>
              <a:rPr lang="en-US" sz="1700" dirty="0" smtClean="0"/>
              <a:t>) -10 +10 </a:t>
            </a:r>
            <a:r>
              <a:rPr lang="en-US" sz="1700" dirty="0" err="1" smtClean="0"/>
              <a:t>p</a:t>
            </a:r>
            <a:r>
              <a:rPr lang="en-US" sz="1700" baseline="-25000" dirty="0" err="1" smtClean="0"/>
              <a:t>T</a:t>
            </a:r>
            <a:endParaRPr lang="en-US" sz="1700" dirty="0" smtClean="0"/>
          </a:p>
          <a:p>
            <a:pPr>
              <a:buNone/>
            </a:pPr>
            <a:endParaRPr lang="en-US" sz="1400" dirty="0" smtClean="0"/>
          </a:p>
          <a:p>
            <a:pPr>
              <a:buNone/>
            </a:pPr>
            <a:endParaRPr lang="en-US" sz="1400" dirty="0" smtClean="0"/>
          </a:p>
          <a:p>
            <a:pPr>
              <a:buNone/>
            </a:pPr>
            <a:endParaRPr lang="en-US" sz="1400" dirty="0" smtClean="0"/>
          </a:p>
          <a:p>
            <a:pPr>
              <a:buNone/>
            </a:pPr>
            <a:endParaRPr lang="en-US" sz="1400" dirty="0" smtClean="0"/>
          </a:p>
          <a:p>
            <a:pPr>
              <a:buNone/>
            </a:pPr>
            <a:endParaRPr lang="en-US" sz="1400" dirty="0" smtClean="0"/>
          </a:p>
        </p:txBody>
      </p:sp>
      <p:sp>
        <p:nvSpPr>
          <p:cNvPr id="2" name="Slide Number Placeholder 1"/>
          <p:cNvSpPr>
            <a:spLocks noGrp="1"/>
          </p:cNvSpPr>
          <p:nvPr>
            <p:ph type="sldNum" sz="quarter" idx="12"/>
          </p:nvPr>
        </p:nvSpPr>
        <p:spPr/>
        <p:txBody>
          <a:bodyPr/>
          <a:lstStyle/>
          <a:p>
            <a:pPr>
              <a:defRPr/>
            </a:pPr>
            <a:fld id="{80D504C4-6025-4F80-A9E2-97AD466532CC}" type="slidenum">
              <a:rPr lang="en-IN" smtClean="0"/>
              <a:pPr>
                <a:defRPr/>
              </a:pPr>
              <a:t>26</a:t>
            </a:fld>
            <a:endParaRPr lang="en-IN"/>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a:xfrm>
            <a:off x="467544" y="188641"/>
            <a:ext cx="8204200" cy="864095"/>
          </a:xfrm>
        </p:spPr>
        <p:txBody>
          <a:bodyPr>
            <a:normAutofit/>
          </a:bodyPr>
          <a:lstStyle/>
          <a:p>
            <a:pPr eaLnBrk="1" fontAlgn="auto" hangingPunct="1">
              <a:spcAft>
                <a:spcPts val="0"/>
              </a:spcAft>
              <a:defRPr/>
            </a:pPr>
            <a:r>
              <a:rPr lang="en-US" sz="2000" b="1" cap="all" dirty="0"/>
              <a:t>5.4.5. Games with Multiple </a:t>
            </a:r>
            <a:r>
              <a:rPr lang="en-US" sz="2000" b="1" cap="all" dirty="0" smtClean="0"/>
              <a:t> </a:t>
            </a:r>
            <a:r>
              <a:rPr lang="en-US" sz="2000" b="1" cap="all" dirty="0" smtClean="0">
                <a:solidFill>
                  <a:srgbClr val="FF0000"/>
                </a:solidFill>
              </a:rPr>
              <a:t>NE</a:t>
            </a:r>
            <a:r>
              <a:rPr lang="en-US" sz="2000" b="1" cap="all" dirty="0" smtClean="0"/>
              <a:t> </a:t>
            </a:r>
            <a:r>
              <a:rPr lang="en-US" sz="2000" b="1" cap="all" dirty="0"/>
              <a:t>(Terrorist </a:t>
            </a:r>
            <a:r>
              <a:rPr lang="en-US" sz="2000" b="1" cap="all" dirty="0" smtClean="0"/>
              <a:t>Game): </a:t>
            </a:r>
            <a:r>
              <a:rPr lang="en-US" sz="2000" b="1" cap="all" dirty="0"/>
              <a:t>Bold Strategy </a:t>
            </a:r>
            <a:r>
              <a:rPr lang="en-US" sz="2000" b="1" cap="all" dirty="0" smtClean="0"/>
              <a:t>Results  </a:t>
            </a:r>
            <a:r>
              <a:rPr lang="en-US" sz="2000" b="1" cap="all" dirty="0"/>
              <a:t>in Domination</a:t>
            </a:r>
            <a:endParaRPr lang="en-IN" sz="2000" b="1" dirty="0" smtClean="0">
              <a:solidFill>
                <a:schemeClr val="accent3">
                  <a:lumMod val="50000"/>
                </a:schemeClr>
              </a:solidFill>
              <a:latin typeface="Algerian" pitchFamily="82" charset="0"/>
              <a:ea typeface="Verdana" pitchFamily="34" charset="0"/>
              <a:cs typeface="Verdana" pitchFamily="34" charset="0"/>
            </a:endParaRPr>
          </a:p>
        </p:txBody>
      </p:sp>
      <p:sp>
        <p:nvSpPr>
          <p:cNvPr id="17411" name="Content Placeholder 3"/>
          <p:cNvSpPr>
            <a:spLocks noGrp="1"/>
          </p:cNvSpPr>
          <p:nvPr>
            <p:ph sz="quarter" idx="1"/>
          </p:nvPr>
        </p:nvSpPr>
        <p:spPr>
          <a:xfrm>
            <a:off x="395288" y="1556792"/>
            <a:ext cx="8291512" cy="4752528"/>
          </a:xfrm>
        </p:spPr>
        <p:txBody>
          <a:bodyPr/>
          <a:lstStyle/>
          <a:p>
            <a:r>
              <a:rPr lang="en-US" sz="1400" dirty="0" smtClean="0"/>
              <a:t>A bold strategy can however result in a unique solution in the long term when the static terrorist game is repeated. What is a bold strategy? Let us assume that G is bold and always plays </a:t>
            </a:r>
            <a:r>
              <a:rPr lang="en-US" sz="1400" baseline="-25000" dirty="0" smtClean="0"/>
              <a:t>2</a:t>
            </a:r>
            <a:r>
              <a:rPr lang="en-US" sz="1400" dirty="0" smtClean="0"/>
              <a:t> (rejecting the rival so that it will not negotiate with T). Player T may not believe that G will play boldly, and T may try </a:t>
            </a:r>
            <a:r>
              <a:rPr lang="en-US" sz="1400" baseline="-25000" dirty="0" smtClean="0"/>
              <a:t>2</a:t>
            </a:r>
            <a:r>
              <a:rPr lang="en-US" sz="1400" dirty="0" smtClean="0"/>
              <a:t>for finitely many times. But if G sticks on to playing </a:t>
            </a:r>
            <a:r>
              <a:rPr lang="en-US" sz="1400" baseline="-25000" dirty="0" smtClean="0"/>
              <a:t>2, </a:t>
            </a:r>
            <a:r>
              <a:rPr lang="en-US" sz="1400" dirty="0" smtClean="0"/>
              <a:t>T will eventually finish with a finite negative gain and T will have to start playing </a:t>
            </a:r>
            <a:r>
              <a:rPr lang="en-US" sz="1400" baseline="-25000" dirty="0" smtClean="0"/>
              <a:t>1 </a:t>
            </a:r>
            <a:r>
              <a:rPr lang="en-US" sz="1400" dirty="0" smtClean="0"/>
              <a:t>in order to minimize the losses. This familiar real-life game can only end up in domination, where T accepts that G always plays </a:t>
            </a:r>
            <a:r>
              <a:rPr lang="en-US" sz="1400" baseline="-25000" dirty="0" smtClean="0"/>
              <a:t>2</a:t>
            </a:r>
            <a:r>
              <a:rPr lang="en-US" sz="1400" dirty="0" smtClean="0"/>
              <a:t>, and will accept losing on this game, or in blowing up hostages and terrorists. Then rational player T must always play </a:t>
            </a:r>
            <a:r>
              <a:rPr lang="en-US" sz="1400" baseline="-25000" dirty="0" smtClean="0"/>
              <a:t>1</a:t>
            </a:r>
            <a:r>
              <a:rPr lang="en-US" sz="1400" dirty="0" smtClean="0"/>
              <a:t>. A bold rational player always wins over the less bold rational player in the long term when the terrorist game is repeated. The cause for asymmetric warfare is often the domination in the first place. There exist three other examples such as:</a:t>
            </a:r>
          </a:p>
          <a:p>
            <a:pPr>
              <a:buNone/>
            </a:pPr>
            <a:endParaRPr lang="en-US" sz="1400" dirty="0" smtClean="0"/>
          </a:p>
          <a:p>
            <a:pPr lvl="4"/>
            <a:r>
              <a:rPr lang="en-US" sz="1400" dirty="0" smtClean="0"/>
              <a:t>Evildoer Game (Mixed Defense Strategies Can Reduce Domination), where there are two players (an attacker and a victim) with two possible choices of each and no pure Nash equilibrium.</a:t>
            </a:r>
          </a:p>
          <a:p>
            <a:pPr lvl="4"/>
            <a:r>
              <a:rPr lang="en-US" sz="1400" dirty="0" smtClean="0"/>
              <a:t>Vandal Game (Domination Can Have a Limited Time Span) where </a:t>
            </a:r>
            <a:r>
              <a:rPr lang="en-US" sz="1400" dirty="0" err="1" smtClean="0"/>
              <a:t>Jormakka</a:t>
            </a:r>
            <a:r>
              <a:rPr lang="en-US" sz="1400" dirty="0" smtClean="0"/>
              <a:t> and </a:t>
            </a:r>
            <a:r>
              <a:rPr lang="pt-BR" sz="1400" dirty="0" smtClean="0"/>
              <a:t>Mölsä</a:t>
            </a:r>
            <a:r>
              <a:rPr lang="en-US" sz="1400" dirty="0" smtClean="0"/>
              <a:t> do not consider defense strategy but only the fact that the victim will simply not use the system (say, network) and not suffer from the attack.</a:t>
            </a:r>
          </a:p>
          <a:p>
            <a:pPr lvl="4"/>
            <a:r>
              <a:rPr lang="en-US" sz="1400" dirty="0" smtClean="0"/>
              <a:t>Rebel Game (Extreme Domination Can Result in Rebellions) where the dominating solution is expected to cause extremely high costs to the weaker party, who in turn will eventually start to rebel. This may fire back at the dominator!</a:t>
            </a:r>
          </a:p>
          <a:p>
            <a:pPr>
              <a:buNone/>
            </a:pPr>
            <a:endParaRPr lang="en-US" sz="1400" dirty="0" smtClean="0"/>
          </a:p>
          <a:p>
            <a:pPr>
              <a:buNone/>
            </a:pPr>
            <a:endParaRPr lang="en-US" sz="1400" dirty="0" smtClean="0"/>
          </a:p>
          <a:p>
            <a:pPr>
              <a:buNone/>
            </a:pPr>
            <a:endParaRPr lang="en-US" sz="1400" dirty="0" smtClean="0"/>
          </a:p>
          <a:p>
            <a:pPr>
              <a:buNone/>
            </a:pPr>
            <a:endParaRPr lang="en-US" sz="1400" dirty="0" smtClean="0"/>
          </a:p>
          <a:p>
            <a:pPr>
              <a:buNone/>
            </a:pPr>
            <a:endParaRPr lang="en-US" sz="1400" dirty="0" smtClean="0"/>
          </a:p>
        </p:txBody>
      </p:sp>
      <p:sp>
        <p:nvSpPr>
          <p:cNvPr id="2" name="Slide Number Placeholder 1"/>
          <p:cNvSpPr>
            <a:spLocks noGrp="1"/>
          </p:cNvSpPr>
          <p:nvPr>
            <p:ph type="sldNum" sz="quarter" idx="12"/>
          </p:nvPr>
        </p:nvSpPr>
        <p:spPr/>
        <p:txBody>
          <a:bodyPr/>
          <a:lstStyle/>
          <a:p>
            <a:pPr>
              <a:defRPr/>
            </a:pPr>
            <a:fld id="{80D504C4-6025-4F80-A9E2-97AD466532CC}" type="slidenum">
              <a:rPr lang="en-IN" smtClean="0"/>
              <a:pPr>
                <a:defRPr/>
              </a:pPr>
              <a:t>27</a:t>
            </a:fld>
            <a:endParaRPr lang="en-IN"/>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3528" y="2420888"/>
            <a:ext cx="8534400" cy="2192958"/>
          </a:xfrm>
        </p:spPr>
        <p:txBody>
          <a:bodyPr/>
          <a:lstStyle/>
          <a:p>
            <a:r>
              <a:rPr lang="en-US" sz="3600" b="1" cap="all" dirty="0" smtClean="0"/>
              <a:t>5.5. Adversarial Risk Analysis (ARA) Models </a:t>
            </a:r>
            <a:r>
              <a:rPr lang="en-US" dirty="0" smtClean="0"/>
              <a:t/>
            </a:r>
            <a:br>
              <a:rPr lang="en-US" dirty="0" smtClean="0"/>
            </a:br>
            <a:endParaRPr lang="en-US" dirty="0"/>
          </a:p>
        </p:txBody>
      </p:sp>
      <p:sp>
        <p:nvSpPr>
          <p:cNvPr id="3" name="Slide Number Placeholder 2"/>
          <p:cNvSpPr>
            <a:spLocks noGrp="1"/>
          </p:cNvSpPr>
          <p:nvPr>
            <p:ph type="sldNum" sz="quarter" idx="12"/>
          </p:nvPr>
        </p:nvSpPr>
        <p:spPr/>
        <p:txBody>
          <a:bodyPr/>
          <a:lstStyle/>
          <a:p>
            <a:pPr>
              <a:defRPr/>
            </a:pPr>
            <a:fld id="{80D504C4-6025-4F80-A9E2-97AD466532CC}" type="slidenum">
              <a:rPr lang="en-IN" smtClean="0"/>
              <a:pPr>
                <a:defRPr/>
              </a:pPr>
              <a:t>28</a:t>
            </a:fld>
            <a:endParaRPr lang="en-IN"/>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a:xfrm>
            <a:off x="468313" y="260351"/>
            <a:ext cx="8204200" cy="720725"/>
          </a:xfrm>
        </p:spPr>
        <p:txBody>
          <a:bodyPr>
            <a:noAutofit/>
          </a:bodyPr>
          <a:lstStyle/>
          <a:p>
            <a:pPr eaLnBrk="1" fontAlgn="auto" hangingPunct="1">
              <a:spcAft>
                <a:spcPts val="0"/>
              </a:spcAft>
              <a:defRPr/>
            </a:pPr>
            <a:r>
              <a:rPr lang="en-US" sz="4400" b="1" cap="all" dirty="0" smtClean="0"/>
              <a:t>ARA </a:t>
            </a:r>
            <a:r>
              <a:rPr lang="en-US" sz="4400" b="1" cap="small" dirty="0" smtClean="0"/>
              <a:t>Models (cont’d)</a:t>
            </a:r>
            <a:endParaRPr lang="en-IN" sz="4400" b="1" cap="small" dirty="0" smtClean="0">
              <a:solidFill>
                <a:schemeClr val="accent3">
                  <a:lumMod val="50000"/>
                </a:schemeClr>
              </a:solidFill>
              <a:latin typeface="Algerian" pitchFamily="82" charset="0"/>
              <a:ea typeface="Verdana" pitchFamily="34" charset="0"/>
              <a:cs typeface="Verdana" pitchFamily="34" charset="0"/>
            </a:endParaRPr>
          </a:p>
        </p:txBody>
      </p:sp>
      <p:sp>
        <p:nvSpPr>
          <p:cNvPr id="17411" name="Content Placeholder 3"/>
          <p:cNvSpPr>
            <a:spLocks noGrp="1"/>
          </p:cNvSpPr>
          <p:nvPr>
            <p:ph sz="quarter" idx="1"/>
          </p:nvPr>
        </p:nvSpPr>
        <p:spPr>
          <a:xfrm>
            <a:off x="467544" y="1556792"/>
            <a:ext cx="8291512" cy="4608511"/>
          </a:xfrm>
        </p:spPr>
        <p:txBody>
          <a:bodyPr/>
          <a:lstStyle/>
          <a:p>
            <a:r>
              <a:rPr lang="en-US" sz="1800" dirty="0" smtClean="0"/>
              <a:t>Applications in counterterrorism and corporate competition have led to the development of new methods for the analysis of decisions when there are </a:t>
            </a:r>
            <a:r>
              <a:rPr lang="en-US" sz="1800" i="1" dirty="0" smtClean="0"/>
              <a:t>intelligent opponents and uncertain outcomes.</a:t>
            </a:r>
            <a:r>
              <a:rPr lang="en-US" sz="1800" dirty="0" smtClean="0"/>
              <a:t> This field represents a combination of statistical risk analysis and game theory, and is sometimes called </a:t>
            </a:r>
            <a:r>
              <a:rPr lang="en-US" sz="1800" i="1" dirty="0" smtClean="0"/>
              <a:t>adversarial risk analysis</a:t>
            </a:r>
            <a:r>
              <a:rPr lang="en-US" sz="1800" dirty="0" smtClean="0"/>
              <a:t> (ARA).</a:t>
            </a:r>
          </a:p>
          <a:p>
            <a:r>
              <a:rPr lang="en-US" sz="1800" dirty="0" smtClean="0"/>
              <a:t> Rios, Rios, Banks describe a unified framework for the analysis of decisions under uncertainty </a:t>
            </a:r>
            <a:r>
              <a:rPr lang="en-US" sz="1800" i="1" dirty="0" smtClean="0"/>
              <a:t>in presence of intelligent adversaries. </a:t>
            </a:r>
            <a:r>
              <a:rPr lang="en-US" sz="1800" dirty="0" smtClean="0"/>
              <a:t>The case of a Defend-Attack situation, a sequential decision game is presented in which Daphne (Defender) chooses a defense in </a:t>
            </a:r>
            <a:r>
              <a:rPr lang="en-US" sz="1800" i="1" dirty="0" smtClean="0"/>
              <a:t>D = {d1, d2} </a:t>
            </a:r>
            <a:r>
              <a:rPr lang="en-US" sz="1800" dirty="0" smtClean="0"/>
              <a:t>and then Apollo (Attacker), having observed the defense, chooses an attack in </a:t>
            </a:r>
            <a:r>
              <a:rPr lang="en-US" sz="1800" i="1" dirty="0" smtClean="0"/>
              <a:t>A = {a1, a2}.</a:t>
            </a:r>
            <a:endParaRPr lang="en-US" sz="1800" dirty="0" smtClean="0"/>
          </a:p>
          <a:p>
            <a:r>
              <a:rPr lang="en-US" sz="1800" dirty="0" smtClean="0"/>
              <a:t>The only uncertainty is a binary outcome </a:t>
            </a:r>
            <a:r>
              <a:rPr lang="en-US" sz="1800" i="1" dirty="0" smtClean="0"/>
              <a:t>S</a:t>
            </a:r>
            <a:r>
              <a:rPr lang="en-US" sz="1800" dirty="0" smtClean="0"/>
              <a:t> representing the success or failure of the Attack. Thus, the consequences for both players depend on the success of his attack. </a:t>
            </a:r>
          </a:p>
          <a:p>
            <a:r>
              <a:rPr lang="en-US" sz="1800" dirty="0" smtClean="0"/>
              <a:t>Figure 1 (next slide) shows an influence diagram and a decision tree representing this situation. The arcs into a utility node represent functional dependence.</a:t>
            </a:r>
            <a:endParaRPr lang="en-US" sz="1800" i="1" dirty="0" smtClean="0"/>
          </a:p>
          <a:p>
            <a:endParaRPr lang="en-US" sz="1400" dirty="0" smtClean="0"/>
          </a:p>
          <a:p>
            <a:pPr>
              <a:buNone/>
            </a:pPr>
            <a:r>
              <a:rPr lang="en-US" sz="1400" dirty="0" smtClean="0"/>
              <a:t>	</a:t>
            </a:r>
            <a:r>
              <a:rPr lang="en-US" sz="1600" dirty="0" smtClean="0"/>
              <a:t> </a:t>
            </a:r>
            <a:endParaRPr lang="en-US" sz="1600" dirty="0"/>
          </a:p>
          <a:p>
            <a:pPr marL="0" indent="0" algn="just" eaLnBrk="1" hangingPunct="1">
              <a:buClrTx/>
              <a:buFont typeface="Wingdings 2" pitchFamily="18" charset="2"/>
              <a:buNone/>
              <a:defRPr/>
            </a:pPr>
            <a:endParaRPr lang="en-US" altLang="en-US" sz="2000" dirty="0" smtClean="0">
              <a:latin typeface="Calibri" pitchFamily="34" charset="0"/>
            </a:endParaRPr>
          </a:p>
        </p:txBody>
      </p:sp>
      <p:sp>
        <p:nvSpPr>
          <p:cNvPr id="2" name="Slide Number Placeholder 1"/>
          <p:cNvSpPr>
            <a:spLocks noGrp="1"/>
          </p:cNvSpPr>
          <p:nvPr>
            <p:ph type="sldNum" sz="quarter" idx="12"/>
          </p:nvPr>
        </p:nvSpPr>
        <p:spPr/>
        <p:txBody>
          <a:bodyPr/>
          <a:lstStyle/>
          <a:p>
            <a:pPr>
              <a:defRPr/>
            </a:pPr>
            <a:fld id="{80D504C4-6025-4F80-A9E2-97AD466532CC}" type="slidenum">
              <a:rPr lang="en-IN" smtClean="0"/>
              <a:pPr>
                <a:defRPr/>
              </a:pPr>
              <a:t>29</a:t>
            </a:fld>
            <a:endParaRPr lang="en-IN"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b="1" cap="small" dirty="0"/>
              <a:t>Abstract</a:t>
            </a:r>
          </a:p>
        </p:txBody>
      </p:sp>
      <p:sp>
        <p:nvSpPr>
          <p:cNvPr id="3" name="Content Placeholder 2"/>
          <p:cNvSpPr>
            <a:spLocks noGrp="1"/>
          </p:cNvSpPr>
          <p:nvPr>
            <p:ph sz="quarter" idx="1"/>
          </p:nvPr>
        </p:nvSpPr>
        <p:spPr>
          <a:xfrm>
            <a:off x="323528" y="1412776"/>
            <a:ext cx="8503920" cy="4614264"/>
          </a:xfrm>
        </p:spPr>
        <p:txBody>
          <a:bodyPr/>
          <a:lstStyle/>
          <a:p>
            <a:pPr algn="just"/>
            <a:r>
              <a:rPr lang="en-US" sz="1600" dirty="0" smtClean="0"/>
              <a:t>Risk </a:t>
            </a:r>
            <a:r>
              <a:rPr lang="en-US" sz="1600" dirty="0"/>
              <a:t>analysis, comprised of risk assessment and risk management stages, is one of the most popular and challenging topics of our times. The precautionary need derives from the existence of defenders versus adversaries, as characterized in an everlasting Darwinian scenario dating back to early human history of warriors fighting for survival. Fast forwarding to today’s information warfare, whether in networks or healthcare or national security, the currently dire situation necessitates more than a hand calculator to optimize (maximize gains or minimize losses) risk as constrained by scarce economic resources. This chapter also studies the previous works completed on this specialized topic of game-theoretic computing, its methods for and applications to quantitative risk assessment and cost-optimal management as applied to many diverse disciplines including entire range of informatics-related topics. Additionally, this chapter examines certain game-theoretic topics in depth, including those computationally resourceful such as Neumann’s two-way zero-sum pure equilibrium and optimal mixed strategy solutions versus Nash equilibria with pure and mixed strategies. Computational examples will be provided to highlight game-theoretic computing in reference to cybersystems and information security as well other interdisciplinary themes</a:t>
            </a:r>
            <a:r>
              <a:rPr lang="en-US" sz="1600" dirty="0" smtClean="0"/>
              <a:t>.</a:t>
            </a:r>
            <a:r>
              <a:rPr lang="en-US" sz="1600" dirty="0"/>
              <a:t> </a:t>
            </a:r>
          </a:p>
          <a:p>
            <a:pPr marL="0" indent="0">
              <a:buNone/>
            </a:pPr>
            <a:r>
              <a:rPr lang="en-US" sz="1600" b="1" dirty="0"/>
              <a:t>Keywords:</a:t>
            </a:r>
            <a:r>
              <a:rPr lang="en-US" sz="1600" dirty="0"/>
              <a:t> Game-theoretic, cost, benefit, Neumann, zero-sum equilibrium, Nash, mixed-strategy, interdisciplinary</a:t>
            </a:r>
          </a:p>
          <a:p>
            <a:pPr marL="0" indent="0">
              <a:buNone/>
            </a:pPr>
            <a:r>
              <a:rPr lang="en-US" dirty="0"/>
              <a:t> </a:t>
            </a:r>
          </a:p>
          <a:p>
            <a:endParaRPr lang="en-US" dirty="0"/>
          </a:p>
        </p:txBody>
      </p:sp>
      <p:sp>
        <p:nvSpPr>
          <p:cNvPr id="4" name="Slide Number Placeholder 3"/>
          <p:cNvSpPr>
            <a:spLocks noGrp="1"/>
          </p:cNvSpPr>
          <p:nvPr>
            <p:ph type="sldNum" sz="quarter" idx="12"/>
          </p:nvPr>
        </p:nvSpPr>
        <p:spPr/>
        <p:txBody>
          <a:bodyPr/>
          <a:lstStyle/>
          <a:p>
            <a:pPr>
              <a:defRPr/>
            </a:pPr>
            <a:fld id="{80D504C4-6025-4F80-A9E2-97AD466532CC}" type="slidenum">
              <a:rPr lang="en-IN" smtClean="0"/>
              <a:pPr>
                <a:defRPr/>
              </a:pPr>
              <a:t>3</a:t>
            </a:fld>
            <a:endParaRPr lang="en-IN" dirty="0"/>
          </a:p>
        </p:txBody>
      </p:sp>
    </p:spTree>
    <p:extLst>
      <p:ext uri="{BB962C8B-B14F-4D97-AF65-F5344CB8AC3E}">
        <p14:creationId xmlns:p14="http://schemas.microsoft.com/office/powerpoint/2010/main" val="67796155"/>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a:xfrm>
            <a:off x="467544" y="332656"/>
            <a:ext cx="8204200" cy="720080"/>
          </a:xfrm>
        </p:spPr>
        <p:txBody>
          <a:bodyPr>
            <a:normAutofit/>
          </a:bodyPr>
          <a:lstStyle/>
          <a:p>
            <a:pPr eaLnBrk="1" fontAlgn="auto" hangingPunct="1">
              <a:spcAft>
                <a:spcPts val="0"/>
              </a:spcAft>
              <a:defRPr/>
            </a:pPr>
            <a:r>
              <a:rPr lang="en-US" sz="4000" b="1" cap="all" dirty="0"/>
              <a:t>ARA </a:t>
            </a:r>
            <a:r>
              <a:rPr lang="en-US" sz="4000" b="1" cap="small" dirty="0"/>
              <a:t>Models (cont’d)</a:t>
            </a:r>
            <a:endParaRPr lang="en-IN" sz="4000" b="1" dirty="0" smtClean="0">
              <a:solidFill>
                <a:schemeClr val="accent3">
                  <a:lumMod val="50000"/>
                </a:schemeClr>
              </a:solidFill>
              <a:latin typeface="Algerian" pitchFamily="82" charset="0"/>
              <a:ea typeface="Verdana" pitchFamily="34" charset="0"/>
              <a:cs typeface="Verdana" pitchFamily="34" charset="0"/>
            </a:endParaRPr>
          </a:p>
        </p:txBody>
      </p:sp>
      <p:sp>
        <p:nvSpPr>
          <p:cNvPr id="17411" name="Content Placeholder 3"/>
          <p:cNvSpPr>
            <a:spLocks noGrp="1"/>
          </p:cNvSpPr>
          <p:nvPr>
            <p:ph sz="quarter" idx="1"/>
          </p:nvPr>
        </p:nvSpPr>
        <p:spPr>
          <a:xfrm>
            <a:off x="395288" y="1556792"/>
            <a:ext cx="8291512" cy="4752528"/>
          </a:xfrm>
        </p:spPr>
        <p:txBody>
          <a:bodyPr/>
          <a:lstStyle/>
          <a:p>
            <a:r>
              <a:rPr lang="en-US" sz="1400" dirty="0" smtClean="0"/>
              <a:t>First, the authors describe how standard game theory solves the Defend-Attack sequential decision game. The game-theoretic approach to </a:t>
            </a:r>
            <a:r>
              <a:rPr lang="en-US" sz="1400" i="1" dirty="0" smtClean="0"/>
              <a:t>ARA</a:t>
            </a:r>
            <a:r>
              <a:rPr lang="en-US" sz="1400" dirty="0" smtClean="0"/>
              <a:t> requires the probability assessment over </a:t>
            </a:r>
            <a:r>
              <a:rPr lang="en-US" sz="1400" i="1" dirty="0" smtClean="0"/>
              <a:t>S</a:t>
            </a:r>
            <a:r>
              <a:rPr lang="en-US" sz="1400" dirty="0" smtClean="0"/>
              <a:t>, conditional on </a:t>
            </a:r>
            <a:r>
              <a:rPr lang="en-US" sz="1400" i="1" dirty="0" smtClean="0"/>
              <a:t>(d, a).</a:t>
            </a:r>
            <a:r>
              <a:rPr lang="en-US" sz="1400" dirty="0" smtClean="0"/>
              <a:t> As Daphne and Apollo may have different assessments for success </a:t>
            </a:r>
            <a:r>
              <a:rPr lang="en-US" sz="1400" i="1" dirty="0" smtClean="0"/>
              <a:t>S</a:t>
            </a:r>
            <a:r>
              <a:rPr lang="en-US" sz="1400" dirty="0" smtClean="0"/>
              <a:t>, these are </a:t>
            </a:r>
            <a:r>
              <a:rPr lang="en-US" sz="1400" i="1" dirty="0" err="1" smtClean="0"/>
              <a:t>pD</a:t>
            </a:r>
            <a:r>
              <a:rPr lang="en-US" sz="1400" i="1" dirty="0" smtClean="0"/>
              <a:t>(S = 1 | d, a) </a:t>
            </a:r>
            <a:r>
              <a:rPr lang="en-US" sz="1400" dirty="0" smtClean="0"/>
              <a:t>and </a:t>
            </a:r>
            <a:r>
              <a:rPr lang="en-US" sz="1400" i="1" dirty="0" err="1" smtClean="0"/>
              <a:t>pA</a:t>
            </a:r>
            <a:r>
              <a:rPr lang="en-US" sz="1400" i="1" dirty="0" smtClean="0"/>
              <a:t>(S = 1 | d, a),</a:t>
            </a:r>
            <a:r>
              <a:rPr lang="en-US" sz="1400" dirty="0" smtClean="0"/>
              <a:t> respectively. To compute the Nash equilibrium, one needs the expected utilities of the players at node </a:t>
            </a:r>
            <a:r>
              <a:rPr lang="en-US" sz="1400" i="1" dirty="0" smtClean="0"/>
              <a:t>S</a:t>
            </a:r>
            <a:r>
              <a:rPr lang="en-US" sz="1400" dirty="0" smtClean="0"/>
              <a:t> of the tree in Figure 1. As a simple, realistic, and specific case of </a:t>
            </a:r>
            <a:r>
              <a:rPr lang="en-US" sz="1400" i="1" dirty="0" smtClean="0"/>
              <a:t>ARA</a:t>
            </a:r>
            <a:r>
              <a:rPr lang="en-US" sz="1400" dirty="0" smtClean="0"/>
              <a:t>, they consider two applications in auctions. The first is non-adversarial but introduces the basic ideas, and another, the adversarial case. Moreover, it applies the </a:t>
            </a:r>
            <a:r>
              <a:rPr lang="en-US" sz="1400" i="1" dirty="0" smtClean="0"/>
              <a:t>ARA</a:t>
            </a:r>
            <a:r>
              <a:rPr lang="en-US" sz="1400" dirty="0" smtClean="0"/>
              <a:t> framework to a simultaneous decision making problem in which the assessment of probabilities on the adversary’s actions needs to be more elaborate than in the sequential Defend-Attack decision game.  </a:t>
            </a:r>
          </a:p>
          <a:p>
            <a:pPr>
              <a:buNone/>
            </a:pPr>
            <a:r>
              <a:rPr lang="en-US" sz="1400" dirty="0" smtClean="0"/>
              <a:t>		</a:t>
            </a:r>
          </a:p>
          <a:p>
            <a:pPr>
              <a:buNone/>
            </a:pPr>
            <a:endParaRPr lang="en-US" sz="1400" dirty="0" smtClean="0"/>
          </a:p>
          <a:p>
            <a:pPr>
              <a:buNone/>
            </a:pPr>
            <a:endParaRPr lang="en-US" sz="1400" dirty="0" smtClean="0"/>
          </a:p>
          <a:p>
            <a:pPr>
              <a:buNone/>
            </a:pPr>
            <a:endParaRPr lang="en-US" sz="1400" dirty="0" smtClean="0"/>
          </a:p>
          <a:p>
            <a:pPr>
              <a:buNone/>
            </a:pPr>
            <a:endParaRPr lang="en-US" sz="1400" dirty="0" smtClean="0"/>
          </a:p>
          <a:p>
            <a:pPr>
              <a:buNone/>
            </a:pPr>
            <a:endParaRPr lang="en-US" sz="1400" dirty="0" smtClean="0"/>
          </a:p>
          <a:p>
            <a:pPr>
              <a:buNone/>
            </a:pPr>
            <a:endParaRPr lang="en-US" sz="1400" dirty="0" smtClean="0"/>
          </a:p>
          <a:p>
            <a:pPr>
              <a:buNone/>
            </a:pPr>
            <a:endParaRPr lang="en-US" sz="1400" dirty="0" smtClean="0"/>
          </a:p>
          <a:p>
            <a:pPr>
              <a:buNone/>
            </a:pPr>
            <a:endParaRPr lang="en-US" sz="1400" dirty="0" smtClean="0"/>
          </a:p>
          <a:p>
            <a:pPr>
              <a:buNone/>
            </a:pPr>
            <a:r>
              <a:rPr lang="en-US" sz="1400" dirty="0" smtClean="0"/>
              <a:t>Figure 1. The Defend-Attack sequential decision game by Rios, Rios and Banks; a) Influence diagram and b) Decision tree representations.</a:t>
            </a:r>
          </a:p>
        </p:txBody>
      </p:sp>
      <p:pic>
        <p:nvPicPr>
          <p:cNvPr id="6" name="Picture 5"/>
          <p:cNvPicPr/>
          <p:nvPr/>
        </p:nvPicPr>
        <p:blipFill>
          <a:blip r:embed="rId2" cstate="print">
            <a:extLst>
              <a:ext uri="{28A0092B-C50C-407E-A947-70E740481C1C}">
                <a14:useLocalDpi xmlns:a14="http://schemas.microsoft.com/office/drawing/2010/main" val="0"/>
              </a:ext>
            </a:extLst>
          </a:blip>
          <a:srcRect t="9756" b="5366"/>
          <a:stretch>
            <a:fillRect/>
          </a:stretch>
        </p:blipFill>
        <p:spPr bwMode="auto">
          <a:xfrm>
            <a:off x="683568" y="3645024"/>
            <a:ext cx="3219451" cy="1485900"/>
          </a:xfrm>
          <a:prstGeom prst="rect">
            <a:avLst/>
          </a:prstGeom>
          <a:noFill/>
          <a:ln>
            <a:noFill/>
          </a:ln>
        </p:spPr>
      </p:pic>
      <p:pic>
        <p:nvPicPr>
          <p:cNvPr id="7" name="Picture 6"/>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644009" y="3573017"/>
            <a:ext cx="3017535" cy="2299717"/>
          </a:xfrm>
          <a:prstGeom prst="rect">
            <a:avLst/>
          </a:prstGeom>
          <a:noFill/>
          <a:ln>
            <a:noFill/>
          </a:ln>
        </p:spPr>
      </p:pic>
      <p:sp>
        <p:nvSpPr>
          <p:cNvPr id="2" name="Slide Number Placeholder 1"/>
          <p:cNvSpPr>
            <a:spLocks noGrp="1"/>
          </p:cNvSpPr>
          <p:nvPr>
            <p:ph type="sldNum" sz="quarter" idx="12"/>
          </p:nvPr>
        </p:nvSpPr>
        <p:spPr/>
        <p:txBody>
          <a:bodyPr/>
          <a:lstStyle/>
          <a:p>
            <a:pPr>
              <a:defRPr/>
            </a:pPr>
            <a:fld id="{80D504C4-6025-4F80-A9E2-97AD466532CC}" type="slidenum">
              <a:rPr lang="en-IN" smtClean="0"/>
              <a:pPr>
                <a:defRPr/>
              </a:pPr>
              <a:t>30</a:t>
            </a:fld>
            <a:endParaRPr lang="en-IN"/>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a:xfrm>
            <a:off x="467544" y="332656"/>
            <a:ext cx="8204200" cy="576064"/>
          </a:xfrm>
        </p:spPr>
        <p:txBody>
          <a:bodyPr>
            <a:noAutofit/>
          </a:bodyPr>
          <a:lstStyle/>
          <a:p>
            <a:pPr eaLnBrk="1" fontAlgn="auto" hangingPunct="1">
              <a:spcAft>
                <a:spcPts val="0"/>
              </a:spcAft>
              <a:defRPr/>
            </a:pPr>
            <a:r>
              <a:rPr lang="en-US" sz="3600" b="1" cap="all" dirty="0"/>
              <a:t>ARA </a:t>
            </a:r>
            <a:r>
              <a:rPr lang="en-US" sz="3600" b="1" cap="small" dirty="0"/>
              <a:t>Models (cont’d)</a:t>
            </a:r>
            <a:endParaRPr lang="en-IN" sz="3600" b="1" cap="small" dirty="0" smtClean="0">
              <a:solidFill>
                <a:schemeClr val="accent3">
                  <a:lumMod val="50000"/>
                </a:schemeClr>
              </a:solidFill>
              <a:latin typeface="Algerian" pitchFamily="82" charset="0"/>
              <a:ea typeface="Verdana" pitchFamily="34" charset="0"/>
              <a:cs typeface="Verdana" pitchFamily="34" charset="0"/>
            </a:endParaRPr>
          </a:p>
        </p:txBody>
      </p:sp>
      <p:sp>
        <p:nvSpPr>
          <p:cNvPr id="17411" name="Content Placeholder 3"/>
          <p:cNvSpPr>
            <a:spLocks noGrp="1"/>
          </p:cNvSpPr>
          <p:nvPr>
            <p:ph sz="quarter" idx="1"/>
          </p:nvPr>
        </p:nvSpPr>
        <p:spPr>
          <a:xfrm>
            <a:off x="395288" y="1556792"/>
            <a:ext cx="8291512" cy="4752528"/>
          </a:xfrm>
        </p:spPr>
        <p:txBody>
          <a:bodyPr/>
          <a:lstStyle/>
          <a:p>
            <a:r>
              <a:rPr lang="en-US" sz="1400" dirty="0" smtClean="0"/>
              <a:t>Suppose now that Daphne and Apollo are bidding against each other. Each knows her own valuation of the auctioned object but does not know the valuation of the other. Each submits their bid in a sealed envelope without knowing the other’s bid, and the winner is the highest bidder. This simultaneous decision-making situation is shown in the influence diagram in Figure 2 and elaborated in Figure 3.  </a:t>
            </a:r>
          </a:p>
          <a:p>
            <a:pPr>
              <a:buNone/>
            </a:pPr>
            <a:r>
              <a:rPr lang="en-US" sz="1400" dirty="0" smtClean="0"/>
              <a:t>	</a:t>
            </a:r>
          </a:p>
          <a:p>
            <a:pPr>
              <a:buNone/>
            </a:pPr>
            <a:endParaRPr lang="en-US" sz="1400" dirty="0" smtClean="0"/>
          </a:p>
          <a:p>
            <a:pPr>
              <a:buNone/>
            </a:pPr>
            <a:endParaRPr lang="en-US" sz="1400" dirty="0" smtClean="0"/>
          </a:p>
          <a:p>
            <a:pPr>
              <a:buNone/>
            </a:pPr>
            <a:r>
              <a:rPr lang="en-US" sz="1400" dirty="0" smtClean="0"/>
              <a:t>			         Figure 2. ID of the sealed bid auction problem.</a:t>
            </a:r>
          </a:p>
          <a:p>
            <a:pPr>
              <a:buNone/>
            </a:pPr>
            <a:endParaRPr lang="en-US" sz="1400" dirty="0" smtClean="0"/>
          </a:p>
          <a:p>
            <a:pPr>
              <a:buNone/>
            </a:pPr>
            <a:endParaRPr lang="en-US" sz="1400" dirty="0" smtClean="0"/>
          </a:p>
          <a:p>
            <a:pPr>
              <a:buNone/>
            </a:pPr>
            <a:endParaRPr lang="en-US" sz="1400" dirty="0" smtClean="0"/>
          </a:p>
          <a:p>
            <a:pPr>
              <a:buNone/>
            </a:pPr>
            <a:endParaRPr lang="en-US" sz="1400" dirty="0" smtClean="0"/>
          </a:p>
          <a:p>
            <a:pPr>
              <a:buNone/>
            </a:pPr>
            <a:endParaRPr lang="en-US" sz="1400" dirty="0" smtClean="0"/>
          </a:p>
          <a:p>
            <a:pPr>
              <a:buNone/>
            </a:pPr>
            <a:endParaRPr lang="en-US" sz="1400" dirty="0" smtClean="0"/>
          </a:p>
          <a:p>
            <a:pPr>
              <a:buNone/>
            </a:pPr>
            <a:endParaRPr lang="en-US" sz="1400" dirty="0" smtClean="0"/>
          </a:p>
          <a:p>
            <a:pPr>
              <a:buNone/>
            </a:pPr>
            <a:r>
              <a:rPr lang="en-US" sz="1400" dirty="0" smtClean="0"/>
              <a:t>	Figure 3.  Auction analysis from Daphne’s and Apollo’s bidding perspectives.</a:t>
            </a:r>
            <a:r>
              <a:rPr lang="en-US" sz="1400" b="1" dirty="0" smtClean="0"/>
              <a:t> </a:t>
            </a:r>
            <a:r>
              <a:rPr lang="en-US" sz="1400" dirty="0" smtClean="0"/>
              <a:t>a) Daphne’s bidding decision problem, (b) Apollo’s bidding decision problem.</a:t>
            </a:r>
          </a:p>
        </p:txBody>
      </p:sp>
      <p:pic>
        <p:nvPicPr>
          <p:cNvPr id="8" name="Picture 7"/>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843808" y="2636913"/>
            <a:ext cx="3312368" cy="792088"/>
          </a:xfrm>
          <a:prstGeom prst="rect">
            <a:avLst/>
          </a:prstGeom>
          <a:noFill/>
          <a:ln>
            <a:noFill/>
          </a:ln>
        </p:spPr>
      </p:pic>
      <p:pic>
        <p:nvPicPr>
          <p:cNvPr id="9" name="Picture 8"/>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99592" y="4077072"/>
            <a:ext cx="1872208" cy="1080120"/>
          </a:xfrm>
          <a:prstGeom prst="rect">
            <a:avLst/>
          </a:prstGeom>
          <a:noFill/>
          <a:ln>
            <a:noFill/>
          </a:ln>
        </p:spPr>
      </p:pic>
      <p:pic>
        <p:nvPicPr>
          <p:cNvPr id="10" name="Picture 9"/>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059832" y="4077073"/>
            <a:ext cx="1656184" cy="1152128"/>
          </a:xfrm>
          <a:prstGeom prst="rect">
            <a:avLst/>
          </a:prstGeom>
          <a:noFill/>
          <a:ln>
            <a:noFill/>
          </a:ln>
        </p:spPr>
      </p:pic>
      <p:pic>
        <p:nvPicPr>
          <p:cNvPr id="11" name="Picture 10"/>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004048" y="3933057"/>
            <a:ext cx="1800200" cy="1152128"/>
          </a:xfrm>
          <a:prstGeom prst="rect">
            <a:avLst/>
          </a:prstGeom>
          <a:noFill/>
          <a:ln>
            <a:noFill/>
          </a:ln>
        </p:spPr>
      </p:pic>
      <p:pic>
        <p:nvPicPr>
          <p:cNvPr id="12" name="Picture 1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092280" y="3861048"/>
            <a:ext cx="1656184" cy="1224136"/>
          </a:xfrm>
          <a:prstGeom prst="rect">
            <a:avLst/>
          </a:prstGeom>
          <a:noFill/>
          <a:ln>
            <a:noFill/>
          </a:ln>
        </p:spPr>
      </p:pic>
      <p:sp>
        <p:nvSpPr>
          <p:cNvPr id="2" name="Slide Number Placeholder 1"/>
          <p:cNvSpPr>
            <a:spLocks noGrp="1"/>
          </p:cNvSpPr>
          <p:nvPr>
            <p:ph type="sldNum" sz="quarter" idx="12"/>
          </p:nvPr>
        </p:nvSpPr>
        <p:spPr/>
        <p:txBody>
          <a:bodyPr/>
          <a:lstStyle/>
          <a:p>
            <a:pPr>
              <a:defRPr/>
            </a:pPr>
            <a:fld id="{80D504C4-6025-4F80-A9E2-97AD466532CC}" type="slidenum">
              <a:rPr lang="en-IN" smtClean="0"/>
              <a:pPr>
                <a:defRPr/>
              </a:pPr>
              <a:t>31</a:t>
            </a:fld>
            <a:endParaRPr lang="en-IN"/>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a:xfrm>
            <a:off x="468313" y="260351"/>
            <a:ext cx="8204200" cy="720725"/>
          </a:xfrm>
        </p:spPr>
        <p:txBody>
          <a:bodyPr>
            <a:normAutofit/>
          </a:bodyPr>
          <a:lstStyle/>
          <a:p>
            <a:pPr eaLnBrk="1" fontAlgn="auto" hangingPunct="1">
              <a:spcAft>
                <a:spcPts val="0"/>
              </a:spcAft>
              <a:defRPr/>
            </a:pPr>
            <a:r>
              <a:rPr lang="en-US" sz="3200" b="1" cap="all" dirty="0"/>
              <a:t>ARA </a:t>
            </a:r>
            <a:r>
              <a:rPr lang="en-US" sz="3200" b="1" cap="small" dirty="0"/>
              <a:t>Models (cont’d)</a:t>
            </a:r>
            <a:endParaRPr lang="en-IN" sz="3200" b="1" cap="small" dirty="0" smtClean="0">
              <a:solidFill>
                <a:schemeClr val="accent3">
                  <a:lumMod val="50000"/>
                </a:schemeClr>
              </a:solidFill>
              <a:latin typeface="Algerian" pitchFamily="82" charset="0"/>
              <a:ea typeface="Verdana" pitchFamily="34" charset="0"/>
              <a:cs typeface="Verdana" pitchFamily="34" charset="0"/>
            </a:endParaRPr>
          </a:p>
        </p:txBody>
      </p:sp>
      <p:sp>
        <p:nvSpPr>
          <p:cNvPr id="17411" name="Content Placeholder 3"/>
          <p:cNvSpPr>
            <a:spLocks noGrp="1"/>
          </p:cNvSpPr>
          <p:nvPr>
            <p:ph sz="quarter" idx="1"/>
          </p:nvPr>
        </p:nvSpPr>
        <p:spPr>
          <a:xfrm>
            <a:off x="395288" y="1556793"/>
            <a:ext cx="8291512" cy="4608511"/>
          </a:xfrm>
        </p:spPr>
        <p:txBody>
          <a:bodyPr/>
          <a:lstStyle/>
          <a:p>
            <a:r>
              <a:rPr lang="en-US" sz="1800" dirty="0" err="1" smtClean="0"/>
              <a:t>Harsanyi’s</a:t>
            </a:r>
            <a:r>
              <a:rPr lang="en-US" sz="1800" dirty="0" smtClean="0"/>
              <a:t> approach on the other hand leads to the solution concept of </a:t>
            </a:r>
            <a:r>
              <a:rPr lang="en-US" sz="1800" dirty="0" err="1" smtClean="0"/>
              <a:t>Bayes</a:t>
            </a:r>
            <a:r>
              <a:rPr lang="en-US" sz="1800" dirty="0" smtClean="0"/>
              <a:t>-Nash equilibrium for games with incomplete information, based on the assumption that players share a common prior, which in this case requires those players disclose, inter alia, their true beliefs about the other player’s valuation.</a:t>
            </a:r>
          </a:p>
          <a:p>
            <a:r>
              <a:rPr lang="en-US" sz="1800" dirty="0" smtClean="0"/>
              <a:t>Thus, Daphne’s probabilistic assessment of Apollo’s valuation and Apollo’s probabilistic assessment of Daphne’s valuation would be common knowledge. Only under this assumption it is possible to compute the solution.</a:t>
            </a:r>
          </a:p>
          <a:p>
            <a:r>
              <a:rPr lang="en-US" sz="1800" dirty="0" smtClean="0"/>
              <a:t>The Rios, Rios and Banks approach seems to be more realistic than </a:t>
            </a:r>
            <a:r>
              <a:rPr lang="en-US" sz="1800" dirty="0" err="1" smtClean="0"/>
              <a:t>Harsanyi’s</a:t>
            </a:r>
            <a:r>
              <a:rPr lang="en-US" sz="1800" dirty="0" smtClean="0"/>
              <a:t>. They have described a Bayesian approach to adversarial risk analysis problems and modified influence diagrams to represent these situations. They have illustrated it with applications in the context of terrorism, with a sketch of the Defend-Attack model, and bidding in price-sealed auctions. They have focused on two-person games, but the ideas directly extend to harder and more realistic problems as well as to n-person games. </a:t>
            </a:r>
            <a:endParaRPr lang="en-US" sz="1400" dirty="0" smtClean="0"/>
          </a:p>
          <a:p>
            <a:pPr>
              <a:buNone/>
            </a:pPr>
            <a:r>
              <a:rPr lang="en-US" sz="1400" dirty="0" smtClean="0"/>
              <a:t>	</a:t>
            </a:r>
            <a:r>
              <a:rPr lang="en-US" sz="1600" dirty="0" smtClean="0"/>
              <a:t> </a:t>
            </a:r>
            <a:endParaRPr lang="en-US" sz="1600" dirty="0"/>
          </a:p>
          <a:p>
            <a:pPr marL="0" indent="0" algn="just" eaLnBrk="1" hangingPunct="1">
              <a:buClrTx/>
              <a:buFont typeface="Wingdings 2" pitchFamily="18" charset="2"/>
              <a:buNone/>
              <a:defRPr/>
            </a:pPr>
            <a:endParaRPr lang="en-US" altLang="en-US" sz="2000" dirty="0" smtClean="0">
              <a:latin typeface="Calibri" pitchFamily="34" charset="0"/>
            </a:endParaRPr>
          </a:p>
        </p:txBody>
      </p:sp>
      <p:sp>
        <p:nvSpPr>
          <p:cNvPr id="2" name="Slide Number Placeholder 1"/>
          <p:cNvSpPr>
            <a:spLocks noGrp="1"/>
          </p:cNvSpPr>
          <p:nvPr>
            <p:ph type="sldNum" sz="quarter" idx="12"/>
          </p:nvPr>
        </p:nvSpPr>
        <p:spPr/>
        <p:txBody>
          <a:bodyPr/>
          <a:lstStyle/>
          <a:p>
            <a:pPr>
              <a:defRPr/>
            </a:pPr>
            <a:fld id="{80D504C4-6025-4F80-A9E2-97AD466532CC}" type="slidenum">
              <a:rPr lang="en-IN" smtClean="0"/>
              <a:pPr>
                <a:defRPr/>
              </a:pPr>
              <a:t>32</a:t>
            </a:fld>
            <a:endParaRPr lang="en-IN"/>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3528" y="1916832"/>
            <a:ext cx="8534400" cy="4464496"/>
          </a:xfrm>
        </p:spPr>
        <p:txBody>
          <a:bodyPr/>
          <a:lstStyle/>
          <a:p>
            <a:r>
              <a:rPr lang="en-US" sz="3600" b="1" cap="all" dirty="0" smtClean="0"/>
              <a:t>5.6. An Alternative Model: </a:t>
            </a:r>
            <a:r>
              <a:rPr lang="en-US" sz="3600" b="1" cap="all" dirty="0" err="1" smtClean="0"/>
              <a:t>Sahinoglu’s</a:t>
            </a:r>
            <a:r>
              <a:rPr lang="en-US" sz="3600" b="1" cap="all" dirty="0" smtClean="0"/>
              <a:t> Security Meter for Game-Theoretic Applications to Assess and Manage Risk by Using Neumann and Nash Mixed Strategy</a:t>
            </a:r>
            <a:r>
              <a:rPr lang="en-US" dirty="0" smtClean="0"/>
              <a:t/>
            </a:r>
            <a:br>
              <a:rPr lang="en-US" dirty="0" smtClean="0"/>
            </a:br>
            <a:endParaRPr lang="en-US" dirty="0"/>
          </a:p>
        </p:txBody>
      </p:sp>
      <p:sp>
        <p:nvSpPr>
          <p:cNvPr id="3" name="Slide Number Placeholder 2"/>
          <p:cNvSpPr>
            <a:spLocks noGrp="1"/>
          </p:cNvSpPr>
          <p:nvPr>
            <p:ph type="sldNum" sz="quarter" idx="12"/>
          </p:nvPr>
        </p:nvSpPr>
        <p:spPr/>
        <p:txBody>
          <a:bodyPr/>
          <a:lstStyle/>
          <a:p>
            <a:pPr>
              <a:defRPr/>
            </a:pPr>
            <a:fld id="{80D504C4-6025-4F80-A9E2-97AD466532CC}" type="slidenum">
              <a:rPr lang="en-IN" smtClean="0"/>
              <a:pPr>
                <a:defRPr/>
              </a:pPr>
              <a:t>33</a:t>
            </a:fld>
            <a:endParaRPr lang="en-IN"/>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a:xfrm>
            <a:off x="468313" y="260351"/>
            <a:ext cx="8204200" cy="720725"/>
          </a:xfrm>
        </p:spPr>
        <p:txBody>
          <a:bodyPr>
            <a:normAutofit/>
          </a:bodyPr>
          <a:lstStyle/>
          <a:p>
            <a:pPr eaLnBrk="1" fontAlgn="auto" hangingPunct="1">
              <a:spcAft>
                <a:spcPts val="0"/>
              </a:spcAft>
              <a:defRPr/>
            </a:pPr>
            <a:r>
              <a:rPr lang="en-US" sz="3200" b="1" cap="small" dirty="0" smtClean="0"/>
              <a:t>Sahinoglu’s Alternative Model</a:t>
            </a:r>
            <a:endParaRPr lang="en-IN" sz="3200" b="1" cap="small" dirty="0" smtClean="0">
              <a:solidFill>
                <a:schemeClr val="accent3">
                  <a:lumMod val="50000"/>
                </a:schemeClr>
              </a:solidFill>
              <a:latin typeface="Algerian" pitchFamily="82" charset="0"/>
              <a:ea typeface="Verdana" pitchFamily="34" charset="0"/>
              <a:cs typeface="Verdana" pitchFamily="34" charset="0"/>
            </a:endParaRPr>
          </a:p>
        </p:txBody>
      </p:sp>
      <p:sp>
        <p:nvSpPr>
          <p:cNvPr id="17411" name="Content Placeholder 3"/>
          <p:cNvSpPr>
            <a:spLocks noGrp="1"/>
          </p:cNvSpPr>
          <p:nvPr>
            <p:ph sz="quarter" idx="1"/>
          </p:nvPr>
        </p:nvSpPr>
        <p:spPr>
          <a:xfrm>
            <a:off x="395536" y="1628801"/>
            <a:ext cx="8291512" cy="4608511"/>
          </a:xfrm>
        </p:spPr>
        <p:txBody>
          <a:bodyPr/>
          <a:lstStyle/>
          <a:p>
            <a:r>
              <a:rPr lang="en-US" sz="2000" dirty="0" smtClean="0"/>
              <a:t>In conventional qualitative risk analyses, assets can be classified on a scale of </a:t>
            </a:r>
            <a:r>
              <a:rPr lang="en-US" sz="2000" i="1" dirty="0" smtClean="0"/>
              <a:t>crucial-critical</a:t>
            </a:r>
            <a:r>
              <a:rPr lang="en-US" sz="2000" dirty="0" smtClean="0"/>
              <a:t> or </a:t>
            </a:r>
            <a:r>
              <a:rPr lang="en-US" sz="2000" i="1" dirty="0" smtClean="0"/>
              <a:t>very significant</a:t>
            </a:r>
            <a:r>
              <a:rPr lang="en-US" sz="2000" dirty="0" smtClean="0"/>
              <a:t>, </a:t>
            </a:r>
            <a:r>
              <a:rPr lang="en-US" sz="2000" i="1" dirty="0" smtClean="0"/>
              <a:t>significant,</a:t>
            </a:r>
            <a:r>
              <a:rPr lang="en-US" sz="2000" dirty="0" smtClean="0"/>
              <a:t> or </a:t>
            </a:r>
            <a:r>
              <a:rPr lang="en-US" sz="2000" i="1" dirty="0" smtClean="0"/>
              <a:t>not significant.</a:t>
            </a:r>
            <a:r>
              <a:rPr lang="en-US" sz="2000" dirty="0" smtClean="0"/>
              <a:t> Vulnerabilities and associated threats can be rated on a scale of </a:t>
            </a:r>
            <a:r>
              <a:rPr lang="en-US" sz="2000" i="1" dirty="0" smtClean="0"/>
              <a:t>highly likely</a:t>
            </a:r>
            <a:r>
              <a:rPr lang="en-US" sz="2000" dirty="0" smtClean="0"/>
              <a:t>, </a:t>
            </a:r>
            <a:r>
              <a:rPr lang="en-US" sz="2000" i="1" dirty="0" smtClean="0"/>
              <a:t>likely</a:t>
            </a:r>
            <a:r>
              <a:rPr lang="en-US" sz="2000" dirty="0" smtClean="0"/>
              <a:t>, </a:t>
            </a:r>
            <a:r>
              <a:rPr lang="en-US" sz="2000" i="1" dirty="0" smtClean="0"/>
              <a:t>unlikely</a:t>
            </a:r>
            <a:r>
              <a:rPr lang="en-US" sz="2000" dirty="0" smtClean="0"/>
              <a:t>, or </a:t>
            </a:r>
            <a:r>
              <a:rPr lang="en-US" sz="2000" i="1" dirty="0" smtClean="0"/>
              <a:t>highly unlikely</a:t>
            </a:r>
            <a:r>
              <a:rPr lang="en-US" sz="2000" dirty="0" smtClean="0"/>
              <a:t>. On the subject of countermeasures and risk mitigation, the qualitative approach is from </a:t>
            </a:r>
            <a:r>
              <a:rPr lang="en-US" sz="2000" i="1" dirty="0" smtClean="0"/>
              <a:t>strong (high) to acceptable (medium) and unacceptable (low)</a:t>
            </a:r>
            <a:r>
              <a:rPr lang="en-US" sz="2000" dirty="0" smtClean="0"/>
              <a:t>. If there was a numerical value, such as 90% security, one could tell just how secure we were thought to be.</a:t>
            </a:r>
          </a:p>
          <a:p>
            <a:endParaRPr lang="en-US" sz="2000" dirty="0" smtClean="0"/>
          </a:p>
          <a:p>
            <a:r>
              <a:rPr lang="en-US" sz="2000" dirty="0" smtClean="0"/>
              <a:t>The same concept applies to the risk accrued for one’s computer or a hospital’s patient-centered healthcare system. To quantify risk, the Risk-Meter (</a:t>
            </a:r>
            <a:r>
              <a:rPr lang="en-US" sz="2000" i="1" dirty="0" err="1" smtClean="0"/>
              <a:t>RoM</a:t>
            </a:r>
            <a:r>
              <a:rPr lang="en-US" sz="2000" i="1" dirty="0" smtClean="0"/>
              <a:t>)</a:t>
            </a:r>
            <a:r>
              <a:rPr lang="en-US" sz="2000" dirty="0" smtClean="0"/>
              <a:t> tool based on a game-theoretic algorithm has been developed by the author. This automated risk assessment and management algorithm provides a quantitatively strong alternative to the current mostly qualitative and subjective models.</a:t>
            </a:r>
          </a:p>
          <a:p>
            <a:pPr>
              <a:buNone/>
            </a:pPr>
            <a:endParaRPr lang="en-US" sz="1400" dirty="0" smtClean="0"/>
          </a:p>
          <a:p>
            <a:pPr>
              <a:buNone/>
            </a:pPr>
            <a:r>
              <a:rPr lang="en-US" sz="1400" dirty="0" smtClean="0"/>
              <a:t>	</a:t>
            </a:r>
            <a:r>
              <a:rPr lang="en-US" sz="1600" dirty="0" smtClean="0"/>
              <a:t> </a:t>
            </a:r>
            <a:endParaRPr lang="en-US" sz="1600" dirty="0"/>
          </a:p>
          <a:p>
            <a:pPr marL="0" indent="0" algn="just" eaLnBrk="1" hangingPunct="1">
              <a:buClrTx/>
              <a:buFont typeface="Wingdings 2" pitchFamily="18" charset="2"/>
              <a:buNone/>
              <a:defRPr/>
            </a:pPr>
            <a:endParaRPr lang="en-US" altLang="en-US" sz="2000" dirty="0" smtClean="0">
              <a:latin typeface="Calibri" pitchFamily="34" charset="0"/>
            </a:endParaRPr>
          </a:p>
        </p:txBody>
      </p:sp>
      <p:sp>
        <p:nvSpPr>
          <p:cNvPr id="2" name="Slide Number Placeholder 1"/>
          <p:cNvSpPr>
            <a:spLocks noGrp="1"/>
          </p:cNvSpPr>
          <p:nvPr>
            <p:ph type="sldNum" sz="quarter" idx="12"/>
          </p:nvPr>
        </p:nvSpPr>
        <p:spPr/>
        <p:txBody>
          <a:bodyPr/>
          <a:lstStyle/>
          <a:p>
            <a:pPr>
              <a:defRPr/>
            </a:pPr>
            <a:fld id="{80D504C4-6025-4F80-A9E2-97AD466532CC}" type="slidenum">
              <a:rPr lang="en-IN" smtClean="0"/>
              <a:pPr>
                <a:defRPr/>
              </a:pPr>
              <a:t>34</a:t>
            </a:fld>
            <a:endParaRPr lang="en-IN"/>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800" b="1" cap="small" dirty="0" smtClean="0"/>
              <a:t>Sahinoglu’s Alternative Model (cont’d)</a:t>
            </a:r>
            <a:endParaRPr lang="en-US" sz="2800" dirty="0"/>
          </a:p>
        </p:txBody>
      </p:sp>
      <p:sp>
        <p:nvSpPr>
          <p:cNvPr id="3" name="Content Placeholder 2"/>
          <p:cNvSpPr>
            <a:spLocks noGrp="1"/>
          </p:cNvSpPr>
          <p:nvPr>
            <p:ph sz="quarter" idx="1"/>
          </p:nvPr>
        </p:nvSpPr>
        <p:spPr/>
        <p:txBody>
          <a:bodyPr/>
          <a:lstStyle/>
          <a:p>
            <a:pPr>
              <a:buNone/>
            </a:pPr>
            <a:endParaRPr lang="en-US" dirty="0" smtClean="0"/>
          </a:p>
          <a:p>
            <a:pPr>
              <a:buNone/>
            </a:pPr>
            <a:endParaRPr lang="en-US" dirty="0" smtClean="0"/>
          </a:p>
          <a:p>
            <a:pPr>
              <a:buNone/>
            </a:pPr>
            <a:endParaRPr lang="en-US" dirty="0" smtClean="0"/>
          </a:p>
          <a:p>
            <a:pPr>
              <a:buNone/>
            </a:pPr>
            <a:endParaRPr lang="en-US" dirty="0" smtClean="0"/>
          </a:p>
          <a:p>
            <a:pPr>
              <a:buNone/>
            </a:pPr>
            <a:endParaRPr lang="en-US" dirty="0" smtClean="0"/>
          </a:p>
          <a:p>
            <a:pPr>
              <a:buNone/>
            </a:pPr>
            <a:endParaRPr lang="en-US" dirty="0" smtClean="0"/>
          </a:p>
          <a:p>
            <a:pPr>
              <a:buNone/>
            </a:pPr>
            <a:endParaRPr lang="en-US" dirty="0" smtClean="0"/>
          </a:p>
          <a:p>
            <a:pPr>
              <a:buNone/>
            </a:pPr>
            <a:endParaRPr lang="en-US" dirty="0" smtClean="0"/>
          </a:p>
          <a:p>
            <a:pPr>
              <a:buNone/>
            </a:pPr>
            <a:endParaRPr lang="en-US" sz="1600" dirty="0" smtClean="0"/>
          </a:p>
          <a:p>
            <a:pPr algn="ctr">
              <a:buNone/>
            </a:pPr>
            <a:r>
              <a:rPr lang="en-US" sz="1600" dirty="0" smtClean="0"/>
              <a:t>Figure 4. An Example of a Game-Theoretic Cost-Optimal Risk Management using JAVA.</a:t>
            </a:r>
          </a:p>
          <a:p>
            <a:pPr>
              <a:buNone/>
            </a:pPr>
            <a:endParaRPr lang="en-US" dirty="0"/>
          </a:p>
        </p:txBody>
      </p:sp>
      <p:pic>
        <p:nvPicPr>
          <p:cNvPr id="5" name="Picture 4"/>
          <p:cNvPicPr/>
          <p:nvPr/>
        </p:nvPicPr>
        <p:blipFill>
          <a:blip r:embed="rId2" cstate="print">
            <a:extLst>
              <a:ext uri="{28A0092B-C50C-407E-A947-70E740481C1C}">
                <a14:useLocalDpi xmlns:a14="http://schemas.microsoft.com/office/drawing/2010/main" val="0"/>
              </a:ext>
            </a:extLst>
          </a:blip>
          <a:srcRect b="3995"/>
          <a:stretch>
            <a:fillRect/>
          </a:stretch>
        </p:blipFill>
        <p:spPr bwMode="auto">
          <a:xfrm>
            <a:off x="379036" y="1556792"/>
            <a:ext cx="8496944" cy="4248472"/>
          </a:xfrm>
          <a:prstGeom prst="rect">
            <a:avLst/>
          </a:prstGeom>
          <a:noFill/>
          <a:ln>
            <a:noFill/>
          </a:ln>
        </p:spPr>
      </p:pic>
      <p:sp>
        <p:nvSpPr>
          <p:cNvPr id="4" name="Slide Number Placeholder 3"/>
          <p:cNvSpPr>
            <a:spLocks noGrp="1"/>
          </p:cNvSpPr>
          <p:nvPr>
            <p:ph type="sldNum" sz="quarter" idx="12"/>
          </p:nvPr>
        </p:nvSpPr>
        <p:spPr/>
        <p:txBody>
          <a:bodyPr/>
          <a:lstStyle/>
          <a:p>
            <a:pPr>
              <a:defRPr/>
            </a:pPr>
            <a:fld id="{80D504C4-6025-4F80-A9E2-97AD466532CC}" type="slidenum">
              <a:rPr lang="en-IN" smtClean="0"/>
              <a:pPr>
                <a:defRPr/>
              </a:pPr>
              <a:t>35</a:t>
            </a:fld>
            <a:endParaRPr lang="en-IN"/>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1625" y="228600"/>
            <a:ext cx="8534400" cy="752128"/>
          </a:xfrm>
        </p:spPr>
        <p:txBody>
          <a:bodyPr/>
          <a:lstStyle/>
          <a:p>
            <a:r>
              <a:rPr lang="en-US" sz="2000" dirty="0" smtClean="0"/>
              <a:t>Figure 5:</a:t>
            </a:r>
            <a:br>
              <a:rPr lang="en-US" sz="2000" dirty="0" smtClean="0"/>
            </a:br>
            <a:r>
              <a:rPr lang="en-US" sz="2000" dirty="0" smtClean="0"/>
              <a:t>Game Theoretic Cost-Optimal Risk Management by Neumann and Nash</a:t>
            </a:r>
            <a:endParaRPr lang="en-US" sz="2000" dirty="0"/>
          </a:p>
        </p:txBody>
      </p:sp>
      <p:sp>
        <p:nvSpPr>
          <p:cNvPr id="4" name="Slide Number Placeholder 3"/>
          <p:cNvSpPr>
            <a:spLocks noGrp="1"/>
          </p:cNvSpPr>
          <p:nvPr>
            <p:ph type="sldNum" sz="quarter" idx="12"/>
          </p:nvPr>
        </p:nvSpPr>
        <p:spPr/>
        <p:txBody>
          <a:bodyPr/>
          <a:lstStyle/>
          <a:p>
            <a:pPr>
              <a:defRPr/>
            </a:pPr>
            <a:fld id="{7AF4AC83-D1D7-454D-B1F4-7768E1E9134A}" type="slidenum">
              <a:rPr lang="en-IN" smtClean="0"/>
              <a:pPr>
                <a:defRPr/>
              </a:pPr>
              <a:t>36</a:t>
            </a:fld>
            <a:endParaRPr lang="en-IN" dirty="0"/>
          </a:p>
        </p:txBody>
      </p:sp>
      <p:pic>
        <p:nvPicPr>
          <p:cNvPr id="7170" name="Picture 2"/>
          <p:cNvPicPr>
            <a:picLocks noGrp="1" noChangeAspect="1" noChangeArrowheads="1"/>
          </p:cNvPicPr>
          <p:nvPr>
            <p:ph sz="quarter" idx="1"/>
          </p:nvPr>
        </p:nvPicPr>
        <p:blipFill>
          <a:blip r:embed="rId2">
            <a:extLst>
              <a:ext uri="{28A0092B-C50C-407E-A947-70E740481C1C}">
                <a14:useLocalDpi xmlns:a14="http://schemas.microsoft.com/office/drawing/2010/main" val="0"/>
              </a:ext>
            </a:extLst>
          </a:blip>
          <a:srcRect/>
          <a:stretch>
            <a:fillRect/>
          </a:stretch>
        </p:blipFill>
        <p:spPr bwMode="auto">
          <a:xfrm>
            <a:off x="251521" y="908720"/>
            <a:ext cx="8640960" cy="547260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92275262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a:xfrm>
            <a:off x="468313" y="260351"/>
            <a:ext cx="8204200" cy="720725"/>
          </a:xfrm>
        </p:spPr>
        <p:txBody>
          <a:bodyPr>
            <a:normAutofit fontScale="90000"/>
          </a:bodyPr>
          <a:lstStyle/>
          <a:p>
            <a:pPr eaLnBrk="1" fontAlgn="auto" hangingPunct="1">
              <a:spcAft>
                <a:spcPts val="0"/>
              </a:spcAft>
              <a:defRPr/>
            </a:pPr>
            <a:r>
              <a:rPr lang="en-US" sz="3200" b="1" cap="small" dirty="0"/>
              <a:t>Sahinoglu’s Alternative Model (cont’d)</a:t>
            </a:r>
            <a:endParaRPr lang="en-IN" sz="3200" b="1" cap="small" dirty="0" smtClean="0">
              <a:solidFill>
                <a:schemeClr val="accent3">
                  <a:lumMod val="50000"/>
                </a:schemeClr>
              </a:solidFill>
              <a:latin typeface="Algerian" pitchFamily="82" charset="0"/>
              <a:ea typeface="Verdana" pitchFamily="34" charset="0"/>
              <a:cs typeface="Verdana" pitchFamily="34" charset="0"/>
            </a:endParaRPr>
          </a:p>
        </p:txBody>
      </p:sp>
      <p:sp>
        <p:nvSpPr>
          <p:cNvPr id="17411" name="Content Placeholder 3"/>
          <p:cNvSpPr>
            <a:spLocks noGrp="1"/>
          </p:cNvSpPr>
          <p:nvPr>
            <p:ph sz="quarter" idx="1"/>
          </p:nvPr>
        </p:nvSpPr>
        <p:spPr>
          <a:xfrm>
            <a:off x="395536" y="1628800"/>
            <a:ext cx="8291512" cy="4608511"/>
          </a:xfrm>
        </p:spPr>
        <p:txBody>
          <a:bodyPr/>
          <a:lstStyle/>
          <a:p>
            <a:r>
              <a:rPr lang="en-US" sz="1800" dirty="0" smtClean="0"/>
              <a:t>Following the initial risk assessment, one proceeds with the risk management stage to compute the game-theoretic Linear Programming solution vector </a:t>
            </a:r>
            <a:r>
              <a:rPr lang="en-US" sz="1800" i="1" dirty="0" err="1" smtClean="0"/>
              <a:t>CM</a:t>
            </a:r>
            <a:r>
              <a:rPr lang="en-US" sz="1800" baseline="-25000" dirty="0" err="1" smtClean="0"/>
              <a:t>ij</a:t>
            </a:r>
            <a:r>
              <a:rPr lang="en-US" sz="1800" dirty="0" smtClean="0"/>
              <a:t> to mitigate risk from 26% to 10%.</a:t>
            </a:r>
          </a:p>
          <a:p>
            <a:r>
              <a:rPr lang="en-US" sz="1800" dirty="0" smtClean="0"/>
              <a:t>After running the </a:t>
            </a:r>
            <a:r>
              <a:rPr lang="en-US" sz="1800" i="1" dirty="0" err="1" smtClean="0"/>
              <a:t>RoM</a:t>
            </a:r>
            <a:r>
              <a:rPr lang="en-US" sz="1800" dirty="0" smtClean="0"/>
              <a:t> through the software developed by the author, one obtains a breakeven cost of $5.67 accrued per 1% countermeasure improvement. This is the result after the countermeasures are taken to bring the undesirable security risk (e.g. 26.04%) to a tolerable level (e.g. 10%).</a:t>
            </a:r>
          </a:p>
          <a:p>
            <a:r>
              <a:rPr lang="en-US" sz="1800" dirty="0" smtClean="0"/>
              <a:t>The breakeven point is where the benefits and costs are equal, correctly guiding the security manager to follow up on corrective actions.</a:t>
            </a:r>
          </a:p>
          <a:p>
            <a:r>
              <a:rPr lang="en-US" sz="1800" dirty="0" smtClean="0"/>
              <a:t>Optimal countermeasures are generated using a game-theoretic computational algorithm, </a:t>
            </a:r>
            <a:r>
              <a:rPr lang="en-US" sz="1800" i="1" dirty="0" err="1" smtClean="0"/>
              <a:t>RoM</a:t>
            </a:r>
            <a:r>
              <a:rPr lang="en-US" sz="1800" dirty="0" smtClean="0"/>
              <a:t>, to optimize mitigation as illustrated under the </a:t>
            </a:r>
            <a:r>
              <a:rPr lang="en-US" sz="1800" i="1" dirty="0" smtClean="0"/>
              <a:t>Change</a:t>
            </a:r>
            <a:r>
              <a:rPr lang="en-US" sz="1800" dirty="0" smtClean="0"/>
              <a:t> column. The algorithm brings significant advantages to information warfare on how to optimize the countermeasures (</a:t>
            </a:r>
            <a:r>
              <a:rPr lang="en-US" sz="1800" i="1" dirty="0" smtClean="0"/>
              <a:t>CM</a:t>
            </a:r>
            <a:r>
              <a:rPr lang="en-US" sz="1800" dirty="0" smtClean="0"/>
              <a:t>) in an offense vs. defense setting in national </a:t>
            </a:r>
            <a:r>
              <a:rPr lang="en-US" sz="1800" dirty="0" err="1" smtClean="0"/>
              <a:t>cybersecurity</a:t>
            </a:r>
            <a:r>
              <a:rPr lang="en-US" sz="1800" dirty="0" smtClean="0"/>
              <a:t> theme .</a:t>
            </a:r>
          </a:p>
          <a:p>
            <a:pPr>
              <a:buNone/>
            </a:pPr>
            <a:r>
              <a:rPr lang="en-US" sz="1400" dirty="0" smtClean="0"/>
              <a:t>	</a:t>
            </a:r>
            <a:r>
              <a:rPr lang="en-US" sz="1600" dirty="0" smtClean="0"/>
              <a:t> </a:t>
            </a:r>
            <a:endParaRPr lang="en-US" sz="1600" dirty="0"/>
          </a:p>
          <a:p>
            <a:pPr marL="0" indent="0" algn="just" eaLnBrk="1" hangingPunct="1">
              <a:buClrTx/>
              <a:buFont typeface="Wingdings 2" pitchFamily="18" charset="2"/>
              <a:buNone/>
              <a:defRPr/>
            </a:pPr>
            <a:endParaRPr lang="en-US" altLang="en-US" sz="2000" dirty="0" smtClean="0">
              <a:latin typeface="Calibri" pitchFamily="34" charset="0"/>
            </a:endParaRPr>
          </a:p>
        </p:txBody>
      </p:sp>
      <p:sp>
        <p:nvSpPr>
          <p:cNvPr id="2" name="Slide Number Placeholder 1"/>
          <p:cNvSpPr>
            <a:spLocks noGrp="1"/>
          </p:cNvSpPr>
          <p:nvPr>
            <p:ph type="sldNum" sz="quarter" idx="12"/>
          </p:nvPr>
        </p:nvSpPr>
        <p:spPr/>
        <p:txBody>
          <a:bodyPr/>
          <a:lstStyle/>
          <a:p>
            <a:pPr>
              <a:defRPr/>
            </a:pPr>
            <a:fld id="{80D504C4-6025-4F80-A9E2-97AD466532CC}" type="slidenum">
              <a:rPr lang="en-IN" smtClean="0"/>
              <a:pPr>
                <a:defRPr/>
              </a:pPr>
              <a:t>37</a:t>
            </a:fld>
            <a:endParaRPr lang="en-IN"/>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a:xfrm>
            <a:off x="468313" y="260351"/>
            <a:ext cx="8204200" cy="720725"/>
          </a:xfrm>
        </p:spPr>
        <p:txBody>
          <a:bodyPr>
            <a:normAutofit fontScale="90000"/>
          </a:bodyPr>
          <a:lstStyle/>
          <a:p>
            <a:pPr eaLnBrk="1" fontAlgn="auto" hangingPunct="1">
              <a:spcAft>
                <a:spcPts val="0"/>
              </a:spcAft>
              <a:defRPr/>
            </a:pPr>
            <a:r>
              <a:rPr lang="en-US" sz="3200" b="1" cap="small" dirty="0"/>
              <a:t>Sahinoglu’s Alternative Model (cont’d)</a:t>
            </a:r>
            <a:endParaRPr lang="en-IN" sz="3200" b="1" cap="small" dirty="0" smtClean="0">
              <a:solidFill>
                <a:schemeClr val="accent3">
                  <a:lumMod val="50000"/>
                </a:schemeClr>
              </a:solidFill>
              <a:latin typeface="Algerian" pitchFamily="82" charset="0"/>
              <a:ea typeface="Verdana" pitchFamily="34" charset="0"/>
              <a:cs typeface="Verdana" pitchFamily="34" charset="0"/>
            </a:endParaRPr>
          </a:p>
        </p:txBody>
      </p:sp>
      <p:sp>
        <p:nvSpPr>
          <p:cNvPr id="17411" name="Content Placeholder 3"/>
          <p:cNvSpPr>
            <a:spLocks noGrp="1"/>
          </p:cNvSpPr>
          <p:nvPr>
            <p:ph sz="quarter" idx="1"/>
          </p:nvPr>
        </p:nvSpPr>
        <p:spPr>
          <a:xfrm>
            <a:off x="395536" y="1484784"/>
            <a:ext cx="8291512" cy="4752528"/>
          </a:xfrm>
        </p:spPr>
        <p:txBody>
          <a:bodyPr/>
          <a:lstStyle/>
          <a:p>
            <a:r>
              <a:rPr lang="en-US" sz="1800" dirty="0" smtClean="0"/>
              <a:t>Using Figure 4, and improving the base risk by mitigating from 26% to 10%, we implement the prioritized and recommended actions from the </a:t>
            </a:r>
            <a:r>
              <a:rPr lang="en-US" sz="1800" i="1" dirty="0" smtClean="0"/>
              <a:t>Advice </a:t>
            </a:r>
            <a:r>
              <a:rPr lang="en-US" sz="1800" dirty="0" smtClean="0"/>
              <a:t>column as follows:</a:t>
            </a:r>
          </a:p>
          <a:p>
            <a:r>
              <a:rPr lang="en-US" sz="1800" dirty="0" smtClean="0"/>
              <a:t>1) Increase the </a:t>
            </a:r>
            <a:r>
              <a:rPr lang="en-US" sz="1800" i="1" dirty="0" smtClean="0"/>
              <a:t>CM</a:t>
            </a:r>
            <a:r>
              <a:rPr lang="en-US" sz="1800" dirty="0" smtClean="0"/>
              <a:t> capacity for the vulnerability of </a:t>
            </a:r>
            <a:r>
              <a:rPr lang="en-US" sz="1800" i="1" dirty="0" smtClean="0"/>
              <a:t>Internal Security Breach</a:t>
            </a:r>
            <a:r>
              <a:rPr lang="en-US" sz="1800" dirty="0" smtClean="0"/>
              <a:t> and its threat </a:t>
            </a:r>
            <a:r>
              <a:rPr lang="en-US" sz="1800" i="1" dirty="0" smtClean="0"/>
              <a:t>Internal Abuse of Network Access</a:t>
            </a:r>
            <a:r>
              <a:rPr lang="en-US" sz="1800" dirty="0" smtClean="0"/>
              <a:t> from the current 70% to 100%.</a:t>
            </a:r>
          </a:p>
          <a:p>
            <a:r>
              <a:rPr lang="en-US" sz="1800" dirty="0" smtClean="0"/>
              <a:t>2) Increase the </a:t>
            </a:r>
            <a:r>
              <a:rPr lang="en-US" sz="1800" i="1" dirty="0" smtClean="0"/>
              <a:t>CM</a:t>
            </a:r>
            <a:r>
              <a:rPr lang="en-US" sz="1800" dirty="0" smtClean="0"/>
              <a:t> capacity for the vulnerability of </a:t>
            </a:r>
            <a:r>
              <a:rPr lang="en-US" sz="1800" i="1" dirty="0" smtClean="0"/>
              <a:t>External Security Breach</a:t>
            </a:r>
            <a:r>
              <a:rPr lang="en-US" sz="1800" dirty="0" smtClean="0"/>
              <a:t> and its threat </a:t>
            </a:r>
            <a:r>
              <a:rPr lang="en-US" sz="1800" i="1" dirty="0" smtClean="0"/>
              <a:t>Virus</a:t>
            </a:r>
            <a:r>
              <a:rPr lang="en-US" sz="1800" dirty="0" smtClean="0"/>
              <a:t> from the current 96% to 100%.</a:t>
            </a:r>
          </a:p>
          <a:p>
            <a:r>
              <a:rPr lang="en-US" sz="1800" dirty="0" smtClean="0"/>
              <a:t>3) Increase the </a:t>
            </a:r>
            <a:r>
              <a:rPr lang="en-US" sz="1800" i="1" dirty="0" smtClean="0"/>
              <a:t>CM</a:t>
            </a:r>
            <a:r>
              <a:rPr lang="en-US" sz="1800" dirty="0" smtClean="0"/>
              <a:t> capacity for the vulnerability of </a:t>
            </a:r>
            <a:r>
              <a:rPr lang="en-US" sz="1800" i="1" dirty="0" smtClean="0"/>
              <a:t>Both Internal and External Breach</a:t>
            </a:r>
            <a:r>
              <a:rPr lang="en-US" sz="1800" dirty="0" smtClean="0"/>
              <a:t> and its threat </a:t>
            </a:r>
            <a:r>
              <a:rPr lang="en-US" sz="1800" i="1" dirty="0" smtClean="0"/>
              <a:t>Unauthorized Info Access</a:t>
            </a:r>
            <a:r>
              <a:rPr lang="en-US" sz="1800" dirty="0" smtClean="0"/>
              <a:t> from the current 72% to 98.54%.</a:t>
            </a:r>
          </a:p>
          <a:p>
            <a:r>
              <a:rPr lang="en-US" sz="1800" dirty="0" smtClean="0"/>
              <a:t>4) Increase the </a:t>
            </a:r>
            <a:r>
              <a:rPr lang="en-US" sz="1800" i="1" dirty="0" smtClean="0"/>
              <a:t>CM</a:t>
            </a:r>
            <a:r>
              <a:rPr lang="en-US" sz="1800" dirty="0" smtClean="0"/>
              <a:t> capacity for the vulnerability of </a:t>
            </a:r>
            <a:r>
              <a:rPr lang="en-US" sz="1800" i="1" dirty="0" smtClean="0"/>
              <a:t>Both Internal and External Breach </a:t>
            </a:r>
            <a:r>
              <a:rPr lang="en-US" sz="1800" dirty="0" smtClean="0"/>
              <a:t>and its threat </a:t>
            </a:r>
            <a:r>
              <a:rPr lang="en-US" sz="1800" i="1" dirty="0" smtClean="0"/>
              <a:t>Malicious Code</a:t>
            </a:r>
            <a:r>
              <a:rPr lang="en-US" sz="1800" dirty="0" smtClean="0"/>
              <a:t> from the current </a:t>
            </a:r>
            <a:r>
              <a:rPr lang="en-US" sz="1800" i="1" dirty="0" smtClean="0"/>
              <a:t>70%</a:t>
            </a:r>
            <a:r>
              <a:rPr lang="en-US" sz="1800" dirty="0" smtClean="0"/>
              <a:t> to </a:t>
            </a:r>
            <a:r>
              <a:rPr lang="en-US" sz="1800" i="1" dirty="0" smtClean="0"/>
              <a:t>99.99%.</a:t>
            </a:r>
            <a:endParaRPr lang="en-US" sz="1800" dirty="0" smtClean="0"/>
          </a:p>
          <a:p>
            <a:r>
              <a:rPr lang="en-US" sz="1800" dirty="0" smtClean="0"/>
              <a:t>The breakeven point is where the benefits and costs are equal, correctly guiding the security manager to follow up on corrective actions.</a:t>
            </a:r>
            <a:endParaRPr lang="en-US" altLang="en-US" sz="2000" dirty="0" smtClean="0">
              <a:latin typeface="Calibri" pitchFamily="34" charset="0"/>
            </a:endParaRPr>
          </a:p>
        </p:txBody>
      </p:sp>
      <p:sp>
        <p:nvSpPr>
          <p:cNvPr id="2" name="Slide Number Placeholder 1"/>
          <p:cNvSpPr>
            <a:spLocks noGrp="1"/>
          </p:cNvSpPr>
          <p:nvPr>
            <p:ph type="sldNum" sz="quarter" idx="12"/>
          </p:nvPr>
        </p:nvSpPr>
        <p:spPr/>
        <p:txBody>
          <a:bodyPr/>
          <a:lstStyle/>
          <a:p>
            <a:pPr>
              <a:defRPr/>
            </a:pPr>
            <a:fld id="{80D504C4-6025-4F80-A9E2-97AD466532CC}" type="slidenum">
              <a:rPr lang="en-IN" smtClean="0"/>
              <a:pPr>
                <a:defRPr/>
              </a:pPr>
              <a:t>38</a:t>
            </a:fld>
            <a:endParaRPr lang="en-IN"/>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3528" y="2132857"/>
            <a:ext cx="8534400" cy="2232248"/>
          </a:xfrm>
        </p:spPr>
        <p:txBody>
          <a:bodyPr/>
          <a:lstStyle/>
          <a:p>
            <a:r>
              <a:rPr lang="en-US" sz="3200" b="1" cap="all" dirty="0" smtClean="0"/>
              <a:t>5.7. Other Interdisciplinary Applications of Risk-Meter</a:t>
            </a:r>
            <a:r>
              <a:rPr lang="en-US" dirty="0" smtClean="0"/>
              <a:t/>
            </a:r>
            <a:br>
              <a:rPr lang="en-US" dirty="0" smtClean="0"/>
            </a:br>
            <a:endParaRPr lang="en-US" dirty="0"/>
          </a:p>
        </p:txBody>
      </p:sp>
      <p:sp>
        <p:nvSpPr>
          <p:cNvPr id="3" name="Slide Number Placeholder 2"/>
          <p:cNvSpPr>
            <a:spLocks noGrp="1"/>
          </p:cNvSpPr>
          <p:nvPr>
            <p:ph type="sldNum" sz="quarter" idx="12"/>
          </p:nvPr>
        </p:nvSpPr>
        <p:spPr/>
        <p:txBody>
          <a:bodyPr/>
          <a:lstStyle/>
          <a:p>
            <a:pPr>
              <a:defRPr/>
            </a:pPr>
            <a:fld id="{80D504C4-6025-4F80-A9E2-97AD466532CC}" type="slidenum">
              <a:rPr lang="en-IN" smtClean="0"/>
              <a:pPr>
                <a:defRPr/>
              </a:pPr>
              <a:t>39</a:t>
            </a:fld>
            <a:endParaRPr lang="en-IN"/>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3528" y="2420888"/>
            <a:ext cx="8534400" cy="2192958"/>
          </a:xfrm>
        </p:spPr>
        <p:txBody>
          <a:bodyPr/>
          <a:lstStyle/>
          <a:p>
            <a:r>
              <a:rPr lang="en-US" sz="3600" b="1" cap="small" dirty="0" smtClean="0"/>
              <a:t>5.1. Gaming and Historical Perspective to Game </a:t>
            </a:r>
            <a:br>
              <a:rPr lang="en-US" sz="3600" b="1" cap="small" dirty="0" smtClean="0"/>
            </a:br>
            <a:r>
              <a:rPr lang="en-US" sz="3600" b="1" cap="small" dirty="0" smtClean="0"/>
              <a:t>Theory’s Origins</a:t>
            </a:r>
            <a:r>
              <a:rPr lang="en-US" dirty="0" smtClean="0"/>
              <a:t/>
            </a:r>
            <a:br>
              <a:rPr lang="en-US" dirty="0" smtClean="0"/>
            </a:br>
            <a:endParaRPr lang="en-US" dirty="0"/>
          </a:p>
        </p:txBody>
      </p:sp>
      <p:sp>
        <p:nvSpPr>
          <p:cNvPr id="3" name="Slide Number Placeholder 2"/>
          <p:cNvSpPr>
            <a:spLocks noGrp="1"/>
          </p:cNvSpPr>
          <p:nvPr>
            <p:ph type="sldNum" sz="quarter" idx="12"/>
          </p:nvPr>
        </p:nvSpPr>
        <p:spPr/>
        <p:txBody>
          <a:bodyPr/>
          <a:lstStyle/>
          <a:p>
            <a:pPr>
              <a:defRPr/>
            </a:pPr>
            <a:fld id="{80D504C4-6025-4F80-A9E2-97AD466532CC}" type="slidenum">
              <a:rPr lang="en-IN" smtClean="0"/>
              <a:pPr>
                <a:defRPr/>
              </a:pPr>
              <a:t>4</a:t>
            </a:fld>
            <a:endParaRPr lang="en-IN" dirty="0"/>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1625" y="116633"/>
            <a:ext cx="8534400" cy="870794"/>
          </a:xfrm>
        </p:spPr>
        <p:txBody>
          <a:bodyPr/>
          <a:lstStyle/>
          <a:p>
            <a:r>
              <a:rPr lang="en-US" sz="2800" dirty="0" smtClean="0"/>
              <a:t/>
            </a:r>
            <a:br>
              <a:rPr lang="en-US" sz="2800" dirty="0" smtClean="0"/>
            </a:br>
            <a:r>
              <a:rPr lang="en-US" sz="2800" b="1" dirty="0" smtClean="0"/>
              <a:t>INTERDISCIPLINARY RISK-METER THEMES’ TREE DIAGRAMS</a:t>
            </a:r>
            <a:endParaRPr lang="en-US" sz="2800" b="1" dirty="0"/>
          </a:p>
        </p:txBody>
      </p:sp>
      <p:sp>
        <p:nvSpPr>
          <p:cNvPr id="3" name="Content Placeholder 2"/>
          <p:cNvSpPr>
            <a:spLocks noGrp="1"/>
          </p:cNvSpPr>
          <p:nvPr>
            <p:ph sz="quarter" idx="1"/>
          </p:nvPr>
        </p:nvSpPr>
        <p:spPr>
          <a:xfrm>
            <a:off x="251520" y="1340768"/>
            <a:ext cx="8554152" cy="5184576"/>
          </a:xfrm>
        </p:spPr>
        <p:txBody>
          <a:bodyPr/>
          <a:lstStyle/>
          <a:p>
            <a:pPr marL="457200" indent="-457200">
              <a:buAutoNum type="arabicParenR"/>
            </a:pPr>
            <a:r>
              <a:rPr lang="en-US" sz="2000" dirty="0" smtClean="0"/>
              <a:t>Computer </a:t>
            </a:r>
            <a:r>
              <a:rPr lang="en-US" sz="2000" dirty="0"/>
              <a:t>and Network Security </a:t>
            </a:r>
            <a:r>
              <a:rPr lang="en-US" sz="2000" dirty="0" smtClean="0"/>
              <a:t>Risk-Meter </a:t>
            </a:r>
            <a:r>
              <a:rPr lang="en-US" sz="2000" dirty="0"/>
              <a:t>Tree </a:t>
            </a:r>
            <a:r>
              <a:rPr lang="en-US" sz="2000" dirty="0" smtClean="0"/>
              <a:t>Diagram</a:t>
            </a:r>
          </a:p>
          <a:p>
            <a:pPr marL="457200" indent="-457200">
              <a:buAutoNum type="arabicParenR"/>
            </a:pPr>
            <a:r>
              <a:rPr lang="en-US" sz="2000" dirty="0" smtClean="0"/>
              <a:t>Electronic-Voting Risk-Meter </a:t>
            </a:r>
            <a:r>
              <a:rPr lang="en-US" sz="2000" dirty="0"/>
              <a:t>Tree </a:t>
            </a:r>
            <a:r>
              <a:rPr lang="en-US" sz="2000" dirty="0" smtClean="0"/>
              <a:t>Diagram</a:t>
            </a:r>
          </a:p>
          <a:p>
            <a:pPr marL="457200" indent="-457200">
              <a:buFont typeface="Wingdings 2" pitchFamily="18" charset="2"/>
              <a:buAutoNum type="arabicParenR"/>
            </a:pPr>
            <a:r>
              <a:rPr lang="en-US" sz="2000" dirty="0" smtClean="0"/>
              <a:t>Ambulatory </a:t>
            </a:r>
            <a:r>
              <a:rPr lang="en-US" sz="2000" dirty="0"/>
              <a:t>Health Care Risk-Meter Tree </a:t>
            </a:r>
            <a:r>
              <a:rPr lang="en-US" sz="2000" dirty="0" smtClean="0"/>
              <a:t>Diagram</a:t>
            </a:r>
          </a:p>
          <a:p>
            <a:pPr marL="457200" indent="-457200">
              <a:buFont typeface="Wingdings 2" pitchFamily="18" charset="2"/>
              <a:buAutoNum type="arabicParenR"/>
            </a:pPr>
            <a:r>
              <a:rPr lang="en-US" sz="2000" dirty="0" smtClean="0"/>
              <a:t>Usability (Operating Systems) </a:t>
            </a:r>
            <a:r>
              <a:rPr lang="en-US" sz="2000" dirty="0"/>
              <a:t>Risk-Meter Tree </a:t>
            </a:r>
            <a:r>
              <a:rPr lang="en-US" sz="2000" dirty="0" smtClean="0"/>
              <a:t>Diagram</a:t>
            </a:r>
          </a:p>
          <a:p>
            <a:pPr marL="457200" indent="-457200">
              <a:buFont typeface="Wingdings 2" pitchFamily="18" charset="2"/>
              <a:buAutoNum type="arabicParenR"/>
            </a:pPr>
            <a:r>
              <a:rPr lang="en-US" sz="2000" dirty="0" smtClean="0"/>
              <a:t>ALABAMA </a:t>
            </a:r>
            <a:r>
              <a:rPr lang="en-US" sz="2000" dirty="0"/>
              <a:t>Department of Public Health HIPAA Risk-Meter Tree </a:t>
            </a:r>
            <a:r>
              <a:rPr lang="en-US" sz="2000" dirty="0" smtClean="0"/>
              <a:t>Diagram</a:t>
            </a:r>
          </a:p>
          <a:p>
            <a:pPr marL="457200" indent="-457200">
              <a:buFont typeface="Wingdings 2" pitchFamily="18" charset="2"/>
              <a:buAutoNum type="arabicParenR"/>
            </a:pPr>
            <a:r>
              <a:rPr lang="en-US" sz="2000" dirty="0" smtClean="0"/>
              <a:t>Campus </a:t>
            </a:r>
            <a:r>
              <a:rPr lang="en-US" sz="2000" dirty="0"/>
              <a:t>Safety and Security Risk-Meter Tree </a:t>
            </a:r>
            <a:r>
              <a:rPr lang="en-US" sz="2000" dirty="0" smtClean="0"/>
              <a:t>Diagram</a:t>
            </a:r>
          </a:p>
          <a:p>
            <a:pPr marL="457200" indent="-457200">
              <a:buFont typeface="Wingdings 2" pitchFamily="18" charset="2"/>
              <a:buAutoNum type="arabicParenR"/>
            </a:pPr>
            <a:r>
              <a:rPr lang="en-US" sz="2000" dirty="0" smtClean="0"/>
              <a:t>Home </a:t>
            </a:r>
            <a:r>
              <a:rPr lang="en-US" sz="2000" dirty="0"/>
              <a:t>Security Risk-Meter Tree </a:t>
            </a:r>
            <a:r>
              <a:rPr lang="en-US" sz="2000" dirty="0" smtClean="0"/>
              <a:t>Diagram</a:t>
            </a:r>
          </a:p>
          <a:p>
            <a:pPr marL="457200" indent="-457200">
              <a:buFont typeface="Wingdings 2" pitchFamily="18" charset="2"/>
              <a:buAutoNum type="arabicParenR"/>
            </a:pPr>
            <a:r>
              <a:rPr lang="en-US" sz="2000" dirty="0" smtClean="0"/>
              <a:t>Mining </a:t>
            </a:r>
            <a:r>
              <a:rPr lang="en-US" sz="2000" dirty="0"/>
              <a:t>Safety and Security Risk-Meter Tree </a:t>
            </a:r>
            <a:r>
              <a:rPr lang="en-US" sz="2000" dirty="0" smtClean="0"/>
              <a:t>Diagram</a:t>
            </a:r>
          </a:p>
          <a:p>
            <a:pPr marL="457200" indent="-457200">
              <a:buFont typeface="Wingdings 2" pitchFamily="18" charset="2"/>
              <a:buAutoNum type="arabicParenR"/>
            </a:pPr>
            <a:r>
              <a:rPr lang="en-US" sz="2000" dirty="0" smtClean="0"/>
              <a:t>Software </a:t>
            </a:r>
            <a:r>
              <a:rPr lang="en-US" sz="2000" dirty="0"/>
              <a:t>Application Risk-Meter Tree </a:t>
            </a:r>
            <a:r>
              <a:rPr lang="en-US" sz="2000" dirty="0" smtClean="0"/>
              <a:t>Diagram</a:t>
            </a:r>
          </a:p>
          <a:p>
            <a:pPr marL="457200" indent="-457200">
              <a:buFont typeface="Wingdings 2" pitchFamily="18" charset="2"/>
              <a:buAutoNum type="arabicParenR"/>
            </a:pPr>
            <a:r>
              <a:rPr lang="en-US" sz="2000" dirty="0" smtClean="0"/>
              <a:t>Software </a:t>
            </a:r>
            <a:r>
              <a:rPr lang="en-US" sz="2000" dirty="0"/>
              <a:t>Development Risk-Meter Tree </a:t>
            </a:r>
            <a:r>
              <a:rPr lang="en-US" sz="2000" dirty="0" smtClean="0"/>
              <a:t>Diagram</a:t>
            </a:r>
          </a:p>
          <a:p>
            <a:pPr marL="457200" indent="-457200">
              <a:buFont typeface="Wingdings 2" pitchFamily="18" charset="2"/>
              <a:buAutoNum type="arabicParenR"/>
            </a:pPr>
            <a:r>
              <a:rPr lang="en-US" sz="2000" dirty="0" smtClean="0"/>
              <a:t>Banking </a:t>
            </a:r>
            <a:r>
              <a:rPr lang="en-US" sz="2000" dirty="0"/>
              <a:t>Customer Service Risk-Meter Tree </a:t>
            </a:r>
            <a:r>
              <a:rPr lang="en-US" sz="2000" dirty="0" smtClean="0"/>
              <a:t>Diagram</a:t>
            </a:r>
          </a:p>
          <a:p>
            <a:pPr marL="457200" indent="-457200">
              <a:buFont typeface="Wingdings 2" pitchFamily="18" charset="2"/>
              <a:buAutoNum type="arabicParenR"/>
            </a:pPr>
            <a:r>
              <a:rPr lang="en-US" sz="2000" dirty="0"/>
              <a:t>Wireless </a:t>
            </a:r>
            <a:r>
              <a:rPr lang="en-US" sz="2000" dirty="0" smtClean="0"/>
              <a:t>Devices Risk-Meter </a:t>
            </a:r>
            <a:r>
              <a:rPr lang="en-US" sz="2000" dirty="0"/>
              <a:t>Tree </a:t>
            </a:r>
            <a:r>
              <a:rPr lang="en-US" sz="2000" dirty="0" smtClean="0"/>
              <a:t>Diagram</a:t>
            </a:r>
          </a:p>
          <a:p>
            <a:pPr marL="457200" indent="-457200">
              <a:buFont typeface="Wingdings 2" pitchFamily="18" charset="2"/>
              <a:buAutoNum type="arabicParenR"/>
            </a:pPr>
            <a:r>
              <a:rPr lang="en-US" sz="2000" dirty="0" smtClean="0"/>
              <a:t>ATM </a:t>
            </a:r>
            <a:r>
              <a:rPr lang="en-US" sz="2000" dirty="0"/>
              <a:t>Risk-Meter Tree Diagram</a:t>
            </a:r>
          </a:p>
          <a:p>
            <a:pPr marL="0" indent="0">
              <a:buNone/>
            </a:pPr>
            <a:endParaRPr lang="en-US" sz="2000" dirty="0" smtClean="0"/>
          </a:p>
          <a:p>
            <a:pPr marL="457200" indent="-457200">
              <a:buFont typeface="Wingdings 2" pitchFamily="18" charset="2"/>
              <a:buAutoNum type="arabicParenR"/>
            </a:pPr>
            <a:endParaRPr lang="en-US" sz="2000" dirty="0"/>
          </a:p>
          <a:p>
            <a:pPr marL="457200" indent="-457200">
              <a:buFont typeface="Wingdings 2" pitchFamily="18" charset="2"/>
              <a:buAutoNum type="arabicParenR"/>
            </a:pPr>
            <a:endParaRPr lang="en-US" sz="2000" dirty="0" smtClean="0"/>
          </a:p>
          <a:p>
            <a:pPr marL="457200" indent="-457200">
              <a:buFont typeface="Wingdings 2" pitchFamily="18" charset="2"/>
              <a:buAutoNum type="arabicParenR"/>
            </a:pPr>
            <a:endParaRPr lang="en-US" sz="2000" dirty="0"/>
          </a:p>
          <a:p>
            <a:pPr marL="457200" indent="-457200">
              <a:buFont typeface="Wingdings 2" pitchFamily="18" charset="2"/>
              <a:buAutoNum type="arabicParenR"/>
            </a:pPr>
            <a:endParaRPr lang="en-US" sz="2000" dirty="0" smtClean="0"/>
          </a:p>
          <a:p>
            <a:pPr marL="457200" indent="-457200">
              <a:buFont typeface="Wingdings 2" pitchFamily="18" charset="2"/>
              <a:buAutoNum type="arabicParenR"/>
            </a:pPr>
            <a:endParaRPr lang="en-US" sz="2000" dirty="0"/>
          </a:p>
          <a:p>
            <a:pPr marL="457200" indent="-457200">
              <a:buFont typeface="Wingdings 2" pitchFamily="18" charset="2"/>
              <a:buAutoNum type="arabicParenR"/>
            </a:pPr>
            <a:endParaRPr lang="en-US" sz="2000" dirty="0"/>
          </a:p>
          <a:p>
            <a:pPr marL="457200" indent="-457200">
              <a:buFont typeface="Wingdings 2" pitchFamily="18" charset="2"/>
              <a:buAutoNum type="arabicParenR"/>
            </a:pPr>
            <a:endParaRPr lang="en-US" sz="2000" dirty="0"/>
          </a:p>
          <a:p>
            <a:pPr marL="457200" indent="-457200">
              <a:buFont typeface="Wingdings 2" pitchFamily="18" charset="2"/>
              <a:buAutoNum type="arabicParenR"/>
            </a:pPr>
            <a:endParaRPr lang="en-US" sz="2000" dirty="0" smtClean="0"/>
          </a:p>
          <a:p>
            <a:pPr marL="457200" indent="-457200">
              <a:buFont typeface="Wingdings 2" pitchFamily="18" charset="2"/>
              <a:buAutoNum type="arabicParenR"/>
            </a:pPr>
            <a:endParaRPr lang="en-US" sz="2000" dirty="0"/>
          </a:p>
          <a:p>
            <a:pPr marL="457200" indent="-457200">
              <a:buFont typeface="Wingdings 2" pitchFamily="18" charset="2"/>
              <a:buAutoNum type="arabicParenR"/>
            </a:pPr>
            <a:endParaRPr lang="en-US" sz="2000" dirty="0"/>
          </a:p>
          <a:p>
            <a:pPr marL="457200" indent="-457200">
              <a:buFont typeface="Wingdings 2" pitchFamily="18" charset="2"/>
              <a:buAutoNum type="arabicParenR"/>
            </a:pPr>
            <a:endParaRPr lang="en-US" sz="2000" dirty="0" smtClean="0"/>
          </a:p>
          <a:p>
            <a:pPr marL="457200" indent="-457200">
              <a:buFont typeface="Wingdings 2" pitchFamily="18" charset="2"/>
              <a:buAutoNum type="arabicParenR"/>
            </a:pPr>
            <a:endParaRPr lang="en-US" sz="2000" dirty="0"/>
          </a:p>
          <a:p>
            <a:pPr marL="457200" indent="-457200">
              <a:buFont typeface="Wingdings 2" pitchFamily="18" charset="2"/>
              <a:buAutoNum type="arabicParenR"/>
            </a:pPr>
            <a:endParaRPr lang="en-US" sz="2000" dirty="0"/>
          </a:p>
          <a:p>
            <a:pPr marL="457200" indent="-457200">
              <a:buFont typeface="Wingdings 2" pitchFamily="18" charset="2"/>
              <a:buAutoNum type="arabicParenR"/>
            </a:pPr>
            <a:endParaRPr lang="en-US" sz="2000" dirty="0"/>
          </a:p>
          <a:p>
            <a:pPr marL="457200" indent="-457200">
              <a:buAutoNum type="arabicParenR"/>
            </a:pPr>
            <a:endParaRPr lang="en-US" sz="2000" dirty="0"/>
          </a:p>
          <a:p>
            <a:pPr marL="0" indent="0">
              <a:buNone/>
            </a:pPr>
            <a:endParaRPr lang="en-US" sz="2000" dirty="0"/>
          </a:p>
        </p:txBody>
      </p:sp>
      <p:sp>
        <p:nvSpPr>
          <p:cNvPr id="4" name="Slide Number Placeholder 3"/>
          <p:cNvSpPr>
            <a:spLocks noGrp="1"/>
          </p:cNvSpPr>
          <p:nvPr>
            <p:ph type="sldNum" sz="quarter" idx="12"/>
          </p:nvPr>
        </p:nvSpPr>
        <p:spPr/>
        <p:txBody>
          <a:bodyPr/>
          <a:lstStyle/>
          <a:p>
            <a:pPr>
              <a:defRPr/>
            </a:pPr>
            <a:fld id="{80D504C4-6025-4F80-A9E2-97AD466532CC}" type="slidenum">
              <a:rPr lang="en-IN" smtClean="0"/>
              <a:pPr>
                <a:defRPr/>
              </a:pPr>
              <a:t>40</a:t>
            </a:fld>
            <a:endParaRPr lang="en-IN"/>
          </a:p>
        </p:txBody>
      </p:sp>
    </p:spTree>
    <p:extLst>
      <p:ext uri="{BB962C8B-B14F-4D97-AF65-F5344CB8AC3E}">
        <p14:creationId xmlns:p14="http://schemas.microsoft.com/office/powerpoint/2010/main" val="106203430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400" b="1" dirty="0"/>
              <a:t>APPENDIX (OTHER INTERDISC IPLINARY RISK-METER </a:t>
            </a:r>
            <a:r>
              <a:rPr lang="en-US" sz="2400" b="1" dirty="0" smtClean="0"/>
              <a:t>THEMES’ </a:t>
            </a:r>
            <a:r>
              <a:rPr lang="en-US" sz="2400" b="1" dirty="0"/>
              <a:t>TREE DIAGRAMS</a:t>
            </a:r>
            <a:r>
              <a:rPr lang="en-US" sz="2400" b="1" dirty="0" smtClean="0"/>
              <a:t>) – Cont’d</a:t>
            </a:r>
            <a:endParaRPr lang="en-US" sz="2400" dirty="0"/>
          </a:p>
        </p:txBody>
      </p:sp>
      <p:sp>
        <p:nvSpPr>
          <p:cNvPr id="3" name="Content Placeholder 2"/>
          <p:cNvSpPr>
            <a:spLocks noGrp="1"/>
          </p:cNvSpPr>
          <p:nvPr>
            <p:ph sz="quarter" idx="1"/>
          </p:nvPr>
        </p:nvSpPr>
        <p:spPr>
          <a:xfrm>
            <a:off x="251520" y="1412776"/>
            <a:ext cx="8575928" cy="5256584"/>
          </a:xfrm>
        </p:spPr>
        <p:txBody>
          <a:bodyPr/>
          <a:lstStyle/>
          <a:p>
            <a:pPr marL="0" indent="0">
              <a:buNone/>
            </a:pPr>
            <a:r>
              <a:rPr lang="en-US" sz="1800" dirty="0" smtClean="0">
                <a:solidFill>
                  <a:schemeClr val="accent1"/>
                </a:solidFill>
              </a:rPr>
              <a:t>14) </a:t>
            </a:r>
            <a:r>
              <a:rPr lang="en-US" sz="1800" dirty="0" smtClean="0"/>
              <a:t>Automobile </a:t>
            </a:r>
            <a:r>
              <a:rPr lang="en-US" sz="1800" dirty="0"/>
              <a:t>Risk-Meter Tree </a:t>
            </a:r>
            <a:r>
              <a:rPr lang="en-US" sz="1800" dirty="0" smtClean="0"/>
              <a:t>Diagram</a:t>
            </a:r>
          </a:p>
          <a:p>
            <a:pPr marL="0" indent="0">
              <a:buNone/>
            </a:pPr>
            <a:r>
              <a:rPr lang="en-US" sz="1800" dirty="0" smtClean="0">
                <a:solidFill>
                  <a:schemeClr val="accent1"/>
                </a:solidFill>
              </a:rPr>
              <a:t>15) </a:t>
            </a:r>
            <a:r>
              <a:rPr lang="en-US" sz="1800" dirty="0" smtClean="0"/>
              <a:t>Insurance Risk-Meter Tree Diagram</a:t>
            </a:r>
          </a:p>
          <a:p>
            <a:pPr marL="0" indent="0">
              <a:buNone/>
            </a:pPr>
            <a:r>
              <a:rPr lang="en-US" sz="1800" dirty="0" smtClean="0">
                <a:solidFill>
                  <a:schemeClr val="accent1"/>
                </a:solidFill>
              </a:rPr>
              <a:t>16) </a:t>
            </a:r>
            <a:r>
              <a:rPr lang="en-US" sz="1800" dirty="0" smtClean="0"/>
              <a:t>CLOUD Computing Risk-Meter Tree Diagram</a:t>
            </a:r>
          </a:p>
          <a:p>
            <a:pPr marL="342900" indent="-342900">
              <a:buAutoNum type="arabicParenR" startAt="17"/>
            </a:pPr>
            <a:r>
              <a:rPr lang="en-US" sz="1800" dirty="0" smtClean="0"/>
              <a:t>Airport Service </a:t>
            </a:r>
            <a:r>
              <a:rPr lang="en-US" sz="1800" dirty="0"/>
              <a:t>Risk-Meter Tree </a:t>
            </a:r>
            <a:r>
              <a:rPr lang="en-US" sz="1800" dirty="0" smtClean="0"/>
              <a:t>Diagram</a:t>
            </a:r>
          </a:p>
          <a:p>
            <a:pPr marL="342900" indent="-342900">
              <a:buFont typeface="Wingdings 2" pitchFamily="18" charset="2"/>
              <a:buAutoNum type="arabicParenR" startAt="17"/>
            </a:pPr>
            <a:r>
              <a:rPr lang="en-US" sz="1800" dirty="0"/>
              <a:t> </a:t>
            </a:r>
            <a:r>
              <a:rPr lang="en-US" sz="1800" dirty="0" smtClean="0"/>
              <a:t>Ecological </a:t>
            </a:r>
            <a:r>
              <a:rPr lang="en-US" sz="1800" dirty="0"/>
              <a:t>Risk-Meter Tree </a:t>
            </a:r>
            <a:r>
              <a:rPr lang="en-US" sz="1800" dirty="0" smtClean="0"/>
              <a:t>Diagram</a:t>
            </a:r>
          </a:p>
          <a:p>
            <a:pPr marL="342900" indent="-342900">
              <a:buFont typeface="Wingdings 2" pitchFamily="18" charset="2"/>
              <a:buAutoNum type="arabicParenR" startAt="17"/>
            </a:pPr>
            <a:r>
              <a:rPr lang="en-US" sz="1800" dirty="0" smtClean="0"/>
              <a:t>Business Contracting </a:t>
            </a:r>
            <a:r>
              <a:rPr lang="en-US" sz="1800" dirty="0"/>
              <a:t>Risk-Meter Tree </a:t>
            </a:r>
            <a:r>
              <a:rPr lang="en-US" sz="1800" dirty="0" smtClean="0"/>
              <a:t>Diagram</a:t>
            </a:r>
          </a:p>
          <a:p>
            <a:pPr marL="342900" indent="-342900">
              <a:buFont typeface="Wingdings 2" pitchFamily="18" charset="2"/>
              <a:buAutoNum type="arabicParenR" startAt="17"/>
            </a:pPr>
            <a:r>
              <a:rPr lang="en-US" sz="1800" dirty="0"/>
              <a:t>Federal (National) and State Cyber-Security Risk-Meter Tree </a:t>
            </a:r>
            <a:r>
              <a:rPr lang="en-US" sz="1800" dirty="0" smtClean="0"/>
              <a:t>Diagram</a:t>
            </a:r>
          </a:p>
          <a:p>
            <a:pPr marL="342900" indent="-342900">
              <a:buFont typeface="Wingdings 2" pitchFamily="18" charset="2"/>
              <a:buAutoNum type="arabicParenR" startAt="17"/>
            </a:pPr>
            <a:r>
              <a:rPr lang="en-US" sz="1800" dirty="0"/>
              <a:t>Digital Forensics Risk-Meter Tree </a:t>
            </a:r>
            <a:r>
              <a:rPr lang="en-US" sz="1800" dirty="0" smtClean="0"/>
              <a:t>Diagram</a:t>
            </a:r>
          </a:p>
          <a:p>
            <a:pPr marL="342900" indent="-342900">
              <a:buFont typeface="Wingdings 2" pitchFamily="18" charset="2"/>
              <a:buAutoNum type="arabicParenR" startAt="17"/>
            </a:pPr>
            <a:r>
              <a:rPr lang="en-US" sz="1800" dirty="0"/>
              <a:t>Computer (incl. Social Networks) Privacy &amp; Security Risk-Meter Tree </a:t>
            </a:r>
            <a:r>
              <a:rPr lang="en-US" sz="1800" dirty="0" smtClean="0"/>
              <a:t>Diagram</a:t>
            </a:r>
          </a:p>
          <a:p>
            <a:pPr marL="342900" indent="-342900">
              <a:buFont typeface="Wingdings 2" pitchFamily="18" charset="2"/>
              <a:buAutoNum type="arabicParenR" startAt="17"/>
            </a:pPr>
            <a:r>
              <a:rPr lang="en-US" sz="1800" dirty="0"/>
              <a:t>Off-Shore Oil-Spill Wireless Sensory Network (WSN) Risk-Meter Tree </a:t>
            </a:r>
            <a:r>
              <a:rPr lang="en-US" sz="1800" dirty="0" smtClean="0"/>
              <a:t>Diagram</a:t>
            </a:r>
          </a:p>
          <a:p>
            <a:pPr marL="342900" indent="-342900">
              <a:buFont typeface="Wingdings 2" pitchFamily="18" charset="2"/>
              <a:buAutoNum type="arabicParenR" startAt="17"/>
            </a:pPr>
            <a:r>
              <a:rPr lang="en-US" sz="1800" dirty="0"/>
              <a:t>Hospital Based Non-Ambulatory Patient-Centered Healthcare Risk-Meter Tree </a:t>
            </a:r>
            <a:r>
              <a:rPr lang="en-US" sz="1800" dirty="0" smtClean="0"/>
              <a:t>Diagram</a:t>
            </a:r>
          </a:p>
          <a:p>
            <a:pPr marL="342900" indent="-342900">
              <a:buFont typeface="Wingdings 2" pitchFamily="18" charset="2"/>
              <a:buAutoNum type="arabicParenR" startAt="17"/>
            </a:pPr>
            <a:r>
              <a:rPr lang="en-US" sz="1800" dirty="0"/>
              <a:t>National Health Care (Ambulatory and Non-Ambulatory) Risk-Meter Tree </a:t>
            </a:r>
            <a:r>
              <a:rPr lang="en-US" sz="1800" dirty="0" smtClean="0"/>
              <a:t>Diagram</a:t>
            </a:r>
          </a:p>
          <a:p>
            <a:pPr marL="342900" indent="-342900">
              <a:buFont typeface="Wingdings 2" pitchFamily="18" charset="2"/>
              <a:buAutoNum type="arabicParenR" startAt="17"/>
            </a:pPr>
            <a:r>
              <a:rPr lang="en-US" sz="1800" dirty="0"/>
              <a:t>Acquisition (</a:t>
            </a:r>
            <a:r>
              <a:rPr lang="en-US" sz="1800" dirty="0" smtClean="0"/>
              <a:t>DoD) System Risk-Meter </a:t>
            </a:r>
            <a:r>
              <a:rPr lang="en-US" sz="1800" dirty="0"/>
              <a:t>Tree </a:t>
            </a:r>
            <a:r>
              <a:rPr lang="en-US" sz="1800" dirty="0" smtClean="0"/>
              <a:t>Diagram</a:t>
            </a:r>
          </a:p>
          <a:p>
            <a:pPr marL="342900" indent="-342900">
              <a:buFont typeface="Wingdings 2" pitchFamily="18" charset="2"/>
              <a:buAutoNum type="arabicParenR" startAt="17"/>
            </a:pPr>
            <a:endParaRPr lang="en-US" sz="1800" dirty="0"/>
          </a:p>
          <a:p>
            <a:pPr marL="342900" indent="-342900">
              <a:buFont typeface="Wingdings 2" pitchFamily="18" charset="2"/>
              <a:buAutoNum type="arabicParenR" startAt="17"/>
            </a:pPr>
            <a:endParaRPr lang="en-US" sz="1800" dirty="0" smtClean="0"/>
          </a:p>
          <a:p>
            <a:pPr marL="342900" indent="-342900">
              <a:buFont typeface="Wingdings 2" pitchFamily="18" charset="2"/>
              <a:buAutoNum type="arabicParenR" startAt="17"/>
            </a:pPr>
            <a:endParaRPr lang="en-US" sz="1800" dirty="0"/>
          </a:p>
          <a:p>
            <a:pPr marL="342900" indent="-342900">
              <a:buFont typeface="Wingdings 2" pitchFamily="18" charset="2"/>
              <a:buAutoNum type="arabicParenR" startAt="17"/>
            </a:pPr>
            <a:endParaRPr lang="en-US" sz="1800" dirty="0" smtClean="0"/>
          </a:p>
          <a:p>
            <a:pPr marL="342900" indent="-342900">
              <a:buFont typeface="Wingdings 2" pitchFamily="18" charset="2"/>
              <a:buAutoNum type="arabicParenR" startAt="17"/>
            </a:pPr>
            <a:endParaRPr lang="en-US" sz="1800" dirty="0"/>
          </a:p>
          <a:p>
            <a:pPr marL="342900" indent="-342900">
              <a:buFont typeface="Wingdings 2" pitchFamily="18" charset="2"/>
              <a:buAutoNum type="arabicParenR" startAt="17"/>
            </a:pPr>
            <a:endParaRPr lang="en-US" sz="1800" dirty="0" smtClean="0"/>
          </a:p>
          <a:p>
            <a:pPr marL="342900" indent="-342900">
              <a:buFont typeface="Wingdings 2" pitchFamily="18" charset="2"/>
              <a:buAutoNum type="arabicParenR" startAt="17"/>
            </a:pPr>
            <a:endParaRPr lang="en-US" sz="1800" dirty="0"/>
          </a:p>
          <a:p>
            <a:pPr marL="342900" indent="-342900">
              <a:buFont typeface="Wingdings 2" pitchFamily="18" charset="2"/>
              <a:buAutoNum type="arabicParenR" startAt="17"/>
            </a:pPr>
            <a:endParaRPr lang="en-US" sz="1800" dirty="0" smtClean="0"/>
          </a:p>
          <a:p>
            <a:pPr marL="342900" indent="-342900">
              <a:buFont typeface="Wingdings 2" pitchFamily="18" charset="2"/>
              <a:buAutoNum type="arabicParenR" startAt="17"/>
            </a:pPr>
            <a:endParaRPr lang="en-US" sz="1800" dirty="0"/>
          </a:p>
          <a:p>
            <a:pPr marL="342900" indent="-342900">
              <a:buFont typeface="Wingdings 2" pitchFamily="18" charset="2"/>
              <a:buAutoNum type="arabicParenR" startAt="17"/>
            </a:pPr>
            <a:endParaRPr lang="en-US" sz="1800" dirty="0" smtClean="0"/>
          </a:p>
          <a:p>
            <a:pPr marL="342900" indent="-342900">
              <a:buFont typeface="Wingdings 2" pitchFamily="18" charset="2"/>
              <a:buAutoNum type="arabicParenR" startAt="17"/>
            </a:pPr>
            <a:endParaRPr lang="en-US" sz="1800" dirty="0"/>
          </a:p>
          <a:p>
            <a:pPr marL="342900" indent="-342900">
              <a:buFont typeface="Wingdings 2" pitchFamily="18" charset="2"/>
              <a:buAutoNum type="arabicParenR" startAt="17"/>
            </a:pPr>
            <a:endParaRPr lang="en-US" sz="1800" dirty="0" smtClean="0"/>
          </a:p>
          <a:p>
            <a:pPr marL="342900" indent="-342900">
              <a:buFont typeface="Wingdings 2" pitchFamily="18" charset="2"/>
              <a:buAutoNum type="arabicParenR" startAt="17"/>
            </a:pPr>
            <a:endParaRPr lang="en-US" sz="1800" dirty="0"/>
          </a:p>
          <a:p>
            <a:pPr marL="342900" indent="-342900">
              <a:buFont typeface="Wingdings 2" pitchFamily="18" charset="2"/>
              <a:buAutoNum type="arabicParenR" startAt="17"/>
            </a:pPr>
            <a:endParaRPr lang="en-US" sz="1800" dirty="0" smtClean="0"/>
          </a:p>
          <a:p>
            <a:pPr marL="342900" indent="-342900">
              <a:buFont typeface="Wingdings 2" pitchFamily="18" charset="2"/>
              <a:buAutoNum type="arabicParenR" startAt="17"/>
            </a:pPr>
            <a:endParaRPr lang="en-US" sz="1800" dirty="0"/>
          </a:p>
          <a:p>
            <a:pPr marL="342900" indent="-342900">
              <a:buFont typeface="Wingdings 2" pitchFamily="18" charset="2"/>
              <a:buAutoNum type="arabicParenR" startAt="17"/>
            </a:pPr>
            <a:endParaRPr lang="en-US" sz="1800" dirty="0" smtClean="0"/>
          </a:p>
          <a:p>
            <a:pPr marL="342900" indent="-342900">
              <a:buFont typeface="Wingdings 2" pitchFamily="18" charset="2"/>
              <a:buAutoNum type="arabicParenR" startAt="17"/>
            </a:pPr>
            <a:endParaRPr lang="en-US" sz="1800" dirty="0"/>
          </a:p>
          <a:p>
            <a:pPr marL="342900" indent="-342900">
              <a:buFont typeface="Wingdings 2" pitchFamily="18" charset="2"/>
              <a:buAutoNum type="arabicParenR" startAt="17"/>
            </a:pPr>
            <a:endParaRPr lang="en-US" sz="1800" dirty="0" smtClean="0"/>
          </a:p>
          <a:p>
            <a:pPr marL="342900" indent="-342900">
              <a:buFont typeface="Wingdings 2" pitchFamily="18" charset="2"/>
              <a:buAutoNum type="arabicParenR" startAt="17"/>
            </a:pPr>
            <a:endParaRPr lang="en-US" sz="1800" dirty="0"/>
          </a:p>
          <a:p>
            <a:pPr marL="342900" indent="-342900">
              <a:buFont typeface="Wingdings 2" pitchFamily="18" charset="2"/>
              <a:buAutoNum type="arabicParenR" startAt="17"/>
            </a:pPr>
            <a:endParaRPr lang="en-US" sz="1800" dirty="0" smtClean="0"/>
          </a:p>
          <a:p>
            <a:pPr marL="342900" indent="-342900">
              <a:buFont typeface="Wingdings 2" pitchFamily="18" charset="2"/>
              <a:buAutoNum type="arabicParenR" startAt="17"/>
            </a:pPr>
            <a:endParaRPr lang="en-US" sz="1800" dirty="0"/>
          </a:p>
          <a:p>
            <a:pPr marL="342900" indent="-342900">
              <a:buFont typeface="Wingdings 2" pitchFamily="18" charset="2"/>
              <a:buAutoNum type="arabicParenR" startAt="17"/>
            </a:pPr>
            <a:endParaRPr lang="en-US" sz="1800" dirty="0" smtClean="0"/>
          </a:p>
          <a:p>
            <a:pPr marL="342900" indent="-342900">
              <a:buFont typeface="Wingdings 2" pitchFamily="18" charset="2"/>
              <a:buAutoNum type="arabicParenR" startAt="17"/>
            </a:pPr>
            <a:endParaRPr lang="en-US" sz="1800" dirty="0"/>
          </a:p>
          <a:p>
            <a:pPr marL="342900" indent="-342900">
              <a:buFont typeface="Wingdings 2" pitchFamily="18" charset="2"/>
              <a:buAutoNum type="arabicParenR" startAt="17"/>
            </a:pPr>
            <a:endParaRPr lang="en-US" sz="1800" dirty="0" smtClean="0"/>
          </a:p>
          <a:p>
            <a:pPr marL="342900" indent="-342900">
              <a:buFont typeface="Wingdings 2" pitchFamily="18" charset="2"/>
              <a:buAutoNum type="arabicParenR" startAt="17"/>
            </a:pPr>
            <a:endParaRPr lang="en-US" sz="1800" dirty="0"/>
          </a:p>
          <a:p>
            <a:pPr marL="342900" indent="-342900">
              <a:buFont typeface="Wingdings 2" pitchFamily="18" charset="2"/>
              <a:buAutoNum type="arabicParenR" startAt="17"/>
            </a:pPr>
            <a:endParaRPr lang="en-US" sz="1800" dirty="0" smtClean="0"/>
          </a:p>
          <a:p>
            <a:pPr marL="342900" indent="-342900">
              <a:buFont typeface="Wingdings 2" pitchFamily="18" charset="2"/>
              <a:buAutoNum type="arabicParenR" startAt="17"/>
            </a:pPr>
            <a:endParaRPr lang="en-US" sz="1800" dirty="0"/>
          </a:p>
          <a:p>
            <a:pPr marL="342900" indent="-342900">
              <a:buFont typeface="Wingdings 2" pitchFamily="18" charset="2"/>
              <a:buAutoNum type="arabicParenR" startAt="17"/>
            </a:pPr>
            <a:endParaRPr lang="en-US" sz="1800" dirty="0" smtClean="0"/>
          </a:p>
          <a:p>
            <a:pPr marL="342900" indent="-342900">
              <a:buFont typeface="Wingdings 2" pitchFamily="18" charset="2"/>
              <a:buAutoNum type="arabicParenR" startAt="17"/>
            </a:pPr>
            <a:endParaRPr lang="en-US" sz="1800" dirty="0"/>
          </a:p>
          <a:p>
            <a:pPr marL="342900" indent="-342900">
              <a:buFont typeface="Wingdings 2" pitchFamily="18" charset="2"/>
              <a:buAutoNum type="arabicParenR" startAt="17"/>
            </a:pPr>
            <a:endParaRPr lang="en-US" sz="1800" dirty="0" smtClean="0"/>
          </a:p>
          <a:p>
            <a:pPr marL="342900" indent="-342900">
              <a:buFont typeface="Wingdings 2" pitchFamily="18" charset="2"/>
              <a:buAutoNum type="arabicParenR" startAt="17"/>
            </a:pPr>
            <a:endParaRPr lang="en-US" sz="1800" dirty="0"/>
          </a:p>
          <a:p>
            <a:pPr marL="342900" indent="-342900">
              <a:buFont typeface="Wingdings 2" pitchFamily="18" charset="2"/>
              <a:buAutoNum type="arabicParenR" startAt="17"/>
            </a:pPr>
            <a:endParaRPr lang="en-US" sz="1800" dirty="0" smtClean="0"/>
          </a:p>
          <a:p>
            <a:pPr marL="342900" indent="-342900">
              <a:buFont typeface="Wingdings 2" pitchFamily="18" charset="2"/>
              <a:buAutoNum type="arabicParenR" startAt="17"/>
            </a:pPr>
            <a:endParaRPr lang="en-US" sz="1800" dirty="0"/>
          </a:p>
          <a:p>
            <a:pPr marL="342900" indent="-342900">
              <a:buFont typeface="Wingdings 2" pitchFamily="18" charset="2"/>
              <a:buAutoNum type="arabicParenR" startAt="17"/>
            </a:pPr>
            <a:endParaRPr lang="en-US" sz="1800" dirty="0" smtClean="0"/>
          </a:p>
          <a:p>
            <a:pPr marL="342900" indent="-342900">
              <a:buFont typeface="Wingdings 2" pitchFamily="18" charset="2"/>
              <a:buAutoNum type="arabicParenR" startAt="17"/>
            </a:pPr>
            <a:endParaRPr lang="en-US" sz="1800" dirty="0"/>
          </a:p>
          <a:p>
            <a:pPr marL="342900" indent="-342900">
              <a:buFont typeface="Wingdings 2" pitchFamily="18" charset="2"/>
              <a:buAutoNum type="arabicParenR" startAt="17"/>
            </a:pPr>
            <a:endParaRPr lang="en-US" sz="1800" dirty="0" smtClean="0"/>
          </a:p>
          <a:p>
            <a:pPr marL="342900" indent="-342900">
              <a:buFont typeface="Wingdings 2" pitchFamily="18" charset="2"/>
              <a:buAutoNum type="arabicParenR" startAt="17"/>
            </a:pPr>
            <a:endParaRPr lang="en-US" sz="1800" dirty="0"/>
          </a:p>
          <a:p>
            <a:pPr marL="342900" indent="-342900">
              <a:buFont typeface="Wingdings 2" pitchFamily="18" charset="2"/>
              <a:buAutoNum type="arabicParenR" startAt="17"/>
            </a:pPr>
            <a:endParaRPr lang="en-US" sz="1800" dirty="0" smtClean="0"/>
          </a:p>
          <a:p>
            <a:pPr marL="342900" indent="-342900">
              <a:buFont typeface="Wingdings 2" pitchFamily="18" charset="2"/>
              <a:buAutoNum type="arabicParenR" startAt="17"/>
            </a:pPr>
            <a:endParaRPr lang="en-US" sz="1800" dirty="0"/>
          </a:p>
          <a:p>
            <a:pPr marL="342900" indent="-342900">
              <a:buFont typeface="Wingdings 2" pitchFamily="18" charset="2"/>
              <a:buAutoNum type="arabicParenR" startAt="17"/>
            </a:pPr>
            <a:endParaRPr lang="en-US" sz="1800" dirty="0" smtClean="0"/>
          </a:p>
          <a:p>
            <a:pPr marL="342900" indent="-342900">
              <a:buFont typeface="Wingdings 2" pitchFamily="18" charset="2"/>
              <a:buAutoNum type="arabicParenR" startAt="17"/>
            </a:pPr>
            <a:endParaRPr lang="en-US" sz="1800" dirty="0"/>
          </a:p>
          <a:p>
            <a:pPr marL="342900" indent="-342900">
              <a:buFont typeface="Wingdings 2" pitchFamily="18" charset="2"/>
              <a:buAutoNum type="arabicParenR" startAt="17"/>
            </a:pPr>
            <a:endParaRPr lang="en-US" sz="1800" dirty="0" smtClean="0"/>
          </a:p>
          <a:p>
            <a:pPr marL="342900" indent="-342900">
              <a:buFont typeface="Wingdings 2" pitchFamily="18" charset="2"/>
              <a:buAutoNum type="arabicParenR" startAt="17"/>
            </a:pPr>
            <a:endParaRPr lang="en-US" sz="1800" dirty="0"/>
          </a:p>
          <a:p>
            <a:pPr marL="342900" indent="-342900">
              <a:buFont typeface="Wingdings 2" pitchFamily="18" charset="2"/>
              <a:buAutoNum type="arabicParenR" startAt="17"/>
            </a:pPr>
            <a:endParaRPr lang="en-US" sz="1800" dirty="0" smtClean="0"/>
          </a:p>
          <a:p>
            <a:pPr marL="342900" indent="-342900">
              <a:buFont typeface="Wingdings 2" pitchFamily="18" charset="2"/>
              <a:buAutoNum type="arabicParenR" startAt="17"/>
            </a:pPr>
            <a:endParaRPr lang="en-US" sz="1800" dirty="0"/>
          </a:p>
          <a:p>
            <a:pPr marL="342900" indent="-342900">
              <a:buFont typeface="Wingdings 2" pitchFamily="18" charset="2"/>
              <a:buAutoNum type="arabicParenR" startAt="17"/>
            </a:pPr>
            <a:endParaRPr lang="en-US" sz="1800" dirty="0" smtClean="0"/>
          </a:p>
          <a:p>
            <a:pPr marL="342900" indent="-342900">
              <a:buFont typeface="Wingdings 2" pitchFamily="18" charset="2"/>
              <a:buAutoNum type="arabicParenR" startAt="17"/>
            </a:pPr>
            <a:endParaRPr lang="en-US" sz="1800" dirty="0"/>
          </a:p>
          <a:p>
            <a:pPr marL="342900" indent="-342900">
              <a:buFont typeface="Wingdings 2" pitchFamily="18" charset="2"/>
              <a:buAutoNum type="arabicParenR" startAt="17"/>
            </a:pPr>
            <a:endParaRPr lang="en-US" sz="1800" dirty="0" smtClean="0"/>
          </a:p>
          <a:p>
            <a:pPr marL="342900" indent="-342900">
              <a:buFont typeface="Wingdings 2" pitchFamily="18" charset="2"/>
              <a:buAutoNum type="arabicParenR" startAt="17"/>
            </a:pPr>
            <a:endParaRPr lang="en-US" sz="1800" dirty="0"/>
          </a:p>
          <a:p>
            <a:pPr marL="342900" indent="-342900">
              <a:buFont typeface="Wingdings 2" pitchFamily="18" charset="2"/>
              <a:buAutoNum type="arabicParenR" startAt="17"/>
            </a:pPr>
            <a:endParaRPr lang="en-US" sz="1800" dirty="0" smtClean="0"/>
          </a:p>
          <a:p>
            <a:pPr marL="342900" indent="-342900">
              <a:buFont typeface="Wingdings 2" pitchFamily="18" charset="2"/>
              <a:buAutoNum type="arabicParenR" startAt="17"/>
            </a:pPr>
            <a:endParaRPr lang="en-US" sz="1800" dirty="0"/>
          </a:p>
          <a:p>
            <a:pPr marL="342900" indent="-342900">
              <a:buFont typeface="Wingdings 2" pitchFamily="18" charset="2"/>
              <a:buAutoNum type="arabicParenR" startAt="17"/>
            </a:pPr>
            <a:endParaRPr lang="en-US" sz="1800" dirty="0" smtClean="0"/>
          </a:p>
          <a:p>
            <a:pPr marL="342900" indent="-342900">
              <a:buFont typeface="Wingdings 2" pitchFamily="18" charset="2"/>
              <a:buAutoNum type="arabicParenR" startAt="17"/>
            </a:pPr>
            <a:endParaRPr lang="en-US" sz="1800" dirty="0"/>
          </a:p>
          <a:p>
            <a:pPr marL="342900" indent="-342900">
              <a:buFont typeface="Wingdings 2" pitchFamily="18" charset="2"/>
              <a:buAutoNum type="arabicParenR" startAt="17"/>
            </a:pPr>
            <a:endParaRPr lang="en-US" sz="1800" dirty="0" smtClean="0"/>
          </a:p>
          <a:p>
            <a:pPr marL="342900" indent="-342900">
              <a:buFont typeface="Wingdings 2" pitchFamily="18" charset="2"/>
              <a:buAutoNum type="arabicParenR" startAt="17"/>
            </a:pPr>
            <a:endParaRPr lang="en-US" sz="1800" dirty="0"/>
          </a:p>
          <a:p>
            <a:pPr marL="342900" indent="-342900">
              <a:buFont typeface="Wingdings 2" pitchFamily="18" charset="2"/>
              <a:buAutoNum type="arabicParenR" startAt="17"/>
            </a:pPr>
            <a:endParaRPr lang="en-US" sz="1800" dirty="0" smtClean="0"/>
          </a:p>
          <a:p>
            <a:pPr marL="342900" indent="-342900">
              <a:buFont typeface="Wingdings 2" pitchFamily="18" charset="2"/>
              <a:buAutoNum type="arabicParenR" startAt="17"/>
            </a:pPr>
            <a:endParaRPr lang="en-US" sz="1800" dirty="0"/>
          </a:p>
          <a:p>
            <a:pPr marL="342900" indent="-342900">
              <a:buFont typeface="Wingdings 2" pitchFamily="18" charset="2"/>
              <a:buAutoNum type="arabicParenR" startAt="17"/>
            </a:pPr>
            <a:endParaRPr lang="en-US" sz="1800" dirty="0" smtClean="0"/>
          </a:p>
          <a:p>
            <a:pPr marL="342900" indent="-342900">
              <a:buFont typeface="Wingdings 2" pitchFamily="18" charset="2"/>
              <a:buAutoNum type="arabicParenR" startAt="17"/>
            </a:pPr>
            <a:endParaRPr lang="en-US" sz="1800" dirty="0"/>
          </a:p>
          <a:p>
            <a:pPr marL="342900" indent="-342900">
              <a:buFont typeface="Wingdings 2" pitchFamily="18" charset="2"/>
              <a:buAutoNum type="arabicParenR" startAt="17"/>
            </a:pPr>
            <a:endParaRPr lang="en-US" sz="1800" dirty="0" smtClean="0"/>
          </a:p>
          <a:p>
            <a:pPr marL="342900" indent="-342900">
              <a:buFont typeface="Wingdings 2" pitchFamily="18" charset="2"/>
              <a:buAutoNum type="arabicParenR" startAt="17"/>
            </a:pPr>
            <a:endParaRPr lang="en-US" sz="1800" dirty="0"/>
          </a:p>
          <a:p>
            <a:pPr marL="342900" indent="-342900">
              <a:buFont typeface="Wingdings 2" pitchFamily="18" charset="2"/>
              <a:buAutoNum type="arabicParenR" startAt="17"/>
            </a:pPr>
            <a:endParaRPr lang="en-US" sz="1800" dirty="0" smtClean="0"/>
          </a:p>
          <a:p>
            <a:pPr marL="342900" indent="-342900">
              <a:buFont typeface="Wingdings 2" pitchFamily="18" charset="2"/>
              <a:buAutoNum type="arabicParenR" startAt="17"/>
            </a:pPr>
            <a:endParaRPr lang="en-US" sz="1800" dirty="0"/>
          </a:p>
          <a:p>
            <a:pPr marL="342900" indent="-342900">
              <a:buFont typeface="Wingdings 2" pitchFamily="18" charset="2"/>
              <a:buAutoNum type="arabicParenR" startAt="17"/>
            </a:pPr>
            <a:endParaRPr lang="en-US" sz="1800" dirty="0" smtClean="0"/>
          </a:p>
          <a:p>
            <a:pPr marL="342900" indent="-342900">
              <a:buFont typeface="Wingdings 2" pitchFamily="18" charset="2"/>
              <a:buAutoNum type="arabicParenR" startAt="17"/>
            </a:pPr>
            <a:endParaRPr lang="en-US" sz="1800" dirty="0"/>
          </a:p>
          <a:p>
            <a:pPr marL="342900" indent="-342900">
              <a:buFont typeface="Wingdings 2" pitchFamily="18" charset="2"/>
              <a:buAutoNum type="arabicParenR" startAt="17"/>
            </a:pPr>
            <a:endParaRPr lang="en-US" sz="1800" dirty="0" smtClean="0"/>
          </a:p>
          <a:p>
            <a:pPr marL="342900" indent="-342900">
              <a:buFont typeface="Wingdings 2" pitchFamily="18" charset="2"/>
              <a:buAutoNum type="arabicParenR" startAt="17"/>
            </a:pPr>
            <a:endParaRPr lang="en-US" sz="1800" dirty="0"/>
          </a:p>
          <a:p>
            <a:pPr marL="342900" indent="-342900">
              <a:buFont typeface="Wingdings 2" pitchFamily="18" charset="2"/>
              <a:buAutoNum type="arabicParenR" startAt="17"/>
            </a:pPr>
            <a:endParaRPr lang="en-US" sz="1800" dirty="0" smtClean="0"/>
          </a:p>
          <a:p>
            <a:pPr marL="342900" indent="-342900">
              <a:buFont typeface="Wingdings 2" pitchFamily="18" charset="2"/>
              <a:buAutoNum type="arabicParenR" startAt="17"/>
            </a:pPr>
            <a:endParaRPr lang="en-US" sz="1800" dirty="0"/>
          </a:p>
          <a:p>
            <a:pPr marL="342900" indent="-342900">
              <a:buFont typeface="Wingdings 2" pitchFamily="18" charset="2"/>
              <a:buAutoNum type="arabicParenR" startAt="17"/>
            </a:pPr>
            <a:endParaRPr lang="en-US" sz="1800" dirty="0" smtClean="0"/>
          </a:p>
          <a:p>
            <a:pPr marL="342900" indent="-342900">
              <a:buFont typeface="Wingdings 2" pitchFamily="18" charset="2"/>
              <a:buAutoNum type="arabicParenR" startAt="17"/>
            </a:pPr>
            <a:endParaRPr lang="en-US" sz="1800" dirty="0"/>
          </a:p>
          <a:p>
            <a:pPr marL="342900" indent="-342900">
              <a:buFont typeface="Wingdings 2" pitchFamily="18" charset="2"/>
              <a:buAutoNum type="arabicParenR" startAt="17"/>
            </a:pPr>
            <a:endParaRPr lang="en-US" sz="1800" dirty="0" smtClean="0"/>
          </a:p>
          <a:p>
            <a:pPr marL="342900" indent="-342900">
              <a:buFont typeface="Wingdings 2" pitchFamily="18" charset="2"/>
              <a:buAutoNum type="arabicParenR" startAt="17"/>
            </a:pPr>
            <a:endParaRPr lang="en-US" sz="1800" dirty="0"/>
          </a:p>
          <a:p>
            <a:pPr marL="342900" indent="-342900">
              <a:buFont typeface="Wingdings 2" pitchFamily="18" charset="2"/>
              <a:buAutoNum type="arabicParenR" startAt="17"/>
            </a:pPr>
            <a:endParaRPr lang="en-US" sz="1800" dirty="0" smtClean="0"/>
          </a:p>
          <a:p>
            <a:pPr marL="342900" indent="-342900">
              <a:buFont typeface="Wingdings 2" pitchFamily="18" charset="2"/>
              <a:buAutoNum type="arabicParenR" startAt="17"/>
            </a:pPr>
            <a:endParaRPr lang="en-US" sz="1800" dirty="0"/>
          </a:p>
          <a:p>
            <a:pPr marL="342900" indent="-342900">
              <a:buFont typeface="Wingdings 2" pitchFamily="18" charset="2"/>
              <a:buAutoNum type="arabicParenR" startAt="17"/>
            </a:pPr>
            <a:endParaRPr lang="en-US" sz="1800" dirty="0" smtClean="0"/>
          </a:p>
          <a:p>
            <a:pPr marL="342900" indent="-342900">
              <a:buFont typeface="Wingdings 2" pitchFamily="18" charset="2"/>
              <a:buAutoNum type="arabicParenR" startAt="17"/>
            </a:pPr>
            <a:endParaRPr lang="en-US" sz="1800" dirty="0"/>
          </a:p>
          <a:p>
            <a:pPr marL="342900" indent="-342900">
              <a:buFont typeface="Wingdings 2" pitchFamily="18" charset="2"/>
              <a:buAutoNum type="arabicParenR" startAt="17"/>
            </a:pPr>
            <a:endParaRPr lang="en-US" sz="1800" dirty="0" smtClean="0"/>
          </a:p>
          <a:p>
            <a:pPr marL="342900" indent="-342900">
              <a:buFont typeface="Wingdings 2" pitchFamily="18" charset="2"/>
              <a:buAutoNum type="arabicParenR" startAt="17"/>
            </a:pPr>
            <a:endParaRPr lang="en-US" sz="1800" dirty="0"/>
          </a:p>
          <a:p>
            <a:pPr marL="342900" indent="-342900">
              <a:buFont typeface="Wingdings 2" pitchFamily="18" charset="2"/>
              <a:buAutoNum type="arabicParenR" startAt="17"/>
            </a:pPr>
            <a:endParaRPr lang="en-US" sz="1800" dirty="0" smtClean="0"/>
          </a:p>
          <a:p>
            <a:pPr marL="342900" indent="-342900">
              <a:buFont typeface="Wingdings 2" pitchFamily="18" charset="2"/>
              <a:buAutoNum type="arabicParenR" startAt="17"/>
            </a:pPr>
            <a:endParaRPr lang="en-US" sz="1800" dirty="0"/>
          </a:p>
          <a:p>
            <a:pPr marL="342900" indent="-342900">
              <a:buFont typeface="Wingdings 2" pitchFamily="18" charset="2"/>
              <a:buAutoNum type="arabicParenR" startAt="17"/>
            </a:pPr>
            <a:endParaRPr lang="en-US" sz="1800" dirty="0" smtClean="0"/>
          </a:p>
          <a:p>
            <a:pPr marL="342900" indent="-342900">
              <a:buFont typeface="Wingdings 2" pitchFamily="18" charset="2"/>
              <a:buAutoNum type="arabicParenR" startAt="17"/>
            </a:pPr>
            <a:endParaRPr lang="en-US" sz="1800" dirty="0"/>
          </a:p>
          <a:p>
            <a:pPr marL="342900" indent="-342900">
              <a:buFont typeface="Wingdings 2" pitchFamily="18" charset="2"/>
              <a:buAutoNum type="arabicParenR" startAt="17"/>
            </a:pPr>
            <a:endParaRPr lang="en-US" sz="1800" dirty="0" smtClean="0"/>
          </a:p>
          <a:p>
            <a:pPr marL="342900" indent="-342900">
              <a:buFont typeface="Wingdings 2" pitchFamily="18" charset="2"/>
              <a:buAutoNum type="arabicParenR" startAt="17"/>
            </a:pPr>
            <a:endParaRPr lang="en-US" sz="1800" dirty="0"/>
          </a:p>
          <a:p>
            <a:pPr marL="342900" indent="-342900">
              <a:buFont typeface="Wingdings 2" pitchFamily="18" charset="2"/>
              <a:buAutoNum type="arabicParenR" startAt="17"/>
            </a:pPr>
            <a:endParaRPr lang="en-US" sz="1800" dirty="0"/>
          </a:p>
          <a:p>
            <a:pPr marL="342900" indent="-342900">
              <a:buFont typeface="Wingdings 2" pitchFamily="18" charset="2"/>
              <a:buAutoNum type="arabicParenR" startAt="17"/>
            </a:pPr>
            <a:endParaRPr lang="en-US" sz="1800" dirty="0"/>
          </a:p>
          <a:p>
            <a:pPr marL="342900" indent="-342900">
              <a:buFont typeface="Wingdings 2" pitchFamily="18" charset="2"/>
              <a:buAutoNum type="arabicParenR" startAt="17"/>
            </a:pPr>
            <a:endParaRPr lang="en-US" sz="1800" dirty="0"/>
          </a:p>
          <a:p>
            <a:pPr marL="342900" indent="-342900">
              <a:buFont typeface="Wingdings 2" pitchFamily="18" charset="2"/>
              <a:buAutoNum type="arabicParenR" startAt="17"/>
            </a:pPr>
            <a:endParaRPr lang="en-US" sz="1800" dirty="0"/>
          </a:p>
          <a:p>
            <a:pPr marL="342900" indent="-342900">
              <a:buFont typeface="Wingdings 2" pitchFamily="18" charset="2"/>
              <a:buAutoNum type="arabicParenR" startAt="17"/>
            </a:pPr>
            <a:endParaRPr lang="en-US" sz="1800" dirty="0"/>
          </a:p>
          <a:p>
            <a:pPr marL="342900" indent="-342900">
              <a:buFont typeface="Wingdings 2" pitchFamily="18" charset="2"/>
              <a:buAutoNum type="arabicParenR" startAt="17"/>
            </a:pPr>
            <a:endParaRPr lang="en-US" sz="1800" dirty="0"/>
          </a:p>
          <a:p>
            <a:pPr marL="342900" indent="-342900">
              <a:buFont typeface="Wingdings 2" pitchFamily="18" charset="2"/>
              <a:buAutoNum type="arabicParenR" startAt="17"/>
            </a:pPr>
            <a:endParaRPr lang="en-US" sz="1800" dirty="0"/>
          </a:p>
          <a:p>
            <a:pPr marL="342900" indent="-342900">
              <a:buAutoNum type="arabicParenR" startAt="17"/>
            </a:pPr>
            <a:endParaRPr lang="en-US" sz="1800" dirty="0"/>
          </a:p>
          <a:p>
            <a:pPr marL="0" indent="0">
              <a:buNone/>
            </a:pPr>
            <a:endParaRPr lang="en-US" sz="1800" dirty="0" smtClean="0"/>
          </a:p>
          <a:p>
            <a:pPr marL="342900" indent="-342900">
              <a:buAutoNum type="arabicParenR" startAt="13"/>
            </a:pPr>
            <a:endParaRPr lang="en-US" sz="1800" dirty="0" smtClean="0"/>
          </a:p>
          <a:p>
            <a:pPr marL="342900" indent="-342900">
              <a:buAutoNum type="arabicParenR" startAt="13"/>
            </a:pPr>
            <a:endParaRPr lang="en-US" sz="1800" dirty="0"/>
          </a:p>
          <a:p>
            <a:pPr marL="0" indent="0">
              <a:buNone/>
            </a:pPr>
            <a:endParaRPr lang="en-US" sz="1800" dirty="0" smtClean="0"/>
          </a:p>
          <a:p>
            <a:pPr marL="0" indent="0">
              <a:buNone/>
            </a:pPr>
            <a:endParaRPr lang="en-US" sz="1800" dirty="0" smtClean="0"/>
          </a:p>
          <a:p>
            <a:pPr marL="0" lvl="0" indent="0">
              <a:buNone/>
            </a:pPr>
            <a:endParaRPr lang="en-US" sz="1800" dirty="0"/>
          </a:p>
        </p:txBody>
      </p:sp>
      <p:sp>
        <p:nvSpPr>
          <p:cNvPr id="4" name="Slide Number Placeholder 3"/>
          <p:cNvSpPr>
            <a:spLocks noGrp="1"/>
          </p:cNvSpPr>
          <p:nvPr>
            <p:ph type="sldNum" sz="quarter" idx="12"/>
          </p:nvPr>
        </p:nvSpPr>
        <p:spPr/>
        <p:txBody>
          <a:bodyPr/>
          <a:lstStyle/>
          <a:p>
            <a:pPr>
              <a:defRPr/>
            </a:pPr>
            <a:fld id="{80D504C4-6025-4F80-A9E2-97AD466532CC}" type="slidenum">
              <a:rPr lang="en-IN" smtClean="0"/>
              <a:pPr>
                <a:defRPr/>
              </a:pPr>
              <a:t>41</a:t>
            </a:fld>
            <a:endParaRPr lang="en-IN"/>
          </a:p>
        </p:txBody>
      </p:sp>
    </p:spTree>
    <p:extLst>
      <p:ext uri="{BB962C8B-B14F-4D97-AF65-F5344CB8AC3E}">
        <p14:creationId xmlns:p14="http://schemas.microsoft.com/office/powerpoint/2010/main" val="425185064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bg>
      <p:bgPr>
        <a:gradFill>
          <a:gsLst>
            <a:gs pos="0">
              <a:schemeClr val="accent1">
                <a:tint val="66000"/>
                <a:satMod val="160000"/>
                <a:alpha val="49000"/>
              </a:schemeClr>
            </a:gs>
            <a:gs pos="50000">
              <a:schemeClr val="accent1">
                <a:tint val="44500"/>
                <a:satMod val="160000"/>
              </a:schemeClr>
            </a:gs>
            <a:gs pos="100000">
              <a:schemeClr val="accent1">
                <a:tint val="23500"/>
                <a:satMod val="160000"/>
              </a:schemeClr>
            </a:gs>
          </a:gsLst>
          <a:lin ang="5400000" scaled="0"/>
        </a:gradFill>
        <a:effectLst/>
      </p:bgPr>
    </p:bg>
    <p:spTree>
      <p:nvGrpSpPr>
        <p:cNvPr id="1" name=""/>
        <p:cNvGrpSpPr/>
        <p:nvPr/>
      </p:nvGrpSpPr>
      <p:grpSpPr>
        <a:xfrm>
          <a:off x="0" y="0"/>
          <a:ext cx="0" cy="0"/>
          <a:chOff x="0" y="0"/>
          <a:chExt cx="0" cy="0"/>
        </a:xfrm>
      </p:grpSpPr>
      <p:sp>
        <p:nvSpPr>
          <p:cNvPr id="38914" name="Title 1"/>
          <p:cNvSpPr>
            <a:spLocks noGrp="1"/>
          </p:cNvSpPr>
          <p:nvPr>
            <p:ph type="title"/>
          </p:nvPr>
        </p:nvSpPr>
        <p:spPr>
          <a:xfrm>
            <a:off x="899592" y="188640"/>
            <a:ext cx="7597526" cy="720080"/>
          </a:xfrm>
        </p:spPr>
        <p:txBody>
          <a:bodyPr/>
          <a:lstStyle/>
          <a:p>
            <a:pPr eaLnBrk="1" hangingPunct="1"/>
            <a:r>
              <a:rPr lang="en-US" sz="2400" b="1" dirty="0" smtClean="0"/>
              <a:t>1) Computer Security Risk-Meter </a:t>
            </a:r>
            <a:r>
              <a:rPr lang="en-US" sz="2400" b="1" dirty="0"/>
              <a:t>Tree Diagram</a:t>
            </a:r>
            <a:endParaRPr lang="en-US" sz="2400" b="1" dirty="0" smtClean="0"/>
          </a:p>
        </p:txBody>
      </p:sp>
      <p:sp>
        <p:nvSpPr>
          <p:cNvPr id="38918" name="Slide Number Placeholder 5"/>
          <p:cNvSpPr>
            <a:spLocks noGrp="1"/>
          </p:cNvSpPr>
          <p:nvPr>
            <p:ph type="sldNum" sz="quarter" idx="12"/>
          </p:nvPr>
        </p:nvSpPr>
        <p:spPr>
          <a:noFill/>
        </p:spPr>
        <p:txBody>
          <a:bodyPr/>
          <a:lstStyle/>
          <a:p>
            <a:fld id="{EA794263-BC2A-42CC-B3BD-5AB7768ED173}" type="slidenum">
              <a:rPr lang="en-US" smtClean="0">
                <a:solidFill>
                  <a:srgbClr val="000000"/>
                </a:solidFill>
              </a:rPr>
              <a:pPr/>
              <a:t>42</a:t>
            </a:fld>
            <a:endParaRPr lang="en-US" smtClean="0">
              <a:solidFill>
                <a:srgbClr val="000000"/>
              </a:solidFill>
            </a:endParaRPr>
          </a:p>
        </p:txBody>
      </p:sp>
      <p:pic>
        <p:nvPicPr>
          <p:cNvPr id="38919" name="Picture 2"/>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colorTemperature colorTemp="4700"/>
                    </a14:imgEffect>
                  </a14:imgLayer>
                </a14:imgProps>
              </a:ext>
            </a:extLst>
          </a:blip>
          <a:srcRect l="9218" t="-183" r="21610" b="-183"/>
          <a:stretch/>
        </p:blipFill>
        <p:spPr bwMode="auto">
          <a:xfrm>
            <a:off x="179512" y="1556792"/>
            <a:ext cx="8784976" cy="5040560"/>
          </a:xfrm>
          <a:prstGeom prst="rect">
            <a:avLst/>
          </a:prstGeom>
          <a:noFill/>
          <a:ln w="9525">
            <a:noFill/>
            <a:miter lim="800000"/>
            <a:headEnd/>
            <a:tailEnd/>
          </a:ln>
        </p:spPr>
      </p:pic>
    </p:spTree>
    <p:extLst>
      <p:ext uri="{BB962C8B-B14F-4D97-AF65-F5344CB8AC3E}">
        <p14:creationId xmlns:p14="http://schemas.microsoft.com/office/powerpoint/2010/main" val="410348501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Rectangle 5"/>
          <p:cNvSpPr>
            <a:spLocks noGrp="1" noChangeArrowheads="1"/>
          </p:cNvSpPr>
          <p:nvPr>
            <p:ph type="title"/>
          </p:nvPr>
        </p:nvSpPr>
        <p:spPr>
          <a:xfrm>
            <a:off x="251520" y="260648"/>
            <a:ext cx="8534400" cy="758825"/>
          </a:xfrm>
        </p:spPr>
        <p:txBody>
          <a:bodyPr/>
          <a:lstStyle/>
          <a:p>
            <a:pPr eaLnBrk="1" hangingPunct="1"/>
            <a:r>
              <a:rPr lang="en-US" sz="2400" b="1" dirty="0" smtClean="0"/>
              <a:t>2) Electronic-Voting Risk-Meter Tree Diagram</a:t>
            </a:r>
          </a:p>
        </p:txBody>
      </p:sp>
      <p:graphicFrame>
        <p:nvGraphicFramePr>
          <p:cNvPr id="10242" name="Object 4"/>
          <p:cNvGraphicFramePr>
            <a:graphicFrameLocks noGrp="1"/>
          </p:cNvGraphicFramePr>
          <p:nvPr>
            <p:ph sz="quarter" idx="1"/>
            <p:extLst>
              <p:ext uri="{D42A27DB-BD31-4B8C-83A1-F6EECF244321}">
                <p14:modId xmlns:p14="http://schemas.microsoft.com/office/powerpoint/2010/main" val="3298204788"/>
              </p:ext>
            </p:extLst>
          </p:nvPr>
        </p:nvGraphicFramePr>
        <p:xfrm>
          <a:off x="683568" y="1340768"/>
          <a:ext cx="7911792" cy="5305904"/>
        </p:xfrm>
        <a:graphic>
          <a:graphicData uri="http://schemas.openxmlformats.org/presentationml/2006/ole">
            <mc:AlternateContent xmlns:mc="http://schemas.openxmlformats.org/markup-compatibility/2006">
              <mc:Choice xmlns:v="urn:schemas-microsoft-com:vml" Requires="v">
                <p:oleObj spid="_x0000_s16400" name="Visio" r:id="rId3" imgW="10123502" imgH="7837521" progId="Visio.Drawing.11">
                  <p:embed/>
                </p:oleObj>
              </mc:Choice>
              <mc:Fallback>
                <p:oleObj name="Visio" r:id="rId3" imgW="10123502" imgH="7837521" progId="Visio.Drawing.11">
                  <p:embed/>
                  <p:pic>
                    <p:nvPicPr>
                      <p:cNvPr id="0" name=""/>
                      <p:cNvPicPr preferRelativeResize="0">
                        <a:picLocks noChangeAspect="1" noChangeArrowheads="1"/>
                      </p:cNvPicPr>
                      <p:nvPr/>
                    </p:nvPicPr>
                    <p:blipFill>
                      <a:blip r:embed="rId4"/>
                      <a:srcRect/>
                      <a:stretch>
                        <a:fillRect/>
                      </a:stretch>
                    </p:blipFill>
                    <p:spPr bwMode="auto">
                      <a:xfrm>
                        <a:off x="683568" y="1340768"/>
                        <a:ext cx="7911792" cy="5305904"/>
                      </a:xfrm>
                      <a:prstGeom prst="rect">
                        <a:avLst/>
                      </a:prstGeom>
                      <a:noFill/>
                      <a:ln>
                        <a:noFill/>
                      </a:ln>
                      <a:effectLst/>
                      <a:extLst/>
                    </p:spPr>
                  </p:pic>
                </p:oleObj>
              </mc:Fallback>
            </mc:AlternateContent>
          </a:graphicData>
        </a:graphic>
      </p:graphicFrame>
      <p:sp>
        <p:nvSpPr>
          <p:cNvPr id="2" name="Slide Number Placeholder 1"/>
          <p:cNvSpPr>
            <a:spLocks noGrp="1"/>
          </p:cNvSpPr>
          <p:nvPr>
            <p:ph type="sldNum" sz="quarter" idx="12"/>
          </p:nvPr>
        </p:nvSpPr>
        <p:spPr/>
        <p:txBody>
          <a:bodyPr/>
          <a:lstStyle/>
          <a:p>
            <a:pPr>
              <a:defRPr/>
            </a:pPr>
            <a:fld id="{A7F27D99-0B92-4725-B780-7C24BFED3F1D}" type="slidenum">
              <a:rPr lang="en-US" smtClean="0">
                <a:solidFill>
                  <a:srgbClr val="000000"/>
                </a:solidFill>
              </a:rPr>
              <a:pPr>
                <a:defRPr/>
              </a:pPr>
              <a:t>43</a:t>
            </a:fld>
            <a:endParaRPr lang="en-US">
              <a:solidFill>
                <a:srgbClr val="000000"/>
              </a:solidFill>
            </a:endParaRPr>
          </a:p>
        </p:txBody>
      </p:sp>
    </p:spTree>
    <p:extLst>
      <p:ext uri="{BB962C8B-B14F-4D97-AF65-F5344CB8AC3E}">
        <p14:creationId xmlns:p14="http://schemas.microsoft.com/office/powerpoint/2010/main" val="2537883930"/>
      </p:ext>
    </p:extLst>
  </p:cSld>
  <p:clrMapOvr>
    <a:masterClrMapping/>
  </p:clrMapOvr>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Title 1"/>
          <p:cNvSpPr>
            <a:spLocks noGrp="1"/>
          </p:cNvSpPr>
          <p:nvPr>
            <p:ph type="title"/>
          </p:nvPr>
        </p:nvSpPr>
        <p:spPr/>
        <p:txBody>
          <a:bodyPr/>
          <a:lstStyle/>
          <a:p>
            <a:pPr eaLnBrk="1" hangingPunct="1"/>
            <a:r>
              <a:rPr lang="en-US" sz="2400" b="1" dirty="0" smtClean="0"/>
              <a:t>3)Ambulatory Health Care Risk-Meter Tree Diagram</a:t>
            </a:r>
          </a:p>
        </p:txBody>
      </p:sp>
      <p:sp>
        <p:nvSpPr>
          <p:cNvPr id="13319" name="Slide Number Placeholder 5"/>
          <p:cNvSpPr>
            <a:spLocks noGrp="1"/>
          </p:cNvSpPr>
          <p:nvPr>
            <p:ph type="sldNum" sz="quarter" idx="12"/>
          </p:nvPr>
        </p:nvSpPr>
        <p:spPr>
          <a:noFill/>
        </p:spPr>
        <p:txBody>
          <a:bodyPr/>
          <a:lstStyle/>
          <a:p>
            <a:fld id="{53D168BA-0F35-4339-97AF-628168F42F2F}" type="slidenum">
              <a:rPr lang="en-US" smtClean="0">
                <a:solidFill>
                  <a:srgbClr val="000000"/>
                </a:solidFill>
              </a:rPr>
              <a:pPr/>
              <a:t>44</a:t>
            </a:fld>
            <a:endParaRPr lang="en-US" smtClean="0">
              <a:solidFill>
                <a:srgbClr val="000000"/>
              </a:solidFill>
            </a:endParaRPr>
          </a:p>
        </p:txBody>
      </p:sp>
      <p:graphicFrame>
        <p:nvGraphicFramePr>
          <p:cNvPr id="13314" name="Object 2"/>
          <p:cNvGraphicFramePr>
            <a:graphicFrameLocks noChangeAspect="1"/>
          </p:cNvGraphicFramePr>
          <p:nvPr>
            <p:extLst>
              <p:ext uri="{D42A27DB-BD31-4B8C-83A1-F6EECF244321}">
                <p14:modId xmlns:p14="http://schemas.microsoft.com/office/powerpoint/2010/main" val="139069064"/>
              </p:ext>
            </p:extLst>
          </p:nvPr>
        </p:nvGraphicFramePr>
        <p:xfrm>
          <a:off x="1475656" y="1340768"/>
          <a:ext cx="6782746" cy="5251139"/>
        </p:xfrm>
        <a:graphic>
          <a:graphicData uri="http://schemas.openxmlformats.org/presentationml/2006/ole">
            <mc:AlternateContent xmlns:mc="http://schemas.openxmlformats.org/markup-compatibility/2006">
              <mc:Choice xmlns:v="urn:schemas-microsoft-com:vml" Requires="v">
                <p:oleObj spid="_x0000_s17422" name="Visio" r:id="rId3" imgW="10123502" imgH="7837521" progId="Visio.Drawing.11">
                  <p:embed/>
                </p:oleObj>
              </mc:Choice>
              <mc:Fallback>
                <p:oleObj name="Visio" r:id="rId3" imgW="10123502" imgH="7837521" progId="Visio.Drawing.11">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75656" y="1340768"/>
                        <a:ext cx="6782746" cy="5251139"/>
                      </a:xfrm>
                      <a:prstGeom prst="rect">
                        <a:avLst/>
                      </a:prstGeom>
                      <a:noFill/>
                      <a:ln>
                        <a:noFill/>
                      </a:ln>
                      <a:effectLst/>
                      <a:extLst/>
                    </p:spPr>
                  </p:pic>
                </p:oleObj>
              </mc:Fallback>
            </mc:AlternateContent>
          </a:graphicData>
        </a:graphic>
      </p:graphicFrame>
    </p:spTree>
    <p:extLst>
      <p:ext uri="{BB962C8B-B14F-4D97-AF65-F5344CB8AC3E}">
        <p14:creationId xmlns:p14="http://schemas.microsoft.com/office/powerpoint/2010/main" val="257941944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Title 1"/>
          <p:cNvSpPr>
            <a:spLocks noGrp="1"/>
          </p:cNvSpPr>
          <p:nvPr>
            <p:ph type="title"/>
          </p:nvPr>
        </p:nvSpPr>
        <p:spPr>
          <a:xfrm>
            <a:off x="251520" y="188641"/>
            <a:ext cx="8584505" cy="798786"/>
          </a:xfrm>
        </p:spPr>
        <p:txBody>
          <a:bodyPr/>
          <a:lstStyle/>
          <a:p>
            <a:pPr eaLnBrk="1" hangingPunct="1"/>
            <a:r>
              <a:rPr lang="en-US" sz="2800" b="1" dirty="0" smtClean="0"/>
              <a:t>4)Usability (Operating Systems) Risk-Meter Tree Diagram</a:t>
            </a:r>
          </a:p>
        </p:txBody>
      </p:sp>
      <p:graphicFrame>
        <p:nvGraphicFramePr>
          <p:cNvPr id="14338" name="Object 2"/>
          <p:cNvGraphicFramePr>
            <a:graphicFrameLocks noGrp="1" noChangeAspect="1"/>
          </p:cNvGraphicFramePr>
          <p:nvPr>
            <p:ph sz="quarter" idx="1"/>
            <p:extLst>
              <p:ext uri="{D42A27DB-BD31-4B8C-83A1-F6EECF244321}">
                <p14:modId xmlns:p14="http://schemas.microsoft.com/office/powerpoint/2010/main" val="299163366"/>
              </p:ext>
            </p:extLst>
          </p:nvPr>
        </p:nvGraphicFramePr>
        <p:xfrm>
          <a:off x="1547664" y="1412776"/>
          <a:ext cx="6309360" cy="4854743"/>
        </p:xfrm>
        <a:graphic>
          <a:graphicData uri="http://schemas.openxmlformats.org/presentationml/2006/ole">
            <mc:AlternateContent xmlns:mc="http://schemas.openxmlformats.org/markup-compatibility/2006">
              <mc:Choice xmlns:v="urn:schemas-microsoft-com:vml" Requires="v">
                <p:oleObj spid="_x0000_s18447" name="Visio" r:id="rId3" imgW="4133515" imgH="3180537" progId="Visio.Drawing.11">
                  <p:embed/>
                </p:oleObj>
              </mc:Choice>
              <mc:Fallback>
                <p:oleObj name="Visio" r:id="rId3" imgW="4133515" imgH="3180537" progId="Visio.Drawing.11">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47664" y="1412776"/>
                        <a:ext cx="6309360" cy="48547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4342" name="Slide Number Placeholder 5"/>
          <p:cNvSpPr>
            <a:spLocks noGrp="1"/>
          </p:cNvSpPr>
          <p:nvPr>
            <p:ph type="sldNum" sz="quarter" idx="12"/>
          </p:nvPr>
        </p:nvSpPr>
        <p:spPr>
          <a:noFill/>
        </p:spPr>
        <p:txBody>
          <a:bodyPr/>
          <a:lstStyle/>
          <a:p>
            <a:fld id="{262061EC-6C0F-4544-86A4-97121C927C9C}" type="slidenum">
              <a:rPr lang="en-US" smtClean="0">
                <a:solidFill>
                  <a:srgbClr val="000000"/>
                </a:solidFill>
              </a:rPr>
              <a:pPr/>
              <a:t>45</a:t>
            </a:fld>
            <a:endParaRPr lang="en-US" smtClean="0">
              <a:solidFill>
                <a:srgbClr val="000000"/>
              </a:solidFill>
            </a:endParaRPr>
          </a:p>
        </p:txBody>
      </p:sp>
    </p:spTree>
    <p:extLst>
      <p:ext uri="{BB962C8B-B14F-4D97-AF65-F5344CB8AC3E}">
        <p14:creationId xmlns:p14="http://schemas.microsoft.com/office/powerpoint/2010/main" val="214793057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1625" y="228601"/>
            <a:ext cx="8518847" cy="896143"/>
          </a:xfrm>
        </p:spPr>
        <p:txBody>
          <a:bodyPr/>
          <a:lstStyle/>
          <a:p>
            <a:r>
              <a:rPr lang="en-US" sz="3200" b="1" dirty="0" smtClean="0"/>
              <a:t/>
            </a:r>
            <a:br>
              <a:rPr lang="en-US" sz="3200" b="1" dirty="0" smtClean="0"/>
            </a:br>
            <a:r>
              <a:rPr lang="en-US" sz="3200" b="1" dirty="0" smtClean="0"/>
              <a:t>5)ALABAMA </a:t>
            </a:r>
            <a:r>
              <a:rPr lang="en-US" sz="3200" b="1" dirty="0" err="1" smtClean="0"/>
              <a:t>Dept</a:t>
            </a:r>
            <a:r>
              <a:rPr lang="en-US" sz="3200" b="1" dirty="0" smtClean="0"/>
              <a:t> of Public Health HIPAA Risk-Meter Tree Diagram</a:t>
            </a:r>
            <a:endParaRPr lang="en-US" sz="3200" b="1" dirty="0"/>
          </a:p>
        </p:txBody>
      </p:sp>
      <p:sp>
        <p:nvSpPr>
          <p:cNvPr id="3" name="Content Placeholder 2"/>
          <p:cNvSpPr>
            <a:spLocks noGrp="1"/>
          </p:cNvSpPr>
          <p:nvPr>
            <p:ph sz="quarter" idx="1"/>
          </p:nvPr>
        </p:nvSpPr>
        <p:spPr/>
        <p:txBody>
          <a:bodyPr/>
          <a:lstStyle/>
          <a:p>
            <a:endParaRPr lang="en-US" dirty="0"/>
          </a:p>
        </p:txBody>
      </p:sp>
      <p:sp>
        <p:nvSpPr>
          <p:cNvPr id="4" name="Slide Number Placeholder 3"/>
          <p:cNvSpPr>
            <a:spLocks noGrp="1"/>
          </p:cNvSpPr>
          <p:nvPr>
            <p:ph type="sldNum" sz="quarter" idx="12"/>
          </p:nvPr>
        </p:nvSpPr>
        <p:spPr/>
        <p:txBody>
          <a:bodyPr/>
          <a:lstStyle/>
          <a:p>
            <a:pPr>
              <a:defRPr/>
            </a:pPr>
            <a:fld id="{80D504C4-6025-4F80-A9E2-97AD466532CC}" type="slidenum">
              <a:rPr lang="en-IN" smtClean="0"/>
              <a:pPr>
                <a:defRPr/>
              </a:pPr>
              <a:t>46</a:t>
            </a:fld>
            <a:endParaRPr lang="en-IN"/>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528" y="1484784"/>
            <a:ext cx="8712968" cy="50405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7273298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9513" y="260648"/>
            <a:ext cx="8640960" cy="726778"/>
          </a:xfrm>
        </p:spPr>
        <p:txBody>
          <a:bodyPr/>
          <a:lstStyle/>
          <a:p>
            <a:pPr algn="l"/>
            <a:r>
              <a:rPr lang="en-US" sz="2400" b="1" dirty="0" smtClean="0"/>
              <a:t>6) College Campus Safety and Security Risk-Meter     </a:t>
            </a:r>
            <a:br>
              <a:rPr lang="en-US" sz="2400" b="1" dirty="0" smtClean="0"/>
            </a:br>
            <a:r>
              <a:rPr lang="en-US" sz="2400" b="1" dirty="0"/>
              <a:t> </a:t>
            </a:r>
            <a:r>
              <a:rPr lang="en-US" sz="2400" b="1" dirty="0" smtClean="0"/>
              <a:t>                                        Tree </a:t>
            </a:r>
            <a:r>
              <a:rPr lang="en-US" sz="2400" b="1" dirty="0"/>
              <a:t>Diagram</a:t>
            </a:r>
          </a:p>
        </p:txBody>
      </p:sp>
      <p:sp>
        <p:nvSpPr>
          <p:cNvPr id="3" name="Content Placeholder 2"/>
          <p:cNvSpPr>
            <a:spLocks noGrp="1"/>
          </p:cNvSpPr>
          <p:nvPr>
            <p:ph sz="quarter" idx="1"/>
          </p:nvPr>
        </p:nvSpPr>
        <p:spPr/>
        <p:txBody>
          <a:bodyPr/>
          <a:lstStyle/>
          <a:p>
            <a:endParaRPr lang="en-US" dirty="0"/>
          </a:p>
        </p:txBody>
      </p:sp>
      <p:sp>
        <p:nvSpPr>
          <p:cNvPr id="4" name="Slide Number Placeholder 3"/>
          <p:cNvSpPr>
            <a:spLocks noGrp="1"/>
          </p:cNvSpPr>
          <p:nvPr>
            <p:ph type="sldNum" sz="quarter" idx="12"/>
          </p:nvPr>
        </p:nvSpPr>
        <p:spPr/>
        <p:txBody>
          <a:bodyPr/>
          <a:lstStyle/>
          <a:p>
            <a:pPr>
              <a:defRPr/>
            </a:pPr>
            <a:fld id="{80D504C4-6025-4F80-A9E2-97AD466532CC}" type="slidenum">
              <a:rPr lang="en-IN" smtClean="0"/>
              <a:pPr>
                <a:defRPr/>
              </a:pPr>
              <a:t>47</a:t>
            </a:fld>
            <a:endParaRPr lang="en-IN"/>
          </a:p>
        </p:txBody>
      </p:sp>
      <p:pic>
        <p:nvPicPr>
          <p:cNvPr id="5122"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8729" r="24604"/>
          <a:stretch/>
        </p:blipFill>
        <p:spPr bwMode="auto">
          <a:xfrm>
            <a:off x="179512" y="1484784"/>
            <a:ext cx="8784976" cy="51845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6157032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sz="2800" b="1" dirty="0" smtClean="0"/>
              <a:t>7) Home Security Risk-Meter Tree Diagram</a:t>
            </a:r>
            <a:endParaRPr lang="en-US" sz="2800" b="1" dirty="0"/>
          </a:p>
        </p:txBody>
      </p:sp>
      <p:sp>
        <p:nvSpPr>
          <p:cNvPr id="3" name="Content Placeholder 2"/>
          <p:cNvSpPr>
            <a:spLocks noGrp="1"/>
          </p:cNvSpPr>
          <p:nvPr>
            <p:ph sz="quarter" idx="1"/>
          </p:nvPr>
        </p:nvSpPr>
        <p:spPr/>
        <p:txBody>
          <a:bodyPr/>
          <a:lstStyle/>
          <a:p>
            <a:endParaRPr lang="en-US" dirty="0"/>
          </a:p>
        </p:txBody>
      </p:sp>
      <p:sp>
        <p:nvSpPr>
          <p:cNvPr id="4" name="Slide Number Placeholder 3"/>
          <p:cNvSpPr>
            <a:spLocks noGrp="1"/>
          </p:cNvSpPr>
          <p:nvPr>
            <p:ph type="sldNum" sz="quarter" idx="12"/>
          </p:nvPr>
        </p:nvSpPr>
        <p:spPr/>
        <p:txBody>
          <a:bodyPr/>
          <a:lstStyle/>
          <a:p>
            <a:pPr>
              <a:defRPr/>
            </a:pPr>
            <a:fld id="{80D504C4-6025-4F80-A9E2-97AD466532CC}" type="slidenum">
              <a:rPr lang="en-IN" smtClean="0"/>
              <a:pPr>
                <a:defRPr/>
              </a:pPr>
              <a:t>48</a:t>
            </a:fld>
            <a:endParaRPr lang="en-IN"/>
          </a:p>
        </p:txBody>
      </p:sp>
      <p:pic>
        <p:nvPicPr>
          <p:cNvPr id="6146" name="Picture 2"/>
          <p:cNvPicPr>
            <a:picLocks noChangeAspect="1" noChangeArrowheads="1"/>
          </p:cNvPicPr>
          <p:nvPr/>
        </p:nvPicPr>
        <p:blipFill rotWithShape="1">
          <a:blip r:embed="rId2">
            <a:duotone>
              <a:prstClr val="black"/>
              <a:schemeClr val="accent6">
                <a:tint val="45000"/>
                <a:satMod val="400000"/>
              </a:schemeClr>
            </a:duotone>
            <a:extLst>
              <a:ext uri="{28A0092B-C50C-407E-A947-70E740481C1C}">
                <a14:useLocalDpi xmlns:a14="http://schemas.microsoft.com/office/drawing/2010/main" val="0"/>
              </a:ext>
            </a:extLst>
          </a:blip>
          <a:srcRect l="8883" r="23459" b="-1947"/>
          <a:stretch/>
        </p:blipFill>
        <p:spPr bwMode="auto">
          <a:xfrm>
            <a:off x="179512" y="1412776"/>
            <a:ext cx="8784976" cy="52120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3295079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3528" y="116632"/>
            <a:ext cx="8512496" cy="870794"/>
          </a:xfrm>
        </p:spPr>
        <p:txBody>
          <a:bodyPr/>
          <a:lstStyle/>
          <a:p>
            <a:r>
              <a:rPr lang="en-US" sz="2800" b="1" dirty="0" smtClean="0"/>
              <a:t>8) Mining Safety and Security Risk-Meter Tree Diagram</a:t>
            </a:r>
            <a:endParaRPr lang="en-US" sz="2800" b="1" dirty="0"/>
          </a:p>
        </p:txBody>
      </p:sp>
      <p:sp>
        <p:nvSpPr>
          <p:cNvPr id="3" name="Content Placeholder 2"/>
          <p:cNvSpPr>
            <a:spLocks noGrp="1"/>
          </p:cNvSpPr>
          <p:nvPr>
            <p:ph sz="quarter" idx="1"/>
          </p:nvPr>
        </p:nvSpPr>
        <p:spPr/>
        <p:txBody>
          <a:bodyPr/>
          <a:lstStyle/>
          <a:p>
            <a:endParaRPr lang="en-US" dirty="0"/>
          </a:p>
        </p:txBody>
      </p:sp>
      <p:sp>
        <p:nvSpPr>
          <p:cNvPr id="4" name="Slide Number Placeholder 3"/>
          <p:cNvSpPr>
            <a:spLocks noGrp="1"/>
          </p:cNvSpPr>
          <p:nvPr>
            <p:ph type="sldNum" sz="quarter" idx="12"/>
          </p:nvPr>
        </p:nvSpPr>
        <p:spPr/>
        <p:txBody>
          <a:bodyPr/>
          <a:lstStyle/>
          <a:p>
            <a:pPr>
              <a:defRPr/>
            </a:pPr>
            <a:fld id="{80D504C4-6025-4F80-A9E2-97AD466532CC}" type="slidenum">
              <a:rPr lang="en-IN" smtClean="0"/>
              <a:pPr>
                <a:defRPr/>
              </a:pPr>
              <a:t>49</a:t>
            </a:fld>
            <a:endParaRPr lang="en-IN"/>
          </a:p>
        </p:txBody>
      </p:sp>
      <p:pic>
        <p:nvPicPr>
          <p:cNvPr id="7171" name="Picture 3"/>
          <p:cNvPicPr>
            <a:picLocks noChangeAspect="1" noChangeArrowheads="1"/>
          </p:cNvPicPr>
          <p:nvPr/>
        </p:nvPicPr>
        <p:blipFill rotWithShape="1">
          <a:blip r:embed="rId2">
            <a:grayscl/>
            <a:extLst>
              <a:ext uri="{28A0092B-C50C-407E-A947-70E740481C1C}">
                <a14:useLocalDpi xmlns:a14="http://schemas.microsoft.com/office/drawing/2010/main" val="0"/>
              </a:ext>
            </a:extLst>
          </a:blip>
          <a:srcRect l="5206" r="2158"/>
          <a:stretch/>
        </p:blipFill>
        <p:spPr bwMode="auto">
          <a:xfrm>
            <a:off x="179510" y="1484784"/>
            <a:ext cx="8856985" cy="51125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965765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468314" y="333376"/>
            <a:ext cx="8218487" cy="719138"/>
          </a:xfrm>
        </p:spPr>
        <p:txBody>
          <a:bodyPr>
            <a:normAutofit/>
          </a:bodyPr>
          <a:lstStyle/>
          <a:p>
            <a:pPr eaLnBrk="1" fontAlgn="auto" hangingPunct="1">
              <a:spcAft>
                <a:spcPts val="0"/>
              </a:spcAft>
              <a:defRPr/>
            </a:pPr>
            <a:r>
              <a:rPr lang="en-US" sz="3200" b="1" cap="all" dirty="0" smtClean="0"/>
              <a:t>Origins of Game Theory</a:t>
            </a:r>
            <a:endParaRPr lang="en-IN" sz="3200" b="1" cap="all" dirty="0" smtClean="0">
              <a:solidFill>
                <a:srgbClr val="002060"/>
              </a:solidFill>
              <a:latin typeface="Algerian" pitchFamily="82" charset="0"/>
              <a:ea typeface="Verdana" pitchFamily="34" charset="0"/>
              <a:cs typeface="Verdana" pitchFamily="34" charset="0"/>
            </a:endParaRPr>
          </a:p>
        </p:txBody>
      </p:sp>
      <p:sp>
        <p:nvSpPr>
          <p:cNvPr id="9" name="Content Placeholder 2"/>
          <p:cNvSpPr>
            <a:spLocks noGrp="1"/>
          </p:cNvSpPr>
          <p:nvPr>
            <p:ph sz="quarter" idx="1"/>
          </p:nvPr>
        </p:nvSpPr>
        <p:spPr>
          <a:xfrm>
            <a:off x="539749" y="1268413"/>
            <a:ext cx="8147051" cy="4897437"/>
          </a:xfrm>
        </p:spPr>
        <p:txBody>
          <a:bodyPr/>
          <a:lstStyle/>
          <a:p>
            <a:pPr marL="0" indent="0">
              <a:buFont typeface="Wingdings 2" pitchFamily="18" charset="2"/>
              <a:buNone/>
              <a:defRPr/>
            </a:pPr>
            <a:endParaRPr lang="en-US" sz="2000" dirty="0"/>
          </a:p>
          <a:p>
            <a:pPr algn="just">
              <a:defRPr/>
            </a:pPr>
            <a:r>
              <a:rPr lang="en-US" sz="2000" dirty="0" smtClean="0"/>
              <a:t>Game Theory was, for all intents and purposes, reborn in 1944 as an established field with the publication of a pioneering book, </a:t>
            </a:r>
            <a:r>
              <a:rPr lang="en-US" sz="2000" i="1" dirty="0" smtClean="0"/>
              <a:t>Theory of Games and Economic Behavior</a:t>
            </a:r>
            <a:r>
              <a:rPr lang="en-US" sz="2000" dirty="0" smtClean="0"/>
              <a:t> by John von Neumann and O. Morgenstern which proposed that most economic questions could be analyzed as games, and first laid out the finite two-person zero-sum game.  </a:t>
            </a:r>
            <a:endParaRPr lang="en-US" sz="2000" dirty="0"/>
          </a:p>
          <a:p>
            <a:pPr algn="just">
              <a:defRPr/>
            </a:pPr>
            <a:r>
              <a:rPr lang="en-US" sz="2000" dirty="0" smtClean="0"/>
              <a:t>The theoretical underpinnings were originally proposed by the French mathematician Emile </a:t>
            </a:r>
            <a:r>
              <a:rPr lang="en-US" sz="2000" dirty="0" err="1" smtClean="0"/>
              <a:t>Borel</a:t>
            </a:r>
            <a:r>
              <a:rPr lang="en-US" sz="2000" dirty="0" smtClean="0"/>
              <a:t> about 1921. </a:t>
            </a:r>
            <a:r>
              <a:rPr lang="en-US" sz="2000" dirty="0" err="1" smtClean="0"/>
              <a:t>Borel’s</a:t>
            </a:r>
            <a:r>
              <a:rPr lang="en-US" sz="2000" dirty="0" smtClean="0"/>
              <a:t> theory was successfully analyzed by J. von Neumann who proved its key premise, the </a:t>
            </a:r>
            <a:r>
              <a:rPr lang="en-US" sz="2000" dirty="0" err="1" smtClean="0"/>
              <a:t>minimax</a:t>
            </a:r>
            <a:r>
              <a:rPr lang="en-US" sz="2000" dirty="0" smtClean="0"/>
              <a:t> theorem in 1928.</a:t>
            </a:r>
          </a:p>
          <a:p>
            <a:pPr algn="just">
              <a:defRPr/>
            </a:pPr>
            <a:r>
              <a:rPr lang="en-US" sz="2000" dirty="0" smtClean="0"/>
              <a:t>Neumann and Morgenstern in 1944 defined the </a:t>
            </a:r>
            <a:r>
              <a:rPr lang="en-US" sz="2000" dirty="0" err="1" smtClean="0"/>
              <a:t>minimax</a:t>
            </a:r>
            <a:r>
              <a:rPr lang="en-US" sz="2000" dirty="0" smtClean="0"/>
              <a:t> solution, and showed that this solution exists in all two-player zero-sum games in which the interests of players are diametrically opposed with no common interest.</a:t>
            </a:r>
            <a:endParaRPr lang="en-US" sz="2000" dirty="0"/>
          </a:p>
        </p:txBody>
      </p:sp>
      <p:sp>
        <p:nvSpPr>
          <p:cNvPr id="2" name="Slide Number Placeholder 1"/>
          <p:cNvSpPr>
            <a:spLocks noGrp="1"/>
          </p:cNvSpPr>
          <p:nvPr>
            <p:ph type="sldNum" sz="quarter" idx="12"/>
          </p:nvPr>
        </p:nvSpPr>
        <p:spPr/>
        <p:txBody>
          <a:bodyPr/>
          <a:lstStyle/>
          <a:p>
            <a:pPr>
              <a:defRPr/>
            </a:pPr>
            <a:fld id="{80D504C4-6025-4F80-A9E2-97AD466532CC}" type="slidenum">
              <a:rPr lang="en-IN" smtClean="0"/>
              <a:pPr>
                <a:defRPr/>
              </a:pPr>
              <a:t>5</a:t>
            </a:fld>
            <a:endParaRPr lang="en-IN"/>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1625" y="476672"/>
            <a:ext cx="8534400" cy="510754"/>
          </a:xfrm>
        </p:spPr>
        <p:txBody>
          <a:bodyPr/>
          <a:lstStyle/>
          <a:p>
            <a:pPr algn="l"/>
            <a:r>
              <a:rPr lang="en-US" sz="2400" b="1" dirty="0" smtClean="0"/>
              <a:t>9)Software Application Risk-Meter Tree Diagram</a:t>
            </a:r>
            <a:endParaRPr lang="en-US" sz="2400" b="1" dirty="0"/>
          </a:p>
        </p:txBody>
      </p:sp>
      <p:sp>
        <p:nvSpPr>
          <p:cNvPr id="3" name="Content Placeholder 2"/>
          <p:cNvSpPr>
            <a:spLocks noGrp="1"/>
          </p:cNvSpPr>
          <p:nvPr>
            <p:ph sz="quarter" idx="1"/>
          </p:nvPr>
        </p:nvSpPr>
        <p:spPr/>
        <p:txBody>
          <a:bodyPr/>
          <a:lstStyle/>
          <a:p>
            <a:endParaRPr lang="en-US" dirty="0"/>
          </a:p>
        </p:txBody>
      </p:sp>
      <p:sp>
        <p:nvSpPr>
          <p:cNvPr id="4" name="Slide Number Placeholder 3"/>
          <p:cNvSpPr>
            <a:spLocks noGrp="1"/>
          </p:cNvSpPr>
          <p:nvPr>
            <p:ph type="sldNum" sz="quarter" idx="12"/>
          </p:nvPr>
        </p:nvSpPr>
        <p:spPr/>
        <p:txBody>
          <a:bodyPr/>
          <a:lstStyle/>
          <a:p>
            <a:pPr>
              <a:defRPr/>
            </a:pPr>
            <a:fld id="{80D504C4-6025-4F80-A9E2-97AD466532CC}" type="slidenum">
              <a:rPr lang="en-IN" smtClean="0"/>
              <a:pPr>
                <a:defRPr/>
              </a:pPr>
              <a:t>50</a:t>
            </a:fld>
            <a:endParaRPr lang="en-IN" dirty="0"/>
          </a:p>
        </p:txBody>
      </p:sp>
      <p:sp>
        <p:nvSpPr>
          <p:cNvPr id="5"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6" name="Object 5"/>
          <p:cNvGraphicFramePr>
            <a:graphicFrameLocks/>
          </p:cNvGraphicFramePr>
          <p:nvPr>
            <p:extLst>
              <p:ext uri="{D42A27DB-BD31-4B8C-83A1-F6EECF244321}">
                <p14:modId xmlns:p14="http://schemas.microsoft.com/office/powerpoint/2010/main" val="2640332438"/>
              </p:ext>
            </p:extLst>
          </p:nvPr>
        </p:nvGraphicFramePr>
        <p:xfrm>
          <a:off x="179512" y="1556792"/>
          <a:ext cx="8801372" cy="5025013"/>
        </p:xfrm>
        <a:graphic>
          <a:graphicData uri="http://schemas.openxmlformats.org/presentationml/2006/ole">
            <mc:AlternateContent xmlns:mc="http://schemas.openxmlformats.org/markup-compatibility/2006">
              <mc:Choice xmlns:v="urn:schemas-microsoft-com:vml" Requires="v">
                <p:oleObj spid="_x0000_s25615" name="Visio" r:id="rId3" imgW="10123502" imgH="7837521" progId="Visio.Drawing.11">
                  <p:embed/>
                </p:oleObj>
              </mc:Choice>
              <mc:Fallback>
                <p:oleObj name="Visio" r:id="rId3" imgW="10123502" imgH="7837521" progId="Visio.Drawing.11">
                  <p:embed/>
                  <p:pic>
                    <p:nvPicPr>
                      <p:cNvPr id="0" name="Object 1"/>
                      <p:cNvPicPr preferRelativeResize="0">
                        <a:picLocks noChangeAspect="1" noChangeArrowheads="1"/>
                      </p:cNvPicPr>
                      <p:nvPr/>
                    </p:nvPicPr>
                    <p:blipFill>
                      <a:blip r:embed="rId4">
                        <a:extLst>
                          <a:ext uri="{28A0092B-C50C-407E-A947-70E740481C1C}">
                            <a14:useLocalDpi xmlns:a14="http://schemas.microsoft.com/office/drawing/2010/main" val="0"/>
                          </a:ext>
                        </a:extLst>
                      </a:blip>
                      <a:srcRect t="5833"/>
                      <a:stretch>
                        <a:fillRect/>
                      </a:stretch>
                    </p:blipFill>
                    <p:spPr bwMode="auto">
                      <a:xfrm>
                        <a:off x="179512" y="1556792"/>
                        <a:ext cx="8801372" cy="5025013"/>
                      </a:xfrm>
                      <a:prstGeom prst="rect">
                        <a:avLst/>
                      </a:prstGeom>
                      <a:noFill/>
                    </p:spPr>
                  </p:pic>
                </p:oleObj>
              </mc:Fallback>
            </mc:AlternateContent>
          </a:graphicData>
        </a:graphic>
      </p:graphicFrame>
    </p:spTree>
    <p:extLst>
      <p:ext uri="{BB962C8B-B14F-4D97-AF65-F5344CB8AC3E}">
        <p14:creationId xmlns:p14="http://schemas.microsoft.com/office/powerpoint/2010/main" val="1680669162"/>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1520" y="188640"/>
            <a:ext cx="8584505" cy="864095"/>
          </a:xfrm>
        </p:spPr>
        <p:txBody>
          <a:bodyPr/>
          <a:lstStyle/>
          <a:p>
            <a:r>
              <a:rPr lang="en-US" sz="2800" b="1" dirty="0" smtClean="0"/>
              <a:t>10) Software Development Life-Cycle </a:t>
            </a:r>
            <a:br>
              <a:rPr lang="en-US" sz="2800" b="1" dirty="0" smtClean="0"/>
            </a:br>
            <a:r>
              <a:rPr lang="en-US" sz="2800" b="1" dirty="0" smtClean="0"/>
              <a:t>Risk-Meter Tree Diagram</a:t>
            </a:r>
            <a:endParaRPr lang="en-US" sz="2800" b="1" dirty="0"/>
          </a:p>
        </p:txBody>
      </p:sp>
      <p:sp>
        <p:nvSpPr>
          <p:cNvPr id="3" name="Content Placeholder 2"/>
          <p:cNvSpPr>
            <a:spLocks noGrp="1"/>
          </p:cNvSpPr>
          <p:nvPr>
            <p:ph sz="quarter" idx="1"/>
          </p:nvPr>
        </p:nvSpPr>
        <p:spPr/>
        <p:txBody>
          <a:bodyPr/>
          <a:lstStyle/>
          <a:p>
            <a:r>
              <a:rPr lang="en-US" dirty="0"/>
              <a:t> </a:t>
            </a:r>
          </a:p>
        </p:txBody>
      </p:sp>
      <p:sp>
        <p:nvSpPr>
          <p:cNvPr id="4" name="Slide Number Placeholder 3"/>
          <p:cNvSpPr>
            <a:spLocks noGrp="1"/>
          </p:cNvSpPr>
          <p:nvPr>
            <p:ph type="sldNum" sz="quarter" idx="12"/>
          </p:nvPr>
        </p:nvSpPr>
        <p:spPr/>
        <p:txBody>
          <a:bodyPr/>
          <a:lstStyle/>
          <a:p>
            <a:pPr>
              <a:defRPr/>
            </a:pPr>
            <a:fld id="{80D504C4-6025-4F80-A9E2-97AD466532CC}" type="slidenum">
              <a:rPr lang="en-IN" smtClean="0"/>
              <a:pPr>
                <a:defRPr/>
              </a:pPr>
              <a:t>51</a:t>
            </a:fld>
            <a:endParaRPr lang="en-IN"/>
          </a:p>
        </p:txBody>
      </p:sp>
      <p:pic>
        <p:nvPicPr>
          <p:cNvPr id="102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512" y="1340768"/>
            <a:ext cx="8784976" cy="50405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69340023"/>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1520" y="188641"/>
            <a:ext cx="8584505" cy="798786"/>
          </a:xfrm>
        </p:spPr>
        <p:txBody>
          <a:bodyPr/>
          <a:lstStyle/>
          <a:p>
            <a:r>
              <a:rPr lang="en-US" sz="2800" b="1" dirty="0" smtClean="0"/>
              <a:t>11) Bank Customer Service Risk-Meter </a:t>
            </a:r>
            <a:br>
              <a:rPr lang="en-US" sz="2800" b="1" dirty="0" smtClean="0"/>
            </a:br>
            <a:r>
              <a:rPr lang="en-US" sz="2800" b="1" dirty="0" smtClean="0"/>
              <a:t>Tree </a:t>
            </a:r>
            <a:r>
              <a:rPr lang="en-US" sz="2800" b="1" dirty="0"/>
              <a:t>Diagram</a:t>
            </a:r>
            <a:endParaRPr lang="en-US" sz="2800" dirty="0"/>
          </a:p>
        </p:txBody>
      </p:sp>
      <p:sp>
        <p:nvSpPr>
          <p:cNvPr id="4" name="Slide Number Placeholder 3"/>
          <p:cNvSpPr>
            <a:spLocks noGrp="1"/>
          </p:cNvSpPr>
          <p:nvPr>
            <p:ph type="sldNum" sz="quarter" idx="12"/>
          </p:nvPr>
        </p:nvSpPr>
        <p:spPr/>
        <p:txBody>
          <a:bodyPr/>
          <a:lstStyle/>
          <a:p>
            <a:pPr>
              <a:defRPr/>
            </a:pPr>
            <a:fld id="{80D504C4-6025-4F80-A9E2-97AD466532CC}" type="slidenum">
              <a:rPr lang="en-IN" smtClean="0"/>
              <a:pPr>
                <a:defRPr/>
              </a:pPr>
              <a:t>52</a:t>
            </a:fld>
            <a:endParaRPr lang="en-IN"/>
          </a:p>
        </p:txBody>
      </p:sp>
      <p:pic>
        <p:nvPicPr>
          <p:cNvPr id="5" name="Content Placeholder 4"/>
          <p:cNvPicPr>
            <a:picLocks noGrp="1"/>
          </p:cNvPicPr>
          <p:nvPr>
            <p:ph sz="quarter" idx="1"/>
          </p:nvPr>
        </p:nvPicPr>
        <p:blipFill>
          <a:blip r:embed="rId2" cstate="print"/>
          <a:srcRect/>
          <a:stretch>
            <a:fillRect/>
          </a:stretch>
        </p:blipFill>
        <p:spPr bwMode="auto">
          <a:xfrm>
            <a:off x="179512" y="1556792"/>
            <a:ext cx="8784976" cy="4926161"/>
          </a:xfrm>
          <a:prstGeom prst="rect">
            <a:avLst/>
          </a:prstGeom>
          <a:noFill/>
          <a:ln w="9525">
            <a:noFill/>
            <a:miter lim="800000"/>
            <a:headEnd/>
            <a:tailEnd/>
          </a:ln>
        </p:spPr>
      </p:pic>
    </p:spTree>
    <p:extLst>
      <p:ext uri="{BB962C8B-B14F-4D97-AF65-F5344CB8AC3E}">
        <p14:creationId xmlns:p14="http://schemas.microsoft.com/office/powerpoint/2010/main" val="1915167130"/>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1520" y="228601"/>
            <a:ext cx="8584505" cy="758825"/>
          </a:xfrm>
        </p:spPr>
        <p:txBody>
          <a:bodyPr/>
          <a:lstStyle/>
          <a:p>
            <a:r>
              <a:rPr lang="en-US" sz="2800" b="1" dirty="0" smtClean="0"/>
              <a:t>12)Wireless Devices Risk-Meter </a:t>
            </a:r>
            <a:r>
              <a:rPr lang="en-US" sz="2800" b="1" dirty="0"/>
              <a:t>Tree Diagram</a:t>
            </a:r>
            <a:endParaRPr lang="en-US" sz="2800" dirty="0"/>
          </a:p>
        </p:txBody>
      </p:sp>
      <p:sp>
        <p:nvSpPr>
          <p:cNvPr id="4" name="Slide Number Placeholder 3"/>
          <p:cNvSpPr>
            <a:spLocks noGrp="1"/>
          </p:cNvSpPr>
          <p:nvPr>
            <p:ph type="sldNum" sz="quarter" idx="12"/>
          </p:nvPr>
        </p:nvSpPr>
        <p:spPr/>
        <p:txBody>
          <a:bodyPr/>
          <a:lstStyle/>
          <a:p>
            <a:pPr>
              <a:defRPr/>
            </a:pPr>
            <a:fld id="{80D504C4-6025-4F80-A9E2-97AD466532CC}" type="slidenum">
              <a:rPr lang="en-IN" smtClean="0"/>
              <a:pPr>
                <a:defRPr/>
              </a:pPr>
              <a:t>53</a:t>
            </a:fld>
            <a:endParaRPr lang="en-IN" dirty="0"/>
          </a:p>
        </p:txBody>
      </p:sp>
      <p:pic>
        <p:nvPicPr>
          <p:cNvPr id="11266" name="Picture 2"/>
          <p:cNvPicPr>
            <a:picLocks noGrp="1" noChangeAspect="1" noChangeArrowheads="1"/>
          </p:cNvPicPr>
          <p:nvPr>
            <p:ph sz="quarter" idx="1"/>
          </p:nvPr>
        </p:nvPicPr>
        <p:blipFill>
          <a:blip r:embed="rId3">
            <a:extLst>
              <a:ext uri="{BEBA8EAE-BF5A-486C-A8C5-ECC9F3942E4B}">
                <a14:imgProps xmlns:a14="http://schemas.microsoft.com/office/drawing/2010/main">
                  <a14:imgLayer r:embed="rId4">
                    <a14:imgEffect>
                      <a14:sharpenSoften amount="27000"/>
                    </a14:imgEffect>
                    <a14:imgEffect>
                      <a14:saturation sat="185000"/>
                    </a14:imgEffect>
                  </a14:imgLayer>
                </a14:imgProps>
              </a:ext>
              <a:ext uri="{28A0092B-C50C-407E-A947-70E740481C1C}">
                <a14:useLocalDpi xmlns:a14="http://schemas.microsoft.com/office/drawing/2010/main" val="0"/>
              </a:ext>
            </a:extLst>
          </a:blip>
          <a:srcRect/>
          <a:stretch>
            <a:fillRect/>
          </a:stretch>
        </p:blipFill>
        <p:spPr bwMode="auto">
          <a:xfrm>
            <a:off x="611560" y="1412776"/>
            <a:ext cx="8532440" cy="49685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5" name="Object 4"/>
          <p:cNvGraphicFramePr>
            <a:graphicFrameLocks noChangeAspect="1"/>
          </p:cNvGraphicFramePr>
          <p:nvPr>
            <p:extLst>
              <p:ext uri="{D42A27DB-BD31-4B8C-83A1-F6EECF244321}">
                <p14:modId xmlns:p14="http://schemas.microsoft.com/office/powerpoint/2010/main" val="3675924984"/>
              </p:ext>
            </p:extLst>
          </p:nvPr>
        </p:nvGraphicFramePr>
        <p:xfrm>
          <a:off x="12376150" y="3465513"/>
          <a:ext cx="2947988" cy="4064000"/>
        </p:xfrm>
        <a:graphic>
          <a:graphicData uri="http://schemas.openxmlformats.org/presentationml/2006/ole">
            <mc:AlternateContent xmlns:mc="http://schemas.openxmlformats.org/markup-compatibility/2006">
              <mc:Choice xmlns:v="urn:schemas-microsoft-com:vml" Requires="v">
                <p:oleObj spid="_x0000_s19470" name="Document" r:id="rId6" imgW="5956042" imgH="8209220" progId="Word.Document.12">
                  <p:embed/>
                </p:oleObj>
              </mc:Choice>
              <mc:Fallback>
                <p:oleObj name="Document" r:id="rId6" imgW="5956042" imgH="8209220" progId="Word.Document.12">
                  <p:embed/>
                  <p:pic>
                    <p:nvPicPr>
                      <p:cNvPr id="0" name=""/>
                      <p:cNvPicPr/>
                      <p:nvPr/>
                    </p:nvPicPr>
                    <p:blipFill>
                      <a:blip r:embed="rId7"/>
                      <a:stretch>
                        <a:fillRect/>
                      </a:stretch>
                    </p:blipFill>
                    <p:spPr>
                      <a:xfrm>
                        <a:off x="12376150" y="3465513"/>
                        <a:ext cx="2947988" cy="4064000"/>
                      </a:xfrm>
                      <a:prstGeom prst="rect">
                        <a:avLst/>
                      </a:prstGeom>
                    </p:spPr>
                  </p:pic>
                </p:oleObj>
              </mc:Fallback>
            </mc:AlternateContent>
          </a:graphicData>
        </a:graphic>
      </p:graphicFrame>
    </p:spTree>
    <p:extLst>
      <p:ext uri="{BB962C8B-B14F-4D97-AF65-F5344CB8AC3E}">
        <p14:creationId xmlns:p14="http://schemas.microsoft.com/office/powerpoint/2010/main" val="3098670045"/>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sz="3600" b="1" dirty="0" smtClean="0"/>
              <a:t>13)ATM Risk-Meter </a:t>
            </a:r>
            <a:r>
              <a:rPr lang="en-US" sz="3600" b="1" dirty="0"/>
              <a:t>Tree Diagram</a:t>
            </a:r>
          </a:p>
        </p:txBody>
      </p:sp>
      <p:sp>
        <p:nvSpPr>
          <p:cNvPr id="4" name="Slide Number Placeholder 3"/>
          <p:cNvSpPr>
            <a:spLocks noGrp="1"/>
          </p:cNvSpPr>
          <p:nvPr>
            <p:ph type="sldNum" sz="quarter" idx="12"/>
          </p:nvPr>
        </p:nvSpPr>
        <p:spPr/>
        <p:txBody>
          <a:bodyPr/>
          <a:lstStyle/>
          <a:p>
            <a:pPr>
              <a:defRPr/>
            </a:pPr>
            <a:fld id="{80D504C4-6025-4F80-A9E2-97AD466532CC}" type="slidenum">
              <a:rPr lang="en-IN" smtClean="0"/>
              <a:pPr>
                <a:defRPr/>
              </a:pPr>
              <a:t>54</a:t>
            </a:fld>
            <a:endParaRPr lang="en-IN"/>
          </a:p>
        </p:txBody>
      </p:sp>
      <p:pic>
        <p:nvPicPr>
          <p:cNvPr id="12290" name="Picture 2"/>
          <p:cNvPicPr>
            <a:picLocks noGrp="1" noChangeAspect="1" noChangeArrowheads="1"/>
          </p:cNvPicPr>
          <p:nvPr>
            <p:ph sz="quarter" idx="1"/>
          </p:nvPr>
        </p:nvPicPr>
        <p:blipFill rotWithShape="1">
          <a:blip r:embed="rId2" cstate="print">
            <a:extLst>
              <a:ext uri="{28A0092B-C50C-407E-A947-70E740481C1C}">
                <a14:useLocalDpi xmlns:a14="http://schemas.microsoft.com/office/drawing/2010/main" val="0"/>
              </a:ext>
            </a:extLst>
          </a:blip>
          <a:srcRect l="8023" r="14319"/>
          <a:stretch/>
        </p:blipFill>
        <p:spPr bwMode="auto">
          <a:xfrm>
            <a:off x="179512" y="1412776"/>
            <a:ext cx="8784976" cy="51845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5673523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1625" y="332656"/>
            <a:ext cx="8534400" cy="654770"/>
          </a:xfrm>
        </p:spPr>
        <p:txBody>
          <a:bodyPr/>
          <a:lstStyle/>
          <a:p>
            <a:pPr algn="l"/>
            <a:r>
              <a:rPr lang="en-US" sz="2800" b="1" dirty="0" smtClean="0"/>
              <a:t>14)Automobile Risk-Meter </a:t>
            </a:r>
            <a:r>
              <a:rPr lang="en-US" sz="2800" b="1" dirty="0"/>
              <a:t>Tree Diagram</a:t>
            </a:r>
            <a:endParaRPr lang="en-US" sz="2800" dirty="0"/>
          </a:p>
        </p:txBody>
      </p:sp>
      <p:sp>
        <p:nvSpPr>
          <p:cNvPr id="4" name="Slide Number Placeholder 3"/>
          <p:cNvSpPr>
            <a:spLocks noGrp="1"/>
          </p:cNvSpPr>
          <p:nvPr>
            <p:ph type="sldNum" sz="quarter" idx="12"/>
          </p:nvPr>
        </p:nvSpPr>
        <p:spPr/>
        <p:txBody>
          <a:bodyPr/>
          <a:lstStyle/>
          <a:p>
            <a:pPr>
              <a:defRPr/>
            </a:pPr>
            <a:fld id="{80D504C4-6025-4F80-A9E2-97AD466532CC}" type="slidenum">
              <a:rPr lang="en-IN" smtClean="0"/>
              <a:pPr>
                <a:defRPr/>
              </a:pPr>
              <a:t>55</a:t>
            </a:fld>
            <a:endParaRPr lang="en-IN"/>
          </a:p>
        </p:txBody>
      </p:sp>
      <p:pic>
        <p:nvPicPr>
          <p:cNvPr id="22529" name="Picture 1"/>
          <p:cNvPicPr>
            <a:picLocks noGrp="1" noChangeAspect="1" noChangeArrowheads="1"/>
          </p:cNvPicPr>
          <p:nvPr>
            <p:ph sz="quarter" idx="1"/>
          </p:nvPr>
        </p:nvPicPr>
        <p:blipFill>
          <a:blip r:embed="rId2">
            <a:extLst>
              <a:ext uri="{28A0092B-C50C-407E-A947-70E740481C1C}">
                <a14:useLocalDpi xmlns:a14="http://schemas.microsoft.com/office/drawing/2010/main" val="0"/>
              </a:ext>
            </a:extLst>
          </a:blip>
          <a:srcRect/>
          <a:stretch>
            <a:fillRect/>
          </a:stretch>
        </p:blipFill>
        <p:spPr bwMode="auto">
          <a:xfrm>
            <a:off x="179512" y="980728"/>
            <a:ext cx="8712968" cy="56886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81145047"/>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1520" y="548680"/>
            <a:ext cx="8584505" cy="438746"/>
          </a:xfrm>
        </p:spPr>
        <p:txBody>
          <a:bodyPr/>
          <a:lstStyle/>
          <a:p>
            <a:pPr algn="l"/>
            <a:r>
              <a:rPr lang="en-US" sz="2800" b="1" dirty="0" smtClean="0"/>
              <a:t>15)Insurance Risk-Meter </a:t>
            </a:r>
            <a:r>
              <a:rPr lang="en-US" sz="2800" b="1" dirty="0"/>
              <a:t>Tree Diagram</a:t>
            </a:r>
            <a:endParaRPr lang="en-US" sz="2800" dirty="0"/>
          </a:p>
        </p:txBody>
      </p:sp>
      <p:sp>
        <p:nvSpPr>
          <p:cNvPr id="4" name="Slide Number Placeholder 3"/>
          <p:cNvSpPr>
            <a:spLocks noGrp="1"/>
          </p:cNvSpPr>
          <p:nvPr>
            <p:ph type="sldNum" sz="quarter" idx="12"/>
          </p:nvPr>
        </p:nvSpPr>
        <p:spPr/>
        <p:txBody>
          <a:bodyPr/>
          <a:lstStyle/>
          <a:p>
            <a:pPr>
              <a:defRPr/>
            </a:pPr>
            <a:fld id="{80D504C4-6025-4F80-A9E2-97AD466532CC}" type="slidenum">
              <a:rPr lang="en-IN" smtClean="0"/>
              <a:pPr>
                <a:defRPr/>
              </a:pPr>
              <a:t>56</a:t>
            </a:fld>
            <a:endParaRPr lang="en-IN"/>
          </a:p>
        </p:txBody>
      </p:sp>
      <p:graphicFrame>
        <p:nvGraphicFramePr>
          <p:cNvPr id="5" name="Content Placeholder 4"/>
          <p:cNvGraphicFramePr>
            <a:graphicFrameLocks noGrp="1"/>
          </p:cNvGraphicFramePr>
          <p:nvPr>
            <p:ph sz="quarter" idx="1"/>
            <p:extLst>
              <p:ext uri="{D42A27DB-BD31-4B8C-83A1-F6EECF244321}">
                <p14:modId xmlns:p14="http://schemas.microsoft.com/office/powerpoint/2010/main" val="3395003436"/>
              </p:ext>
            </p:extLst>
          </p:nvPr>
        </p:nvGraphicFramePr>
        <p:xfrm>
          <a:off x="179512" y="1340768"/>
          <a:ext cx="8726497" cy="5246340"/>
        </p:xfrm>
        <a:graphic>
          <a:graphicData uri="http://schemas.openxmlformats.org/presentationml/2006/ole">
            <mc:AlternateContent xmlns:mc="http://schemas.openxmlformats.org/markup-compatibility/2006">
              <mc:Choice xmlns:v="urn:schemas-microsoft-com:vml" Requires="v">
                <p:oleObj spid="_x0000_s20494" r:id="rId3" imgW="6556636" imgH="7370538" progId="Visio.Drawing.11">
                  <p:embed/>
                </p:oleObj>
              </mc:Choice>
              <mc:Fallback>
                <p:oleObj r:id="rId3" imgW="6556636" imgH="7370538" progId="Visio.Drawing.11">
                  <p:embed/>
                  <p:pic>
                    <p:nvPicPr>
                      <p:cNvPr id="0" name=""/>
                      <p:cNvPicPr preferRelativeResize="0">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9512" y="1340768"/>
                        <a:ext cx="8726497" cy="5246340"/>
                      </a:xfrm>
                      <a:prstGeom prst="rect">
                        <a:avLst/>
                      </a:prstGeom>
                      <a:noFill/>
                      <a:ln>
                        <a:noFill/>
                      </a:ln>
                    </p:spPr>
                  </p:pic>
                </p:oleObj>
              </mc:Fallback>
            </mc:AlternateContent>
          </a:graphicData>
        </a:graphic>
      </p:graphicFrame>
    </p:spTree>
    <p:extLst>
      <p:ext uri="{BB962C8B-B14F-4D97-AF65-F5344CB8AC3E}">
        <p14:creationId xmlns:p14="http://schemas.microsoft.com/office/powerpoint/2010/main" val="1573514719"/>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3528" y="188640"/>
            <a:ext cx="8512496" cy="798786"/>
          </a:xfrm>
        </p:spPr>
        <p:txBody>
          <a:bodyPr/>
          <a:lstStyle/>
          <a:p>
            <a:r>
              <a:rPr lang="en-US" sz="2800" b="1" dirty="0" smtClean="0"/>
              <a:t>16)CLOUD Computing Risk-Meter </a:t>
            </a:r>
            <a:br>
              <a:rPr lang="en-US" sz="2800" b="1" dirty="0" smtClean="0"/>
            </a:br>
            <a:r>
              <a:rPr lang="en-US" sz="2800" b="1" dirty="0" smtClean="0"/>
              <a:t>Tree </a:t>
            </a:r>
            <a:r>
              <a:rPr lang="en-US" sz="2800" b="1" dirty="0"/>
              <a:t>Diagram</a:t>
            </a:r>
            <a:endParaRPr lang="en-US" sz="2800" dirty="0"/>
          </a:p>
        </p:txBody>
      </p:sp>
      <p:sp>
        <p:nvSpPr>
          <p:cNvPr id="4" name="Slide Number Placeholder 3"/>
          <p:cNvSpPr>
            <a:spLocks noGrp="1"/>
          </p:cNvSpPr>
          <p:nvPr>
            <p:ph type="sldNum" sz="quarter" idx="12"/>
          </p:nvPr>
        </p:nvSpPr>
        <p:spPr/>
        <p:txBody>
          <a:bodyPr/>
          <a:lstStyle/>
          <a:p>
            <a:pPr>
              <a:defRPr/>
            </a:pPr>
            <a:fld id="{80D504C4-6025-4F80-A9E2-97AD466532CC}" type="slidenum">
              <a:rPr lang="en-IN" smtClean="0"/>
              <a:pPr>
                <a:defRPr/>
              </a:pPr>
              <a:t>57</a:t>
            </a:fld>
            <a:endParaRPr lang="en-IN"/>
          </a:p>
        </p:txBody>
      </p:sp>
      <p:pic>
        <p:nvPicPr>
          <p:cNvPr id="5" name="Picture 2" descr="https://lh6.googleusercontent.com/mahGioiRNkJNJMHv8KSeiM-EMhxM34es8mI16X_vNELrte6QnOFp-A7Zdq-kuB_U2-r5q3HloZNRXyCZs7CRaMnZUIwqa89kxYnydcEryWVi5GfVagOba-IPH9aSAXj6rfStLryT"/>
          <p:cNvPicPr>
            <a:picLocks noGrp="1" noChangeAspect="1" noChangeArrowheads="1"/>
          </p:cNvPicPr>
          <p:nvPr>
            <p:ph sz="quarter" idx="1"/>
          </p:nvPr>
        </p:nvPicPr>
        <p:blipFill>
          <a:blip r:embed="rId2">
            <a:extLst>
              <a:ext uri="{28A0092B-C50C-407E-A947-70E740481C1C}">
                <a14:useLocalDpi xmlns:a14="http://schemas.microsoft.com/office/drawing/2010/main" val="0"/>
              </a:ext>
            </a:extLst>
          </a:blip>
          <a:srcRect/>
          <a:stretch>
            <a:fillRect/>
          </a:stretch>
        </p:blipFill>
        <p:spPr bwMode="auto">
          <a:xfrm>
            <a:off x="179512" y="1340768"/>
            <a:ext cx="8784976" cy="532859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59334634"/>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sz="2800" b="1" dirty="0"/>
              <a:t>17)Airport Service Risk-Meter Tree Diagram</a:t>
            </a:r>
            <a:endParaRPr lang="en-US" sz="2800" dirty="0"/>
          </a:p>
        </p:txBody>
      </p:sp>
      <p:sp>
        <p:nvSpPr>
          <p:cNvPr id="4" name="Slide Number Placeholder 3"/>
          <p:cNvSpPr>
            <a:spLocks noGrp="1"/>
          </p:cNvSpPr>
          <p:nvPr>
            <p:ph type="sldNum" sz="quarter" idx="12"/>
          </p:nvPr>
        </p:nvSpPr>
        <p:spPr/>
        <p:txBody>
          <a:bodyPr/>
          <a:lstStyle/>
          <a:p>
            <a:pPr>
              <a:defRPr/>
            </a:pPr>
            <a:fld id="{80D504C4-6025-4F80-A9E2-97AD466532CC}" type="slidenum">
              <a:rPr lang="en-IN" smtClean="0"/>
              <a:pPr>
                <a:defRPr/>
              </a:pPr>
              <a:t>58</a:t>
            </a:fld>
            <a:endParaRPr lang="en-IN"/>
          </a:p>
        </p:txBody>
      </p:sp>
      <p:sp>
        <p:nvSpPr>
          <p:cNvPr id="6"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pic>
        <p:nvPicPr>
          <p:cNvPr id="30724" name="Picture 4"/>
          <p:cNvPicPr>
            <a:picLocks noGrp="1" noChangeAspect="1" noChangeArrowheads="1"/>
          </p:cNvPicPr>
          <p:nvPr>
            <p:ph sz="quarter" idx="1"/>
          </p:nvPr>
        </p:nvPicPr>
        <p:blipFill>
          <a:blip r:embed="rId2">
            <a:extLst>
              <a:ext uri="{28A0092B-C50C-407E-A947-70E740481C1C}">
                <a14:useLocalDpi xmlns:a14="http://schemas.microsoft.com/office/drawing/2010/main" val="0"/>
              </a:ext>
            </a:extLst>
          </a:blip>
          <a:srcRect/>
          <a:stretch>
            <a:fillRect/>
          </a:stretch>
        </p:blipFill>
        <p:spPr bwMode="auto">
          <a:xfrm>
            <a:off x="179512" y="1268760"/>
            <a:ext cx="8784975" cy="53285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77197706"/>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sz="2800" b="1" dirty="0" smtClean="0"/>
              <a:t>18)Ecological Risk-Meter </a:t>
            </a:r>
            <a:r>
              <a:rPr lang="en-US" sz="2800" b="1" dirty="0"/>
              <a:t>Tree Diagram</a:t>
            </a:r>
            <a:endParaRPr lang="en-US" sz="2800" dirty="0"/>
          </a:p>
        </p:txBody>
      </p:sp>
      <p:sp>
        <p:nvSpPr>
          <p:cNvPr id="4" name="Slide Number Placeholder 3"/>
          <p:cNvSpPr>
            <a:spLocks noGrp="1"/>
          </p:cNvSpPr>
          <p:nvPr>
            <p:ph type="sldNum" sz="quarter" idx="12"/>
          </p:nvPr>
        </p:nvSpPr>
        <p:spPr/>
        <p:txBody>
          <a:bodyPr/>
          <a:lstStyle/>
          <a:p>
            <a:pPr>
              <a:defRPr/>
            </a:pPr>
            <a:fld id="{80D504C4-6025-4F80-A9E2-97AD466532CC}" type="slidenum">
              <a:rPr lang="en-IN" smtClean="0"/>
              <a:pPr>
                <a:defRPr/>
              </a:pPr>
              <a:t>59</a:t>
            </a:fld>
            <a:endParaRPr lang="en-IN"/>
          </a:p>
        </p:txBody>
      </p:sp>
      <p:sp>
        <p:nvSpPr>
          <p:cNvPr id="3" name="Content Placeholder 2"/>
          <p:cNvSpPr>
            <a:spLocks noGrp="1"/>
          </p:cNvSpPr>
          <p:nvPr>
            <p:ph sz="quarter" idx="1"/>
          </p:nvPr>
        </p:nvSpPr>
        <p:spPr/>
        <p:txBody>
          <a:bodyPr/>
          <a:lstStyle/>
          <a:p>
            <a:endParaRPr lang="en-US"/>
          </a:p>
        </p:txBody>
      </p:sp>
      <p:pic>
        <p:nvPicPr>
          <p:cNvPr id="6" name="Picture 5"/>
          <p:cNvPicPr/>
          <p:nvPr/>
        </p:nvPicPr>
        <p:blipFill rotWithShape="1">
          <a:blip r:embed="rId2" cstate="print"/>
          <a:srcRect l="8360" r="25019" b="-2631"/>
          <a:stretch/>
        </p:blipFill>
        <p:spPr bwMode="auto">
          <a:xfrm>
            <a:off x="179512" y="1412776"/>
            <a:ext cx="8856983" cy="5394960"/>
          </a:xfrm>
          <a:prstGeom prst="rect">
            <a:avLst/>
          </a:prstGeom>
          <a:noFill/>
          <a:ln w="9525">
            <a:noFill/>
            <a:miter lim="800000"/>
            <a:headEnd/>
            <a:tailEnd/>
          </a:ln>
        </p:spPr>
      </p:pic>
    </p:spTree>
    <p:extLst>
      <p:ext uri="{BB962C8B-B14F-4D97-AF65-F5344CB8AC3E}">
        <p14:creationId xmlns:p14="http://schemas.microsoft.com/office/powerpoint/2010/main" val="150262048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468314" y="333376"/>
            <a:ext cx="8218487" cy="719138"/>
          </a:xfrm>
        </p:spPr>
        <p:txBody>
          <a:bodyPr>
            <a:normAutofit fontScale="90000"/>
          </a:bodyPr>
          <a:lstStyle/>
          <a:p>
            <a:pPr eaLnBrk="1" fontAlgn="auto" hangingPunct="1">
              <a:spcAft>
                <a:spcPts val="0"/>
              </a:spcAft>
              <a:defRPr/>
            </a:pPr>
            <a:r>
              <a:rPr lang="en-US" sz="3200" b="1" cap="all" dirty="0" smtClean="0"/>
              <a:t>Origins of Game Theory (Cont’d)</a:t>
            </a:r>
            <a:endParaRPr lang="en-IN" sz="3200" b="1" cap="all" dirty="0" smtClean="0">
              <a:solidFill>
                <a:srgbClr val="002060"/>
              </a:solidFill>
              <a:latin typeface="Algerian" pitchFamily="82" charset="0"/>
              <a:ea typeface="Verdana" pitchFamily="34" charset="0"/>
              <a:cs typeface="Verdana" pitchFamily="34" charset="0"/>
            </a:endParaRPr>
          </a:p>
        </p:txBody>
      </p:sp>
      <p:sp>
        <p:nvSpPr>
          <p:cNvPr id="9" name="Content Placeholder 2"/>
          <p:cNvSpPr>
            <a:spLocks noGrp="1"/>
          </p:cNvSpPr>
          <p:nvPr>
            <p:ph sz="quarter" idx="1"/>
          </p:nvPr>
        </p:nvSpPr>
        <p:spPr>
          <a:xfrm>
            <a:off x="539749" y="1268413"/>
            <a:ext cx="8147051" cy="4897437"/>
          </a:xfrm>
        </p:spPr>
        <p:txBody>
          <a:bodyPr/>
          <a:lstStyle/>
          <a:p>
            <a:pPr algn="just">
              <a:defRPr/>
            </a:pPr>
            <a:r>
              <a:rPr lang="en-US" sz="2400" dirty="0" smtClean="0"/>
              <a:t>Six years later in 1950, Nash proposed what became known as the Nash equilibrium as a means of extending game-theoretic analyses known as no-zero-sum games. </a:t>
            </a:r>
          </a:p>
          <a:p>
            <a:pPr algn="just">
              <a:defRPr/>
            </a:pPr>
            <a:r>
              <a:rPr lang="en-US" sz="2400" dirty="0" smtClean="0"/>
              <a:t> </a:t>
            </a:r>
            <a:endParaRPr lang="en-US" sz="2400" dirty="0"/>
          </a:p>
          <a:p>
            <a:pPr algn="just">
              <a:defRPr/>
            </a:pPr>
            <a:r>
              <a:rPr lang="en-US" sz="2400" dirty="0" smtClean="0"/>
              <a:t>Nash determined a steady state solution that no other player can outsmart.</a:t>
            </a:r>
          </a:p>
          <a:p>
            <a:pPr algn="just">
              <a:defRPr/>
            </a:pPr>
            <a:endParaRPr lang="en-US" sz="2400" dirty="0" smtClean="0"/>
          </a:p>
          <a:p>
            <a:pPr algn="just">
              <a:defRPr/>
            </a:pPr>
            <a:r>
              <a:rPr lang="en-US" sz="2400" dirty="0" smtClean="0"/>
              <a:t>Even before 1944, the first studies of games in the economics literature were the works by </a:t>
            </a:r>
            <a:r>
              <a:rPr lang="en-US" sz="2400" dirty="0" err="1" smtClean="0"/>
              <a:t>Cournot</a:t>
            </a:r>
            <a:r>
              <a:rPr lang="en-US" sz="2400" dirty="0" smtClean="0"/>
              <a:t> in 1838, Bertrand in 1883, and </a:t>
            </a:r>
            <a:r>
              <a:rPr lang="en-US" sz="2400" dirty="0" err="1" smtClean="0"/>
              <a:t>Edgeworth</a:t>
            </a:r>
            <a:r>
              <a:rPr lang="en-US" sz="2400" dirty="0" smtClean="0"/>
              <a:t> in 1897 on the pricing and production of an oligopoly, which is a market or industry dominated by a small number of sellers.</a:t>
            </a:r>
            <a:endParaRPr lang="en-US" sz="2400" dirty="0"/>
          </a:p>
        </p:txBody>
      </p:sp>
      <p:sp>
        <p:nvSpPr>
          <p:cNvPr id="2" name="Slide Number Placeholder 1"/>
          <p:cNvSpPr>
            <a:spLocks noGrp="1"/>
          </p:cNvSpPr>
          <p:nvPr>
            <p:ph type="sldNum" sz="quarter" idx="12"/>
          </p:nvPr>
        </p:nvSpPr>
        <p:spPr/>
        <p:txBody>
          <a:bodyPr/>
          <a:lstStyle/>
          <a:p>
            <a:pPr>
              <a:defRPr/>
            </a:pPr>
            <a:fld id="{80D504C4-6025-4F80-A9E2-97AD466532CC}" type="slidenum">
              <a:rPr lang="en-IN" smtClean="0"/>
              <a:pPr>
                <a:defRPr/>
              </a:pPr>
              <a:t>6</a:t>
            </a:fld>
            <a:endParaRPr lang="en-IN"/>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1520" y="116633"/>
            <a:ext cx="8584505" cy="870794"/>
          </a:xfrm>
        </p:spPr>
        <p:txBody>
          <a:bodyPr/>
          <a:lstStyle/>
          <a:p>
            <a:r>
              <a:rPr lang="en-US" sz="2800" b="1" dirty="0" smtClean="0"/>
              <a:t/>
            </a:r>
            <a:br>
              <a:rPr lang="en-US" sz="2800" b="1" dirty="0" smtClean="0"/>
            </a:br>
            <a:r>
              <a:rPr lang="en-US" sz="2800" b="1" dirty="0" smtClean="0"/>
              <a:t>19)Business Contracting Risk-Meter </a:t>
            </a:r>
            <a:br>
              <a:rPr lang="en-US" sz="2800" b="1" dirty="0" smtClean="0"/>
            </a:br>
            <a:r>
              <a:rPr lang="en-US" sz="2800" b="1" dirty="0" smtClean="0"/>
              <a:t>Tree Diagram</a:t>
            </a:r>
            <a:endParaRPr lang="en-US" sz="2800" b="1" dirty="0"/>
          </a:p>
        </p:txBody>
      </p:sp>
      <p:sp>
        <p:nvSpPr>
          <p:cNvPr id="4" name="Slide Number Placeholder 3"/>
          <p:cNvSpPr>
            <a:spLocks noGrp="1"/>
          </p:cNvSpPr>
          <p:nvPr>
            <p:ph type="sldNum" sz="quarter" idx="12"/>
          </p:nvPr>
        </p:nvSpPr>
        <p:spPr/>
        <p:txBody>
          <a:bodyPr/>
          <a:lstStyle/>
          <a:p>
            <a:pPr>
              <a:defRPr/>
            </a:pPr>
            <a:fld id="{80D504C4-6025-4F80-A9E2-97AD466532CC}" type="slidenum">
              <a:rPr lang="en-IN" smtClean="0"/>
              <a:pPr>
                <a:defRPr/>
              </a:pPr>
              <a:t>60</a:t>
            </a:fld>
            <a:endParaRPr lang="en-IN"/>
          </a:p>
        </p:txBody>
      </p:sp>
      <p:pic>
        <p:nvPicPr>
          <p:cNvPr id="6" name="Picture 8"/>
          <p:cNvPicPr>
            <a:picLocks noGrp="1" noChangeAspect="1" noChangeArrowheads="1"/>
          </p:cNvPicPr>
          <p:nvPr>
            <p:ph sz="quarter" idx="1"/>
          </p:nvPr>
        </p:nvPicPr>
        <p:blipFill rotWithShape="1">
          <a:blip r:embed="rId2">
            <a:extLst>
              <a:ext uri="{28A0092B-C50C-407E-A947-70E740481C1C}">
                <a14:useLocalDpi xmlns:a14="http://schemas.microsoft.com/office/drawing/2010/main" val="0"/>
              </a:ext>
            </a:extLst>
          </a:blip>
          <a:srcRect l="9260" t="-1868" r="24074" b="1709"/>
          <a:stretch/>
        </p:blipFill>
        <p:spPr bwMode="auto">
          <a:xfrm>
            <a:off x="395536" y="1412776"/>
            <a:ext cx="8748464" cy="52565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98162220"/>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3528" y="188640"/>
            <a:ext cx="8512496" cy="1059434"/>
          </a:xfrm>
        </p:spPr>
        <p:txBody>
          <a:bodyPr/>
          <a:lstStyle/>
          <a:p>
            <a:r>
              <a:rPr lang="en-US" sz="2800" b="1" dirty="0" smtClean="0"/>
              <a:t>20) National(Federal) and State Risk-Meter </a:t>
            </a:r>
            <a:r>
              <a:rPr lang="en-US" sz="2800" b="1" dirty="0"/>
              <a:t/>
            </a:r>
            <a:br>
              <a:rPr lang="en-US" sz="2800" b="1" dirty="0"/>
            </a:br>
            <a:r>
              <a:rPr lang="en-US" sz="2800" b="1" dirty="0"/>
              <a:t>Tree Diagram</a:t>
            </a:r>
            <a:endParaRPr lang="en-US" sz="2800" dirty="0"/>
          </a:p>
        </p:txBody>
      </p:sp>
      <p:sp>
        <p:nvSpPr>
          <p:cNvPr id="4" name="Slide Number Placeholder 3"/>
          <p:cNvSpPr>
            <a:spLocks noGrp="1"/>
          </p:cNvSpPr>
          <p:nvPr>
            <p:ph type="sldNum" sz="quarter" idx="12"/>
          </p:nvPr>
        </p:nvSpPr>
        <p:spPr/>
        <p:txBody>
          <a:bodyPr/>
          <a:lstStyle/>
          <a:p>
            <a:pPr>
              <a:defRPr/>
            </a:pPr>
            <a:fld id="{80D504C4-6025-4F80-A9E2-97AD466532CC}" type="slidenum">
              <a:rPr lang="en-IN" smtClean="0"/>
              <a:pPr>
                <a:defRPr/>
              </a:pPr>
              <a:t>61</a:t>
            </a:fld>
            <a:endParaRPr lang="en-IN"/>
          </a:p>
        </p:txBody>
      </p:sp>
      <p:pic>
        <p:nvPicPr>
          <p:cNvPr id="5" name="Content Placeholder 4"/>
          <p:cNvPicPr>
            <a:picLocks noGrp="1"/>
          </p:cNvPicPr>
          <p:nvPr>
            <p:ph sz="quarter" idx="1"/>
          </p:nvPr>
        </p:nvPicPr>
        <p:blipFill rotWithShape="1">
          <a:blip r:embed="rId2" cstate="print"/>
          <a:srcRect l="8985" t="2826" r="24757" b="2676"/>
          <a:stretch/>
        </p:blipFill>
        <p:spPr bwMode="auto">
          <a:xfrm>
            <a:off x="179512" y="1340768"/>
            <a:ext cx="8784976" cy="5328592"/>
          </a:xfrm>
          <a:prstGeom prst="rect">
            <a:avLst/>
          </a:prstGeom>
          <a:noFill/>
          <a:ln w="9525">
            <a:noFill/>
            <a:miter lim="800000"/>
            <a:headEnd/>
            <a:tailEnd/>
          </a:ln>
        </p:spPr>
      </p:pic>
    </p:spTree>
    <p:extLst>
      <p:ext uri="{BB962C8B-B14F-4D97-AF65-F5344CB8AC3E}">
        <p14:creationId xmlns:p14="http://schemas.microsoft.com/office/powerpoint/2010/main" val="2965882010"/>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3529" y="188640"/>
            <a:ext cx="8512496" cy="798786"/>
          </a:xfrm>
        </p:spPr>
        <p:txBody>
          <a:bodyPr/>
          <a:lstStyle/>
          <a:p>
            <a:r>
              <a:rPr lang="en-US" sz="2800" b="1" dirty="0" smtClean="0"/>
              <a:t/>
            </a:r>
            <a:br>
              <a:rPr lang="en-US" sz="2800" b="1" dirty="0" smtClean="0"/>
            </a:br>
            <a:r>
              <a:rPr lang="en-US" sz="2800" b="1" dirty="0"/>
              <a:t/>
            </a:r>
            <a:br>
              <a:rPr lang="en-US" sz="2800" b="1" dirty="0"/>
            </a:br>
            <a:r>
              <a:rPr lang="en-US" sz="2800" b="1" dirty="0" smtClean="0"/>
              <a:t>21) Digital Forensics Risk-Meter </a:t>
            </a:r>
            <a:r>
              <a:rPr lang="en-US" sz="2800" b="1" dirty="0"/>
              <a:t/>
            </a:r>
            <a:br>
              <a:rPr lang="en-US" sz="2800" b="1" dirty="0"/>
            </a:br>
            <a:r>
              <a:rPr lang="en-US" sz="2800" b="1" dirty="0"/>
              <a:t>Tree Diagram</a:t>
            </a:r>
            <a:endParaRPr lang="en-US" sz="2800" dirty="0"/>
          </a:p>
        </p:txBody>
      </p:sp>
      <p:sp>
        <p:nvSpPr>
          <p:cNvPr id="4" name="Slide Number Placeholder 3"/>
          <p:cNvSpPr>
            <a:spLocks noGrp="1"/>
          </p:cNvSpPr>
          <p:nvPr>
            <p:ph type="sldNum" sz="quarter" idx="12"/>
          </p:nvPr>
        </p:nvSpPr>
        <p:spPr/>
        <p:txBody>
          <a:bodyPr/>
          <a:lstStyle/>
          <a:p>
            <a:pPr>
              <a:defRPr/>
            </a:pPr>
            <a:fld id="{80D504C4-6025-4F80-A9E2-97AD466532CC}" type="slidenum">
              <a:rPr lang="en-IN" smtClean="0"/>
              <a:pPr>
                <a:defRPr/>
              </a:pPr>
              <a:t>62</a:t>
            </a:fld>
            <a:endParaRPr lang="en-IN"/>
          </a:p>
        </p:txBody>
      </p:sp>
      <p:sp>
        <p:nvSpPr>
          <p:cNvPr id="6" name="Content Placeholder 5"/>
          <p:cNvSpPr>
            <a:spLocks noGrp="1"/>
          </p:cNvSpPr>
          <p:nvPr>
            <p:ph sz="quarter" idx="1"/>
          </p:nvPr>
        </p:nvSpPr>
        <p:spPr/>
        <p:txBody>
          <a:bodyPr/>
          <a:lstStyle/>
          <a:p>
            <a:endParaRPr lang="en-US"/>
          </a:p>
        </p:txBody>
      </p:sp>
      <p:pic>
        <p:nvPicPr>
          <p:cNvPr id="3174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8199" t="2184" r="23015" b="4374"/>
          <a:stretch/>
        </p:blipFill>
        <p:spPr bwMode="auto">
          <a:xfrm>
            <a:off x="179512" y="1340768"/>
            <a:ext cx="8784976" cy="53285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28758973"/>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3528" y="188640"/>
            <a:ext cx="8512496" cy="942802"/>
          </a:xfrm>
        </p:spPr>
        <p:txBody>
          <a:bodyPr/>
          <a:lstStyle/>
          <a:p>
            <a:r>
              <a:rPr lang="en-US" sz="2000" b="1" dirty="0" smtClean="0"/>
              <a:t>22) Computer (incl. Social Networks) Privacy and Security Risk-Meter  Tree </a:t>
            </a:r>
            <a:r>
              <a:rPr lang="en-US" sz="2000" b="1" dirty="0"/>
              <a:t>Diagram</a:t>
            </a:r>
            <a:endParaRPr lang="en-US" sz="2000" dirty="0"/>
          </a:p>
        </p:txBody>
      </p:sp>
      <p:sp>
        <p:nvSpPr>
          <p:cNvPr id="4" name="Slide Number Placeholder 3"/>
          <p:cNvSpPr>
            <a:spLocks noGrp="1"/>
          </p:cNvSpPr>
          <p:nvPr>
            <p:ph type="sldNum" sz="quarter" idx="12"/>
          </p:nvPr>
        </p:nvSpPr>
        <p:spPr/>
        <p:txBody>
          <a:bodyPr/>
          <a:lstStyle/>
          <a:p>
            <a:pPr>
              <a:defRPr/>
            </a:pPr>
            <a:fld id="{80D504C4-6025-4F80-A9E2-97AD466532CC}" type="slidenum">
              <a:rPr lang="en-IN" smtClean="0"/>
              <a:pPr>
                <a:defRPr/>
              </a:pPr>
              <a:t>63</a:t>
            </a:fld>
            <a:endParaRPr lang="en-IN"/>
          </a:p>
        </p:txBody>
      </p:sp>
      <p:pic>
        <p:nvPicPr>
          <p:cNvPr id="5" name="Content Placeholder 4"/>
          <p:cNvPicPr>
            <a:picLocks noGrp="1"/>
          </p:cNvPicPr>
          <p:nvPr>
            <p:ph sz="quarter" idx="1"/>
          </p:nvPr>
        </p:nvPicPr>
        <p:blipFill rotWithShape="1">
          <a:blip r:embed="rId2" cstate="print"/>
          <a:srcRect l="4574" t="2095" r="14898" b="4572"/>
          <a:stretch/>
        </p:blipFill>
        <p:spPr bwMode="auto">
          <a:xfrm>
            <a:off x="251520" y="1412776"/>
            <a:ext cx="8712968" cy="5256584"/>
          </a:xfrm>
          <a:prstGeom prst="rect">
            <a:avLst/>
          </a:prstGeom>
          <a:noFill/>
          <a:ln w="9525">
            <a:noFill/>
            <a:miter lim="800000"/>
            <a:headEnd/>
            <a:tailEnd/>
          </a:ln>
        </p:spPr>
      </p:pic>
    </p:spTree>
    <p:extLst>
      <p:ext uri="{BB962C8B-B14F-4D97-AF65-F5344CB8AC3E}">
        <p14:creationId xmlns:p14="http://schemas.microsoft.com/office/powerpoint/2010/main" val="1645091277"/>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9512" y="188639"/>
            <a:ext cx="8784976" cy="798787"/>
          </a:xfrm>
        </p:spPr>
        <p:txBody>
          <a:bodyPr/>
          <a:lstStyle/>
          <a:p>
            <a:r>
              <a:rPr lang="en-US" sz="2000" b="1" dirty="0" smtClean="0"/>
              <a:t>23) Offshore Oil-Rig Spill Wireless Sensory Network (WSN)Risk-Meter Tree </a:t>
            </a:r>
            <a:r>
              <a:rPr lang="en-US" sz="2000" b="1" dirty="0"/>
              <a:t>Diagram</a:t>
            </a:r>
            <a:endParaRPr lang="en-US" sz="2000" dirty="0"/>
          </a:p>
        </p:txBody>
      </p:sp>
      <p:sp>
        <p:nvSpPr>
          <p:cNvPr id="3" name="Content Placeholder 2"/>
          <p:cNvSpPr>
            <a:spLocks noGrp="1"/>
          </p:cNvSpPr>
          <p:nvPr>
            <p:ph sz="quarter" idx="1"/>
          </p:nvPr>
        </p:nvSpPr>
        <p:spPr/>
        <p:txBody>
          <a:bodyPr/>
          <a:lstStyle/>
          <a:p>
            <a:endParaRPr lang="en-US" dirty="0"/>
          </a:p>
        </p:txBody>
      </p:sp>
      <p:sp>
        <p:nvSpPr>
          <p:cNvPr id="4" name="Slide Number Placeholder 3"/>
          <p:cNvSpPr>
            <a:spLocks noGrp="1"/>
          </p:cNvSpPr>
          <p:nvPr>
            <p:ph type="sldNum" sz="quarter" idx="12"/>
          </p:nvPr>
        </p:nvSpPr>
        <p:spPr/>
        <p:txBody>
          <a:bodyPr/>
          <a:lstStyle/>
          <a:p>
            <a:pPr>
              <a:defRPr/>
            </a:pPr>
            <a:fld id="{80D504C4-6025-4F80-A9E2-97AD466532CC}" type="slidenum">
              <a:rPr lang="en-IN" smtClean="0"/>
              <a:pPr>
                <a:defRPr/>
              </a:pPr>
              <a:t>64</a:t>
            </a:fld>
            <a:endParaRPr lang="en-IN"/>
          </a:p>
        </p:txBody>
      </p:sp>
      <p:pic>
        <p:nvPicPr>
          <p:cNvPr id="32773" name="Picture 5"/>
          <p:cNvPicPr>
            <a:picLocks noChangeAspect="1" noChangeArrowheads="1"/>
          </p:cNvPicPr>
          <p:nvPr/>
        </p:nvPicPr>
        <p:blipFill rotWithShape="1">
          <a:blip r:embed="rId2">
            <a:extLst>
              <a:ext uri="{28A0092B-C50C-407E-A947-70E740481C1C}">
                <a14:useLocalDpi xmlns:a14="http://schemas.microsoft.com/office/drawing/2010/main" val="0"/>
              </a:ext>
            </a:extLst>
          </a:blip>
          <a:srcRect l="11032" r="7916" b="847"/>
          <a:stretch/>
        </p:blipFill>
        <p:spPr bwMode="auto">
          <a:xfrm>
            <a:off x="179512" y="1412776"/>
            <a:ext cx="8784976" cy="52565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03693679"/>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3529" y="188640"/>
            <a:ext cx="8512496" cy="1008112"/>
          </a:xfrm>
        </p:spPr>
        <p:txBody>
          <a:bodyPr/>
          <a:lstStyle/>
          <a:p>
            <a:r>
              <a:rPr lang="en-US" sz="2400" b="1" dirty="0" smtClean="0"/>
              <a:t>24) Hospital Based Nonambulatory Patient-Centered Health-Care Risk-Meter  Tree </a:t>
            </a:r>
            <a:r>
              <a:rPr lang="en-US" sz="2400" b="1" dirty="0"/>
              <a:t>Diagram</a:t>
            </a:r>
            <a:endParaRPr lang="en-US" sz="2400" dirty="0"/>
          </a:p>
        </p:txBody>
      </p:sp>
      <p:sp>
        <p:nvSpPr>
          <p:cNvPr id="3" name="Content Placeholder 2"/>
          <p:cNvSpPr>
            <a:spLocks noGrp="1"/>
          </p:cNvSpPr>
          <p:nvPr>
            <p:ph sz="quarter" idx="1"/>
          </p:nvPr>
        </p:nvSpPr>
        <p:spPr/>
        <p:txBody>
          <a:bodyPr/>
          <a:lstStyle/>
          <a:p>
            <a:endParaRPr lang="en-US" dirty="0"/>
          </a:p>
        </p:txBody>
      </p:sp>
      <p:sp>
        <p:nvSpPr>
          <p:cNvPr id="4" name="Slide Number Placeholder 3"/>
          <p:cNvSpPr>
            <a:spLocks noGrp="1"/>
          </p:cNvSpPr>
          <p:nvPr>
            <p:ph type="sldNum" sz="quarter" idx="12"/>
          </p:nvPr>
        </p:nvSpPr>
        <p:spPr/>
        <p:txBody>
          <a:bodyPr/>
          <a:lstStyle/>
          <a:p>
            <a:pPr>
              <a:defRPr/>
            </a:pPr>
            <a:fld id="{80D504C4-6025-4F80-A9E2-97AD466532CC}" type="slidenum">
              <a:rPr lang="en-IN" smtClean="0"/>
              <a:pPr>
                <a:defRPr/>
              </a:pPr>
              <a:t>65</a:t>
            </a:fld>
            <a:endParaRPr lang="en-IN"/>
          </a:p>
        </p:txBody>
      </p:sp>
      <p:pic>
        <p:nvPicPr>
          <p:cNvPr id="33794"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5762" t="1" r="2642" b="470"/>
          <a:stretch/>
        </p:blipFill>
        <p:spPr bwMode="auto">
          <a:xfrm>
            <a:off x="179512" y="1340768"/>
            <a:ext cx="8784976" cy="53285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57064332"/>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400" b="1" dirty="0" smtClean="0"/>
              <a:t/>
            </a:r>
            <a:br>
              <a:rPr lang="en-US" sz="2400" b="1" dirty="0" smtClean="0"/>
            </a:br>
            <a:r>
              <a:rPr lang="en-US" sz="2400" b="1" dirty="0" smtClean="0"/>
              <a:t>25) National Health Care (Ambulatory and Nonambulatory )Risk-Meter  </a:t>
            </a:r>
            <a:r>
              <a:rPr lang="en-US" sz="2400" b="1" dirty="0"/>
              <a:t>Tree Diagram</a:t>
            </a:r>
            <a:endParaRPr lang="en-US" sz="2400" dirty="0"/>
          </a:p>
        </p:txBody>
      </p:sp>
      <p:sp>
        <p:nvSpPr>
          <p:cNvPr id="3" name="Content Placeholder 2"/>
          <p:cNvSpPr>
            <a:spLocks noGrp="1"/>
          </p:cNvSpPr>
          <p:nvPr>
            <p:ph sz="quarter" idx="1"/>
          </p:nvPr>
        </p:nvSpPr>
        <p:spPr/>
        <p:txBody>
          <a:bodyPr/>
          <a:lstStyle/>
          <a:p>
            <a:endParaRPr lang="en-US" dirty="0"/>
          </a:p>
        </p:txBody>
      </p:sp>
      <p:sp>
        <p:nvSpPr>
          <p:cNvPr id="4" name="Slide Number Placeholder 3"/>
          <p:cNvSpPr>
            <a:spLocks noGrp="1"/>
          </p:cNvSpPr>
          <p:nvPr>
            <p:ph type="sldNum" sz="quarter" idx="12"/>
          </p:nvPr>
        </p:nvSpPr>
        <p:spPr/>
        <p:txBody>
          <a:bodyPr/>
          <a:lstStyle/>
          <a:p>
            <a:pPr>
              <a:defRPr/>
            </a:pPr>
            <a:fld id="{80D504C4-6025-4F80-A9E2-97AD466532CC}" type="slidenum">
              <a:rPr lang="en-IN" smtClean="0"/>
              <a:pPr>
                <a:defRPr/>
              </a:pPr>
              <a:t>66</a:t>
            </a:fld>
            <a:endParaRPr lang="en-IN"/>
          </a:p>
        </p:txBody>
      </p:sp>
      <p:pic>
        <p:nvPicPr>
          <p:cNvPr id="34818"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8358" r="23744" b="2304"/>
          <a:stretch/>
        </p:blipFill>
        <p:spPr bwMode="auto">
          <a:xfrm>
            <a:off x="211063" y="1428006"/>
            <a:ext cx="8753425" cy="53133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23162827"/>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400" b="1" dirty="0" smtClean="0"/>
              <a:t>26) Acquisition (DoD) System Risk-Meter  </a:t>
            </a:r>
            <a:br>
              <a:rPr lang="en-US" sz="2400" b="1" dirty="0" smtClean="0"/>
            </a:br>
            <a:r>
              <a:rPr lang="en-US" sz="2400" b="1" dirty="0" smtClean="0"/>
              <a:t>Tree </a:t>
            </a:r>
            <a:r>
              <a:rPr lang="en-US" sz="2400" b="1" dirty="0"/>
              <a:t>Diagram</a:t>
            </a:r>
            <a:endParaRPr lang="en-US" sz="2400" dirty="0"/>
          </a:p>
        </p:txBody>
      </p:sp>
      <p:sp>
        <p:nvSpPr>
          <p:cNvPr id="4" name="Slide Number Placeholder 3"/>
          <p:cNvSpPr>
            <a:spLocks noGrp="1"/>
          </p:cNvSpPr>
          <p:nvPr>
            <p:ph type="sldNum" sz="quarter" idx="12"/>
          </p:nvPr>
        </p:nvSpPr>
        <p:spPr/>
        <p:txBody>
          <a:bodyPr/>
          <a:lstStyle/>
          <a:p>
            <a:pPr>
              <a:defRPr/>
            </a:pPr>
            <a:fld id="{80D504C4-6025-4F80-A9E2-97AD466532CC}" type="slidenum">
              <a:rPr lang="en-IN" smtClean="0"/>
              <a:pPr>
                <a:defRPr/>
              </a:pPr>
              <a:t>67</a:t>
            </a:fld>
            <a:endParaRPr lang="en-IN"/>
          </a:p>
        </p:txBody>
      </p:sp>
      <p:pic>
        <p:nvPicPr>
          <p:cNvPr id="35842" name="Picture 2"/>
          <p:cNvPicPr>
            <a:picLocks noGrp="1" noChangeAspect="1" noChangeArrowheads="1"/>
          </p:cNvPicPr>
          <p:nvPr>
            <p:ph sz="quarter" idx="1"/>
          </p:nvPr>
        </p:nvPicPr>
        <p:blipFill>
          <a:blip r:embed="rId2">
            <a:extLst>
              <a:ext uri="{28A0092B-C50C-407E-A947-70E740481C1C}">
                <a14:useLocalDpi xmlns:a14="http://schemas.microsoft.com/office/drawing/2010/main" val="0"/>
              </a:ext>
            </a:extLst>
          </a:blip>
          <a:srcRect/>
          <a:stretch>
            <a:fillRect/>
          </a:stretch>
        </p:blipFill>
        <p:spPr bwMode="auto">
          <a:xfrm>
            <a:off x="179513" y="1412776"/>
            <a:ext cx="8964487" cy="51125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74167158"/>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3528" y="2132857"/>
            <a:ext cx="8534400" cy="2232248"/>
          </a:xfrm>
        </p:spPr>
        <p:txBody>
          <a:bodyPr/>
          <a:lstStyle/>
          <a:p>
            <a:r>
              <a:rPr lang="en-US" sz="2800" b="1" cap="small" dirty="0" smtClean="0"/>
              <a:t>5.8 Equilibrium Mixed Strategy Solution to Risk Assessment and Management</a:t>
            </a:r>
            <a:r>
              <a:rPr lang="en-US" dirty="0" smtClean="0"/>
              <a:t/>
            </a:r>
            <a:br>
              <a:rPr lang="en-US" dirty="0" smtClean="0"/>
            </a:br>
            <a:endParaRPr lang="en-US" dirty="0"/>
          </a:p>
        </p:txBody>
      </p:sp>
      <p:sp>
        <p:nvSpPr>
          <p:cNvPr id="3" name="Slide Number Placeholder 2"/>
          <p:cNvSpPr>
            <a:spLocks noGrp="1"/>
          </p:cNvSpPr>
          <p:nvPr>
            <p:ph type="sldNum" sz="quarter" idx="12"/>
          </p:nvPr>
        </p:nvSpPr>
        <p:spPr/>
        <p:txBody>
          <a:bodyPr/>
          <a:lstStyle/>
          <a:p>
            <a:pPr>
              <a:defRPr/>
            </a:pPr>
            <a:fld id="{80D504C4-6025-4F80-A9E2-97AD466532CC}" type="slidenum">
              <a:rPr lang="en-IN" smtClean="0"/>
              <a:pPr>
                <a:defRPr/>
              </a:pPr>
              <a:t>68</a:t>
            </a:fld>
            <a:endParaRPr lang="en-IN"/>
          </a:p>
        </p:txBody>
      </p: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a:xfrm>
            <a:off x="467544" y="260649"/>
            <a:ext cx="8204200" cy="864443"/>
          </a:xfrm>
        </p:spPr>
        <p:txBody>
          <a:bodyPr>
            <a:noAutofit/>
          </a:bodyPr>
          <a:lstStyle/>
          <a:p>
            <a:pPr eaLnBrk="1" fontAlgn="auto" hangingPunct="1">
              <a:spcAft>
                <a:spcPts val="0"/>
              </a:spcAft>
              <a:defRPr/>
            </a:pPr>
            <a:r>
              <a:rPr lang="en-US" sz="2400" b="1" cap="all" dirty="0" smtClean="0"/>
              <a:t>5.8.1. University Server’s Security Risk-Meter Example</a:t>
            </a:r>
            <a:endParaRPr lang="en-IN" sz="2400" b="1" cap="all" dirty="0" smtClean="0">
              <a:solidFill>
                <a:schemeClr val="accent3">
                  <a:lumMod val="50000"/>
                </a:schemeClr>
              </a:solidFill>
              <a:latin typeface="Algerian" pitchFamily="82" charset="0"/>
              <a:ea typeface="Verdana" pitchFamily="34" charset="0"/>
              <a:cs typeface="Verdana" pitchFamily="34" charset="0"/>
            </a:endParaRPr>
          </a:p>
        </p:txBody>
      </p:sp>
      <p:sp>
        <p:nvSpPr>
          <p:cNvPr id="17411" name="Content Placeholder 3"/>
          <p:cNvSpPr>
            <a:spLocks noGrp="1"/>
          </p:cNvSpPr>
          <p:nvPr>
            <p:ph sz="quarter" idx="1"/>
          </p:nvPr>
        </p:nvSpPr>
        <p:spPr>
          <a:xfrm>
            <a:off x="395536" y="1628802"/>
            <a:ext cx="8291512" cy="1224136"/>
          </a:xfrm>
        </p:spPr>
        <p:txBody>
          <a:bodyPr/>
          <a:lstStyle/>
          <a:p>
            <a:r>
              <a:rPr lang="en-US" sz="1800" dirty="0" smtClean="0"/>
              <a:t>In the preceding university server’s security example of Figure 4 in applying </a:t>
            </a:r>
            <a:r>
              <a:rPr lang="en-US" sz="1800" i="1" dirty="0" err="1" smtClean="0"/>
              <a:t>RoM</a:t>
            </a:r>
            <a:r>
              <a:rPr lang="en-US" sz="1800" dirty="0" smtClean="0"/>
              <a:t>, we had a strictly diagonal loss (opposite to utility or payoff) matrix. The probabilistic action set is not discrete but continuous and differentiable, and all lie between </a:t>
            </a:r>
            <a:r>
              <a:rPr lang="en-US" sz="1800" i="1" dirty="0" smtClean="0"/>
              <a:t>0</a:t>
            </a:r>
            <a:r>
              <a:rPr lang="en-US" sz="1800" dirty="0" smtClean="0"/>
              <a:t> and </a:t>
            </a:r>
            <a:r>
              <a:rPr lang="en-US" sz="1800" i="1" dirty="0" smtClean="0"/>
              <a:t>1.</a:t>
            </a:r>
            <a:endParaRPr lang="en-US" sz="1400" dirty="0" smtClean="0"/>
          </a:p>
          <a:p>
            <a:pPr>
              <a:buNone/>
            </a:pPr>
            <a:r>
              <a:rPr lang="en-US" sz="1400" dirty="0" smtClean="0"/>
              <a:t>	</a:t>
            </a:r>
            <a:r>
              <a:rPr lang="en-US" sz="1600" dirty="0" smtClean="0"/>
              <a:t> </a:t>
            </a:r>
            <a:endParaRPr lang="en-US" sz="1600" dirty="0"/>
          </a:p>
          <a:p>
            <a:pPr marL="0" indent="0" algn="just" eaLnBrk="1" hangingPunct="1">
              <a:buClrTx/>
              <a:buFont typeface="Wingdings 2" pitchFamily="18" charset="2"/>
              <a:buNone/>
              <a:defRPr/>
            </a:pPr>
            <a:endParaRPr lang="en-US" altLang="en-US" sz="2000" dirty="0" smtClean="0">
              <a:latin typeface="Calibri" pitchFamily="34" charset="0"/>
            </a:endParaRPr>
          </a:p>
        </p:txBody>
      </p:sp>
      <p:pic>
        <p:nvPicPr>
          <p:cNvPr id="1029" name="Picture 5" descr="C:\Users\smorton1\Pictures\5.8.1.jpg"/>
          <p:cNvPicPr>
            <a:picLocks noChangeAspect="1" noChangeArrowheads="1"/>
          </p:cNvPicPr>
          <p:nvPr/>
        </p:nvPicPr>
        <p:blipFill>
          <a:blip r:embed="rId2" cstate="print"/>
          <a:srcRect/>
          <a:stretch>
            <a:fillRect/>
          </a:stretch>
        </p:blipFill>
        <p:spPr bwMode="auto">
          <a:xfrm>
            <a:off x="251522" y="2996952"/>
            <a:ext cx="8713639" cy="2808312"/>
          </a:xfrm>
          <a:prstGeom prst="rect">
            <a:avLst/>
          </a:prstGeom>
          <a:noFill/>
        </p:spPr>
      </p:pic>
      <p:sp>
        <p:nvSpPr>
          <p:cNvPr id="2" name="Slide Number Placeholder 1"/>
          <p:cNvSpPr>
            <a:spLocks noGrp="1"/>
          </p:cNvSpPr>
          <p:nvPr>
            <p:ph type="sldNum" sz="quarter" idx="12"/>
          </p:nvPr>
        </p:nvSpPr>
        <p:spPr/>
        <p:txBody>
          <a:bodyPr/>
          <a:lstStyle/>
          <a:p>
            <a:pPr>
              <a:defRPr/>
            </a:pPr>
            <a:fld id="{80D504C4-6025-4F80-A9E2-97AD466532CC}" type="slidenum">
              <a:rPr lang="en-IN" smtClean="0"/>
              <a:pPr>
                <a:defRPr/>
              </a:pPr>
              <a:t>69</a:t>
            </a:fld>
            <a:endParaRPr lang="en-IN"/>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468314" y="333376"/>
            <a:ext cx="8218487" cy="719138"/>
          </a:xfrm>
        </p:spPr>
        <p:txBody>
          <a:bodyPr>
            <a:normAutofit/>
          </a:bodyPr>
          <a:lstStyle/>
          <a:p>
            <a:pPr eaLnBrk="1" fontAlgn="auto" hangingPunct="1">
              <a:spcAft>
                <a:spcPts val="0"/>
              </a:spcAft>
              <a:defRPr/>
            </a:pPr>
            <a:r>
              <a:rPr lang="en-US" altLang="en-US" sz="3200" b="1" cap="all" dirty="0" smtClean="0">
                <a:solidFill>
                  <a:srgbClr val="7B9899"/>
                </a:solidFill>
              </a:rPr>
              <a:t>Gaming Strategies (Cont’d)</a:t>
            </a:r>
            <a:endParaRPr lang="en-IN" sz="3200" b="1" cap="all" dirty="0" smtClean="0">
              <a:solidFill>
                <a:srgbClr val="002060"/>
              </a:solidFill>
              <a:latin typeface="Algerian" pitchFamily="82" charset="0"/>
              <a:ea typeface="Verdana" pitchFamily="34" charset="0"/>
              <a:cs typeface="Verdana" pitchFamily="34" charset="0"/>
            </a:endParaRPr>
          </a:p>
        </p:txBody>
      </p:sp>
      <p:sp>
        <p:nvSpPr>
          <p:cNvPr id="9" name="Content Placeholder 2"/>
          <p:cNvSpPr>
            <a:spLocks noGrp="1"/>
          </p:cNvSpPr>
          <p:nvPr>
            <p:ph sz="quarter" idx="1"/>
          </p:nvPr>
        </p:nvSpPr>
        <p:spPr>
          <a:xfrm>
            <a:off x="539749" y="1268413"/>
            <a:ext cx="8147051" cy="4897437"/>
          </a:xfrm>
        </p:spPr>
        <p:txBody>
          <a:bodyPr/>
          <a:lstStyle/>
          <a:p>
            <a:pPr marL="0" indent="0">
              <a:buFont typeface="Wingdings 2" pitchFamily="18" charset="2"/>
              <a:buNone/>
              <a:defRPr/>
            </a:pPr>
            <a:endParaRPr lang="en-US" sz="2000" dirty="0"/>
          </a:p>
          <a:p>
            <a:pPr algn="just">
              <a:defRPr/>
            </a:pPr>
            <a:r>
              <a:rPr lang="en-US" sz="2400" dirty="0" smtClean="0"/>
              <a:t>One of the insights of von Neumann and Morgenstern in the middle of a new 20</a:t>
            </a:r>
            <a:r>
              <a:rPr lang="en-US" sz="2400" baseline="30000" dirty="0" smtClean="0"/>
              <a:t>th</a:t>
            </a:r>
            <a:r>
              <a:rPr lang="en-US" sz="2400" dirty="0" smtClean="0"/>
              <a:t> century was that the strategies of a game could also include more complex plans for contingent reconciliatory actions.  </a:t>
            </a:r>
            <a:endParaRPr lang="en-US" sz="2400" dirty="0"/>
          </a:p>
          <a:p>
            <a:pPr algn="just">
              <a:defRPr/>
            </a:pPr>
            <a:r>
              <a:rPr lang="en-US" sz="2400" dirty="0" err="1" smtClean="0"/>
              <a:t>Harsanyi</a:t>
            </a:r>
            <a:r>
              <a:rPr lang="en-US" sz="2400" dirty="0" smtClean="0"/>
              <a:t> proposed a way in which all players know the payoff functions of the other players, to model situations of incomplete information where the players are unsure of one another’s payoffs.</a:t>
            </a:r>
          </a:p>
          <a:p>
            <a:pPr algn="just">
              <a:defRPr/>
            </a:pPr>
            <a:r>
              <a:rPr lang="en-US" sz="2400" dirty="0" err="1" smtClean="0"/>
              <a:t>Harsanyi’s</a:t>
            </a:r>
            <a:r>
              <a:rPr lang="en-US" sz="2400" dirty="0" smtClean="0"/>
              <a:t> Bayesian Nash equilibrium is precisely the Nash equilibrium of the imperfect-information representation of the game, and is the cornerstone of game–theoretic analyses.</a:t>
            </a:r>
            <a:endParaRPr lang="en-US" sz="2400" dirty="0"/>
          </a:p>
        </p:txBody>
      </p:sp>
      <p:sp>
        <p:nvSpPr>
          <p:cNvPr id="2" name="Slide Number Placeholder 1"/>
          <p:cNvSpPr>
            <a:spLocks noGrp="1"/>
          </p:cNvSpPr>
          <p:nvPr>
            <p:ph type="sldNum" sz="quarter" idx="12"/>
          </p:nvPr>
        </p:nvSpPr>
        <p:spPr/>
        <p:txBody>
          <a:bodyPr/>
          <a:lstStyle/>
          <a:p>
            <a:pPr>
              <a:defRPr/>
            </a:pPr>
            <a:fld id="{80D504C4-6025-4F80-A9E2-97AD466532CC}" type="slidenum">
              <a:rPr lang="en-IN" smtClean="0"/>
              <a:pPr>
                <a:defRPr/>
              </a:pPr>
              <a:t>7</a:t>
            </a:fld>
            <a:endParaRPr lang="en-IN"/>
          </a:p>
        </p:txBody>
      </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a:xfrm>
            <a:off x="467544" y="260649"/>
            <a:ext cx="8204200" cy="864443"/>
          </a:xfrm>
        </p:spPr>
        <p:txBody>
          <a:bodyPr>
            <a:noAutofit/>
          </a:bodyPr>
          <a:lstStyle/>
          <a:p>
            <a:pPr eaLnBrk="1" fontAlgn="auto" hangingPunct="1">
              <a:spcAft>
                <a:spcPts val="0"/>
              </a:spcAft>
              <a:defRPr/>
            </a:pPr>
            <a:r>
              <a:rPr lang="en-US" sz="2800" b="1" cap="all" dirty="0" smtClean="0"/>
              <a:t>5.8.1. University Server’s Security Risk-Meter Example (cont’d)</a:t>
            </a:r>
            <a:endParaRPr lang="en-IN" sz="2800" b="1" cap="all" dirty="0" smtClean="0">
              <a:solidFill>
                <a:schemeClr val="accent3">
                  <a:lumMod val="50000"/>
                </a:schemeClr>
              </a:solidFill>
              <a:latin typeface="Algerian" pitchFamily="82" charset="0"/>
              <a:ea typeface="Verdana" pitchFamily="34" charset="0"/>
              <a:cs typeface="Verdana" pitchFamily="34" charset="0"/>
            </a:endParaRPr>
          </a:p>
        </p:txBody>
      </p:sp>
      <p:pic>
        <p:nvPicPr>
          <p:cNvPr id="2050" name="Picture 2" descr="C:\Users\smorton1\Pictures\5.8.1.2.jpg"/>
          <p:cNvPicPr>
            <a:picLocks noGrp="1" noChangeAspect="1" noChangeArrowheads="1"/>
          </p:cNvPicPr>
          <p:nvPr>
            <p:ph sz="quarter" idx="1"/>
          </p:nvPr>
        </p:nvPicPr>
        <p:blipFill>
          <a:blip r:embed="rId2" cstate="print"/>
          <a:srcRect/>
          <a:stretch>
            <a:fillRect/>
          </a:stretch>
        </p:blipFill>
        <p:spPr bwMode="auto">
          <a:xfrm>
            <a:off x="1331642" y="1526120"/>
            <a:ext cx="6571511" cy="4855209"/>
          </a:xfrm>
          <a:prstGeom prst="rect">
            <a:avLst/>
          </a:prstGeom>
          <a:noFill/>
        </p:spPr>
      </p:pic>
      <p:sp>
        <p:nvSpPr>
          <p:cNvPr id="2" name="Slide Number Placeholder 1"/>
          <p:cNvSpPr>
            <a:spLocks noGrp="1"/>
          </p:cNvSpPr>
          <p:nvPr>
            <p:ph type="sldNum" sz="quarter" idx="12"/>
          </p:nvPr>
        </p:nvSpPr>
        <p:spPr/>
        <p:txBody>
          <a:bodyPr/>
          <a:lstStyle/>
          <a:p>
            <a:pPr>
              <a:defRPr/>
            </a:pPr>
            <a:fld id="{80D504C4-6025-4F80-A9E2-97AD466532CC}" type="slidenum">
              <a:rPr lang="en-IN" smtClean="0"/>
              <a:pPr>
                <a:defRPr/>
              </a:pPr>
              <a:t>70</a:t>
            </a:fld>
            <a:endParaRPr lang="en-IN"/>
          </a:p>
        </p:txBody>
      </p:sp>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a:xfrm>
            <a:off x="467544" y="260649"/>
            <a:ext cx="8204200" cy="864443"/>
          </a:xfrm>
        </p:spPr>
        <p:txBody>
          <a:bodyPr>
            <a:noAutofit/>
          </a:bodyPr>
          <a:lstStyle/>
          <a:p>
            <a:pPr eaLnBrk="1" fontAlgn="auto" hangingPunct="1">
              <a:spcAft>
                <a:spcPts val="0"/>
              </a:spcAft>
              <a:defRPr/>
            </a:pPr>
            <a:r>
              <a:rPr lang="en-US" sz="2800" b="1" cap="all" dirty="0" smtClean="0"/>
              <a:t>5.8.1. University Server’s Security Risk-Meter Example (cont’d)</a:t>
            </a:r>
            <a:endParaRPr lang="en-IN" sz="2800" b="1" cap="all" dirty="0" smtClean="0">
              <a:solidFill>
                <a:schemeClr val="accent3">
                  <a:lumMod val="50000"/>
                </a:schemeClr>
              </a:solidFill>
              <a:latin typeface="Algerian" pitchFamily="82" charset="0"/>
              <a:ea typeface="Verdana" pitchFamily="34" charset="0"/>
              <a:cs typeface="Verdana" pitchFamily="34" charset="0"/>
            </a:endParaRPr>
          </a:p>
        </p:txBody>
      </p:sp>
      <p:pic>
        <p:nvPicPr>
          <p:cNvPr id="3074" name="Picture 2" descr="C:\Users\smorton1\Pictures\5.8.1.3.jpg"/>
          <p:cNvPicPr>
            <a:picLocks noGrp="1" noChangeAspect="1" noChangeArrowheads="1"/>
          </p:cNvPicPr>
          <p:nvPr>
            <p:ph sz="quarter" idx="1"/>
          </p:nvPr>
        </p:nvPicPr>
        <p:blipFill>
          <a:blip r:embed="rId2" cstate="print"/>
          <a:srcRect/>
          <a:stretch>
            <a:fillRect/>
          </a:stretch>
        </p:blipFill>
        <p:spPr bwMode="auto">
          <a:xfrm>
            <a:off x="827584" y="1700808"/>
            <a:ext cx="7488832" cy="3723080"/>
          </a:xfrm>
          <a:prstGeom prst="rect">
            <a:avLst/>
          </a:prstGeom>
          <a:noFill/>
        </p:spPr>
      </p:pic>
      <p:sp>
        <p:nvSpPr>
          <p:cNvPr id="2" name="Slide Number Placeholder 1"/>
          <p:cNvSpPr>
            <a:spLocks noGrp="1"/>
          </p:cNvSpPr>
          <p:nvPr>
            <p:ph type="sldNum" sz="quarter" idx="12"/>
          </p:nvPr>
        </p:nvSpPr>
        <p:spPr/>
        <p:txBody>
          <a:bodyPr/>
          <a:lstStyle/>
          <a:p>
            <a:pPr>
              <a:defRPr/>
            </a:pPr>
            <a:fld id="{80D504C4-6025-4F80-A9E2-97AD466532CC}" type="slidenum">
              <a:rPr lang="en-IN" smtClean="0"/>
              <a:pPr>
                <a:defRPr/>
              </a:pPr>
              <a:t>71</a:t>
            </a:fld>
            <a:endParaRPr lang="en-IN"/>
          </a:p>
        </p:txBody>
      </p:sp>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a:xfrm>
            <a:off x="539552" y="188640"/>
            <a:ext cx="2520280" cy="2060847"/>
          </a:xfrm>
        </p:spPr>
        <p:txBody>
          <a:bodyPr>
            <a:noAutofit/>
          </a:bodyPr>
          <a:lstStyle/>
          <a:p>
            <a:pPr eaLnBrk="1" fontAlgn="auto" hangingPunct="1">
              <a:spcAft>
                <a:spcPts val="0"/>
              </a:spcAft>
              <a:defRPr/>
            </a:pPr>
            <a:r>
              <a:rPr lang="en-US" sz="2800" b="1" dirty="0" smtClean="0"/>
              <a:t>5.9</a:t>
            </a:r>
            <a:r>
              <a:rPr lang="en-US" sz="2800" dirty="0" smtClean="0"/>
              <a:t>. </a:t>
            </a:r>
            <a:r>
              <a:rPr lang="en-US" sz="2800" b="1" dirty="0" smtClean="0"/>
              <a:t>Application to Hospital Health Care Service Risk</a:t>
            </a:r>
            <a:endParaRPr lang="en-IN" sz="2800" b="1" dirty="0" smtClean="0">
              <a:solidFill>
                <a:schemeClr val="accent3">
                  <a:lumMod val="50000"/>
                </a:schemeClr>
              </a:solidFill>
              <a:latin typeface="Algerian" pitchFamily="82" charset="0"/>
              <a:ea typeface="Verdana" pitchFamily="34" charset="0"/>
              <a:cs typeface="Verdana" pitchFamily="34" charset="0"/>
            </a:endParaRPr>
          </a:p>
        </p:txBody>
      </p:sp>
      <p:sp>
        <p:nvSpPr>
          <p:cNvPr id="4" name="Content Placeholder 3"/>
          <p:cNvSpPr>
            <a:spLocks noGrp="1"/>
          </p:cNvSpPr>
          <p:nvPr>
            <p:ph sz="quarter" idx="1"/>
          </p:nvPr>
        </p:nvSpPr>
        <p:spPr>
          <a:xfrm>
            <a:off x="251520" y="2420888"/>
            <a:ext cx="2808312" cy="3240360"/>
          </a:xfrm>
        </p:spPr>
        <p:txBody>
          <a:bodyPr/>
          <a:lstStyle/>
          <a:p>
            <a:r>
              <a:rPr lang="en-US" sz="1400" dirty="0" smtClean="0"/>
              <a:t>Next we wish to study a hospital health-care </a:t>
            </a:r>
            <a:r>
              <a:rPr lang="en-US" sz="1400" i="1" dirty="0" err="1" smtClean="0"/>
              <a:t>RoM</a:t>
            </a:r>
            <a:r>
              <a:rPr lang="en-US" sz="1400" dirty="0" smtClean="0"/>
              <a:t> theme by studying the following tree diagram in Figure 7. The </a:t>
            </a:r>
            <a:r>
              <a:rPr lang="en-US" sz="1400" dirty="0" err="1" smtClean="0"/>
              <a:t>RoM</a:t>
            </a:r>
            <a:r>
              <a:rPr lang="en-US" sz="1400" dirty="0" smtClean="0"/>
              <a:t> provides an objective mitigation advice list in the form of specific recommendations and dollar figures. Maintaining the quality level of patient care at hospitals cannot be accurately accomplished without a risk assessment first and then a risk management.</a:t>
            </a:r>
            <a:endParaRPr lang="en-US" sz="1400" dirty="0"/>
          </a:p>
        </p:txBody>
      </p:sp>
      <p:sp>
        <p:nvSpPr>
          <p:cNvPr id="5" name="Rectangle 4"/>
          <p:cNvSpPr/>
          <p:nvPr/>
        </p:nvSpPr>
        <p:spPr>
          <a:xfrm>
            <a:off x="611560" y="5877272"/>
            <a:ext cx="2520280" cy="415498"/>
          </a:xfrm>
          <a:prstGeom prst="rect">
            <a:avLst/>
          </a:prstGeom>
        </p:spPr>
        <p:txBody>
          <a:bodyPr wrap="square">
            <a:spAutoFit/>
          </a:bodyPr>
          <a:lstStyle/>
          <a:p>
            <a:r>
              <a:rPr lang="en-US" sz="1050" dirty="0" smtClean="0"/>
              <a:t>Figure 8. Hospital Patient Healthcare RoM Quality Tree Diagram.</a:t>
            </a:r>
            <a:endParaRPr lang="en-US" sz="1050" dirty="0"/>
          </a:p>
        </p:txBody>
      </p:sp>
      <p:pic>
        <p:nvPicPr>
          <p:cNvPr id="6" name="Picture 5"/>
          <p:cNvPicPr/>
          <p:nvPr/>
        </p:nvPicPr>
        <p:blipFill>
          <a:blip r:embed="rId2" cstate="print"/>
          <a:srcRect b="3125"/>
          <a:stretch>
            <a:fillRect/>
          </a:stretch>
        </p:blipFill>
        <p:spPr bwMode="auto">
          <a:xfrm>
            <a:off x="3059832" y="0"/>
            <a:ext cx="6084168" cy="6741368"/>
          </a:xfrm>
          <a:prstGeom prst="rect">
            <a:avLst/>
          </a:prstGeom>
          <a:noFill/>
          <a:ln w="9525">
            <a:noFill/>
            <a:miter lim="800000"/>
            <a:headEnd/>
            <a:tailEnd/>
          </a:ln>
        </p:spPr>
      </p:pic>
      <p:sp>
        <p:nvSpPr>
          <p:cNvPr id="2" name="Slide Number Placeholder 1"/>
          <p:cNvSpPr>
            <a:spLocks noGrp="1"/>
          </p:cNvSpPr>
          <p:nvPr>
            <p:ph type="sldNum" sz="quarter" idx="12"/>
          </p:nvPr>
        </p:nvSpPr>
        <p:spPr/>
        <p:txBody>
          <a:bodyPr/>
          <a:lstStyle/>
          <a:p>
            <a:pPr>
              <a:defRPr/>
            </a:pPr>
            <a:fld id="{80D504C4-6025-4F80-A9E2-97AD466532CC}" type="slidenum">
              <a:rPr lang="en-IN" smtClean="0"/>
              <a:pPr>
                <a:defRPr/>
              </a:pPr>
              <a:t>72</a:t>
            </a:fld>
            <a:endParaRPr lang="en-IN"/>
          </a:p>
        </p:txBody>
      </p:sp>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a:xfrm>
            <a:off x="468313" y="188640"/>
            <a:ext cx="8204200" cy="864096"/>
          </a:xfrm>
        </p:spPr>
        <p:txBody>
          <a:bodyPr>
            <a:noAutofit/>
          </a:bodyPr>
          <a:lstStyle/>
          <a:p>
            <a:pPr eaLnBrk="1" fontAlgn="auto" hangingPunct="1">
              <a:spcAft>
                <a:spcPts val="0"/>
              </a:spcAft>
              <a:defRPr/>
            </a:pPr>
            <a:r>
              <a:rPr lang="en-US" sz="2800" b="1" cap="all" dirty="0" smtClean="0"/>
              <a:t>5.9. Application to Hospital Health Care Service Risk</a:t>
            </a:r>
            <a:endParaRPr lang="en-IN" sz="2800" b="1" cap="all" dirty="0" smtClean="0">
              <a:solidFill>
                <a:schemeClr val="accent3">
                  <a:lumMod val="50000"/>
                </a:schemeClr>
              </a:solidFill>
              <a:latin typeface="Algerian" pitchFamily="82" charset="0"/>
              <a:ea typeface="Verdana" pitchFamily="34" charset="0"/>
              <a:cs typeface="Verdana" pitchFamily="34" charset="0"/>
            </a:endParaRPr>
          </a:p>
        </p:txBody>
      </p:sp>
      <p:sp>
        <p:nvSpPr>
          <p:cNvPr id="17411" name="Content Placeholder 3"/>
          <p:cNvSpPr>
            <a:spLocks noGrp="1"/>
          </p:cNvSpPr>
          <p:nvPr>
            <p:ph sz="quarter" idx="1"/>
          </p:nvPr>
        </p:nvSpPr>
        <p:spPr>
          <a:xfrm>
            <a:off x="395536" y="1556792"/>
            <a:ext cx="8291512" cy="4680520"/>
          </a:xfrm>
        </p:spPr>
        <p:txBody>
          <a:bodyPr/>
          <a:lstStyle/>
          <a:p>
            <a:r>
              <a:rPr lang="en-US" sz="1800" dirty="0" smtClean="0"/>
              <a:t>The </a:t>
            </a:r>
            <a:r>
              <a:rPr lang="en-US" sz="1800" i="1" dirty="0" err="1" smtClean="0"/>
              <a:t>RoM</a:t>
            </a:r>
            <a:r>
              <a:rPr lang="en-US" sz="1800" dirty="0" smtClean="0"/>
              <a:t> will greatly facilitate conducting an accurate and thorough assessment of the potential risks and vulnerabilities of hospital patient-centered healthcare utilizing the following incomplete list of topics:</a:t>
            </a:r>
          </a:p>
          <a:p>
            <a:pPr lvl="0"/>
            <a:r>
              <a:rPr lang="en-US" sz="1600" dirty="0" smtClean="0"/>
              <a:t>Admissions, Billing and Accounting.</a:t>
            </a:r>
          </a:p>
          <a:p>
            <a:pPr lvl="0"/>
            <a:r>
              <a:rPr lang="en-US" sz="1600" dirty="0" smtClean="0"/>
              <a:t>Hospital Support Services.</a:t>
            </a:r>
          </a:p>
          <a:p>
            <a:pPr lvl="0"/>
            <a:r>
              <a:rPr lang="en-US" sz="1600" dirty="0" smtClean="0"/>
              <a:t>Outpatients and Daily Visits.</a:t>
            </a:r>
          </a:p>
          <a:p>
            <a:pPr lvl="0"/>
            <a:r>
              <a:rPr lang="en-US" sz="1600" dirty="0" smtClean="0"/>
              <a:t>Inpatients.</a:t>
            </a:r>
          </a:p>
          <a:p>
            <a:pPr lvl="0"/>
            <a:r>
              <a:rPr lang="en-US" sz="1600" dirty="0" smtClean="0"/>
              <a:t>Surgery.</a:t>
            </a:r>
          </a:p>
          <a:p>
            <a:pPr lvl="0"/>
            <a:r>
              <a:rPr lang="en-US" sz="1600" dirty="0" smtClean="0"/>
              <a:t>Emergency Room (Services).</a:t>
            </a:r>
          </a:p>
          <a:p>
            <a:pPr lvl="0"/>
            <a:r>
              <a:rPr lang="en-US" sz="1600" dirty="0" smtClean="0"/>
              <a:t>Radiology.</a:t>
            </a:r>
          </a:p>
          <a:p>
            <a:pPr lvl="0"/>
            <a:r>
              <a:rPr lang="en-US" sz="1600" dirty="0" smtClean="0"/>
              <a:t>Central (all purpose) Labs.</a:t>
            </a:r>
          </a:p>
          <a:p>
            <a:pPr lvl="0"/>
            <a:r>
              <a:rPr lang="en-US" sz="1600" dirty="0" smtClean="0"/>
              <a:t>IT Resources.</a:t>
            </a:r>
          </a:p>
          <a:p>
            <a:pPr lvl="0"/>
            <a:r>
              <a:rPr lang="en-US" sz="1600" dirty="0" smtClean="0"/>
              <a:t>Physicians and Interns.</a:t>
            </a:r>
          </a:p>
          <a:p>
            <a:pPr lvl="0"/>
            <a:r>
              <a:rPr lang="en-US" sz="1600" dirty="0" smtClean="0"/>
              <a:t>Nurses and Auxiliary Personnel.</a:t>
            </a:r>
          </a:p>
          <a:p>
            <a:r>
              <a:rPr lang="en-US" sz="1600" dirty="0" smtClean="0"/>
              <a:t>Pharmacy.</a:t>
            </a:r>
            <a:endParaRPr lang="en-US" altLang="en-US" sz="1600" dirty="0" smtClean="0">
              <a:latin typeface="Calibri" pitchFamily="34" charset="0"/>
            </a:endParaRPr>
          </a:p>
        </p:txBody>
      </p:sp>
      <p:sp>
        <p:nvSpPr>
          <p:cNvPr id="2" name="Slide Number Placeholder 1"/>
          <p:cNvSpPr>
            <a:spLocks noGrp="1"/>
          </p:cNvSpPr>
          <p:nvPr>
            <p:ph type="sldNum" sz="quarter" idx="12"/>
          </p:nvPr>
        </p:nvSpPr>
        <p:spPr/>
        <p:txBody>
          <a:bodyPr/>
          <a:lstStyle/>
          <a:p>
            <a:pPr>
              <a:defRPr/>
            </a:pPr>
            <a:fld id="{80D504C4-6025-4F80-A9E2-97AD466532CC}" type="slidenum">
              <a:rPr lang="en-IN" smtClean="0"/>
              <a:pPr>
                <a:defRPr/>
              </a:pPr>
              <a:t>73</a:t>
            </a:fld>
            <a:endParaRPr lang="en-IN"/>
          </a:p>
        </p:txBody>
      </p:sp>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a:xfrm>
            <a:off x="468313" y="188640"/>
            <a:ext cx="8204200" cy="864096"/>
          </a:xfrm>
        </p:spPr>
        <p:txBody>
          <a:bodyPr>
            <a:normAutofit fontScale="90000"/>
          </a:bodyPr>
          <a:lstStyle/>
          <a:p>
            <a:pPr eaLnBrk="1" fontAlgn="auto" hangingPunct="1">
              <a:spcAft>
                <a:spcPts val="0"/>
              </a:spcAft>
              <a:defRPr/>
            </a:pPr>
            <a:r>
              <a:rPr lang="en-US" sz="3200" b="1" cap="all" dirty="0" smtClean="0"/>
              <a:t>5.9. Application to Hospital Health Care Service Risk</a:t>
            </a:r>
            <a:endParaRPr lang="en-IN" sz="3200" b="1" cap="all" dirty="0" smtClean="0">
              <a:solidFill>
                <a:schemeClr val="accent3">
                  <a:lumMod val="50000"/>
                </a:schemeClr>
              </a:solidFill>
              <a:latin typeface="Algerian" pitchFamily="82" charset="0"/>
              <a:ea typeface="Verdana" pitchFamily="34" charset="0"/>
              <a:cs typeface="Verdana" pitchFamily="34" charset="0"/>
            </a:endParaRPr>
          </a:p>
        </p:txBody>
      </p:sp>
      <p:sp>
        <p:nvSpPr>
          <p:cNvPr id="17411" name="Content Placeholder 3"/>
          <p:cNvSpPr>
            <a:spLocks noGrp="1"/>
          </p:cNvSpPr>
          <p:nvPr>
            <p:ph sz="quarter" idx="1"/>
          </p:nvPr>
        </p:nvSpPr>
        <p:spPr>
          <a:xfrm>
            <a:off x="395536" y="1484784"/>
            <a:ext cx="8291512" cy="4752528"/>
          </a:xfrm>
        </p:spPr>
        <p:txBody>
          <a:bodyPr/>
          <a:lstStyle/>
          <a:p>
            <a:r>
              <a:rPr lang="en-US" sz="1600" dirty="0" smtClean="0"/>
              <a:t>Optimization (Risk Management) Follow-Up Analysis</a:t>
            </a:r>
            <a:r>
              <a:rPr lang="en-US" sz="1600" b="1" dirty="0" smtClean="0"/>
              <a:t>:</a:t>
            </a:r>
            <a:r>
              <a:rPr lang="en-US" sz="1600" dirty="0" smtClean="0"/>
              <a:t> In Figure 8 on the next slide, the median score is that of patient 11. We went back to patient 11 and cost-optimized risk percentage from 58% to 40%. The initial cost to mitigate this risk (at 57.79%) is $577.90 per patient for $1000 per-unit patient asset base. Bringing it down to 40% will mitigate the expected cost of loss down to $400.00 (a savings of $177.90 per patient). For this output, the following actions need to be taken: </a:t>
            </a:r>
          </a:p>
          <a:p>
            <a:pPr lvl="0"/>
            <a:r>
              <a:rPr lang="en-US" sz="1600" dirty="0" smtClean="0"/>
              <a:t>Increase the CM (countermeasure) capacity for the vulnerability of “Admissions, Billing, and Accounting (ABA)” and its related threat, “Insufficient follow up with patients and filing errors” from 45% to 100% and its related threat “Hospital Infections and Insufficient Hygiene and Sanitation” from the current 45% to 100% for a performance improvement of 55%. For this an investment of $98.93 is guided to be allocated to be allocated for every $1000 per-unit of the hospital’s general assets. </a:t>
            </a:r>
          </a:p>
          <a:p>
            <a:r>
              <a:rPr lang="en-US" sz="1600" dirty="0" smtClean="0"/>
              <a:t>Increase the CM (countermeasure) capacity for the vulnerability of “Outpatient and Daily Visits” and its related threat, “Insufficient Patient Information and Directions” from 45% to 100% and its related threat “Hospital Infections and Insufficient Hygiene and Sanitation” from the current 52.5% to 96.5 for a performance improvement of 44%. For this an investment of $79.07 is guided to be allocated for every $1000 per-unit of the hospital’s general assets.</a:t>
            </a:r>
            <a:endParaRPr lang="en-US" altLang="en-US" sz="1600" dirty="0" smtClean="0">
              <a:latin typeface="Calibri" pitchFamily="34" charset="0"/>
            </a:endParaRPr>
          </a:p>
        </p:txBody>
      </p:sp>
      <p:sp>
        <p:nvSpPr>
          <p:cNvPr id="2" name="Slide Number Placeholder 1"/>
          <p:cNvSpPr>
            <a:spLocks noGrp="1"/>
          </p:cNvSpPr>
          <p:nvPr>
            <p:ph type="sldNum" sz="quarter" idx="12"/>
          </p:nvPr>
        </p:nvSpPr>
        <p:spPr/>
        <p:txBody>
          <a:bodyPr/>
          <a:lstStyle/>
          <a:p>
            <a:pPr>
              <a:defRPr/>
            </a:pPr>
            <a:fld id="{80D504C4-6025-4F80-A9E2-97AD466532CC}" type="slidenum">
              <a:rPr lang="en-IN" smtClean="0"/>
              <a:pPr>
                <a:defRPr/>
              </a:pPr>
              <a:t>74</a:t>
            </a:fld>
            <a:endParaRPr lang="en-IN"/>
          </a:p>
        </p:txBody>
      </p:sp>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a:xfrm>
            <a:off x="468313" y="188640"/>
            <a:ext cx="8204200" cy="864096"/>
          </a:xfrm>
        </p:spPr>
        <p:txBody>
          <a:bodyPr>
            <a:normAutofit fontScale="90000"/>
          </a:bodyPr>
          <a:lstStyle/>
          <a:p>
            <a:pPr eaLnBrk="1" fontAlgn="auto" hangingPunct="1">
              <a:spcAft>
                <a:spcPts val="0"/>
              </a:spcAft>
              <a:defRPr/>
            </a:pPr>
            <a:r>
              <a:rPr lang="en-US" sz="3200" b="1" dirty="0" smtClean="0"/>
              <a:t>5.9. Application to Hospital Health Care Service Risk</a:t>
            </a:r>
            <a:endParaRPr lang="en-IN" sz="3200" b="1" dirty="0" smtClean="0">
              <a:solidFill>
                <a:schemeClr val="accent3">
                  <a:lumMod val="50000"/>
                </a:schemeClr>
              </a:solidFill>
              <a:latin typeface="Algerian" pitchFamily="82" charset="0"/>
              <a:ea typeface="Verdana" pitchFamily="34" charset="0"/>
              <a:cs typeface="Verdana" pitchFamily="34" charset="0"/>
            </a:endParaRPr>
          </a:p>
        </p:txBody>
      </p:sp>
      <p:sp>
        <p:nvSpPr>
          <p:cNvPr id="17411" name="Content Placeholder 3"/>
          <p:cNvSpPr>
            <a:spLocks noGrp="1"/>
          </p:cNvSpPr>
          <p:nvPr>
            <p:ph sz="quarter" idx="1"/>
          </p:nvPr>
        </p:nvSpPr>
        <p:spPr>
          <a:xfrm>
            <a:off x="395536" y="5661248"/>
            <a:ext cx="8352928" cy="576064"/>
          </a:xfrm>
        </p:spPr>
        <p:txBody>
          <a:bodyPr/>
          <a:lstStyle/>
          <a:p>
            <a:pPr lvl="0">
              <a:buNone/>
            </a:pPr>
            <a:r>
              <a:rPr lang="en-US" sz="1400" dirty="0" smtClean="0"/>
              <a:t>Figure 8. The risk assessment and management (to mitigate from 58% to 40% for a pilot study) tableau</a:t>
            </a:r>
          </a:p>
          <a:p>
            <a:pPr lvl="0">
              <a:buNone/>
            </a:pPr>
            <a:r>
              <a:rPr lang="en-US" sz="1400" dirty="0" smtClean="0"/>
              <a:t>for patient #11 with median score) to represent the population subjects sampled</a:t>
            </a:r>
            <a:r>
              <a:rPr lang="en-US" sz="1600" dirty="0" smtClean="0"/>
              <a:t>.</a:t>
            </a:r>
            <a:endParaRPr lang="en-US" altLang="en-US" sz="1600" dirty="0" smtClean="0">
              <a:latin typeface="Calibri" pitchFamily="34" charset="0"/>
            </a:endParaRPr>
          </a:p>
        </p:txBody>
      </p:sp>
      <p:pic>
        <p:nvPicPr>
          <p:cNvPr id="4" name="Picture 3"/>
          <p:cNvPicPr/>
          <p:nvPr/>
        </p:nvPicPr>
        <p:blipFill>
          <a:blip r:embed="rId2" cstate="print">
            <a:extLst>
              <a:ext uri="{28A0092B-C50C-407E-A947-70E740481C1C}">
                <a14:useLocalDpi xmlns:a14="http://schemas.microsoft.com/office/drawing/2010/main" val="0"/>
              </a:ext>
            </a:extLst>
          </a:blip>
          <a:srcRect t="5988" r="8653" b="9065"/>
          <a:stretch>
            <a:fillRect/>
          </a:stretch>
        </p:blipFill>
        <p:spPr bwMode="auto">
          <a:xfrm>
            <a:off x="323528" y="1556792"/>
            <a:ext cx="8280920" cy="3888432"/>
          </a:xfrm>
          <a:prstGeom prst="rect">
            <a:avLst/>
          </a:prstGeom>
          <a:noFill/>
          <a:ln>
            <a:noFill/>
          </a:ln>
        </p:spPr>
      </p:pic>
      <p:sp>
        <p:nvSpPr>
          <p:cNvPr id="2" name="Slide Number Placeholder 1"/>
          <p:cNvSpPr>
            <a:spLocks noGrp="1"/>
          </p:cNvSpPr>
          <p:nvPr>
            <p:ph type="sldNum" sz="quarter" idx="12"/>
          </p:nvPr>
        </p:nvSpPr>
        <p:spPr/>
        <p:txBody>
          <a:bodyPr/>
          <a:lstStyle/>
          <a:p>
            <a:pPr>
              <a:defRPr/>
            </a:pPr>
            <a:fld id="{80D504C4-6025-4F80-A9E2-97AD466532CC}" type="slidenum">
              <a:rPr lang="en-IN" smtClean="0"/>
              <a:pPr>
                <a:defRPr/>
              </a:pPr>
              <a:t>75</a:t>
            </a:fld>
            <a:endParaRPr lang="en-IN"/>
          </a:p>
        </p:txBody>
      </p:sp>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a:xfrm>
            <a:off x="395536" y="188640"/>
            <a:ext cx="2664296" cy="2060847"/>
          </a:xfrm>
        </p:spPr>
        <p:txBody>
          <a:bodyPr>
            <a:noAutofit/>
          </a:bodyPr>
          <a:lstStyle/>
          <a:p>
            <a:pPr eaLnBrk="1" fontAlgn="auto" hangingPunct="1">
              <a:spcAft>
                <a:spcPts val="0"/>
              </a:spcAft>
              <a:defRPr/>
            </a:pPr>
            <a:r>
              <a:rPr lang="en-US" sz="2800" b="1" dirty="0" smtClean="0"/>
              <a:t>5.10. </a:t>
            </a:r>
            <a:r>
              <a:rPr lang="en-US" sz="2400" b="1" dirty="0" smtClean="0"/>
              <a:t>Application to Environmetrics and Ecology Risk</a:t>
            </a:r>
            <a:endParaRPr lang="en-IN" sz="2400" b="1" dirty="0" smtClean="0">
              <a:solidFill>
                <a:schemeClr val="accent3">
                  <a:lumMod val="50000"/>
                </a:schemeClr>
              </a:solidFill>
              <a:latin typeface="Algerian" pitchFamily="82" charset="0"/>
              <a:ea typeface="Verdana" pitchFamily="34" charset="0"/>
              <a:cs typeface="Verdana" pitchFamily="34" charset="0"/>
            </a:endParaRPr>
          </a:p>
        </p:txBody>
      </p:sp>
      <p:sp>
        <p:nvSpPr>
          <p:cNvPr id="4" name="Content Placeholder 3"/>
          <p:cNvSpPr>
            <a:spLocks noGrp="1"/>
          </p:cNvSpPr>
          <p:nvPr>
            <p:ph sz="quarter" idx="1"/>
          </p:nvPr>
        </p:nvSpPr>
        <p:spPr>
          <a:xfrm>
            <a:off x="251520" y="2420888"/>
            <a:ext cx="2808312" cy="2664296"/>
          </a:xfrm>
        </p:spPr>
        <p:txBody>
          <a:bodyPr/>
          <a:lstStyle/>
          <a:p>
            <a:r>
              <a:rPr lang="en-US" sz="1400" dirty="0" smtClean="0"/>
              <a:t>Next we wish to study an environmetrical RoM theme by studying the following tree diagram in Figure 9 shown here. The need for ecological risk assurance is self-evident. The pervasiveness of this critical topic primarily requires risk assessment and management through quantitative means.</a:t>
            </a:r>
            <a:endParaRPr lang="en-US" sz="1400" dirty="0"/>
          </a:p>
        </p:txBody>
      </p:sp>
      <p:sp>
        <p:nvSpPr>
          <p:cNvPr id="5" name="Rectangle 4"/>
          <p:cNvSpPr/>
          <p:nvPr/>
        </p:nvSpPr>
        <p:spPr>
          <a:xfrm>
            <a:off x="611560" y="5877272"/>
            <a:ext cx="2520280" cy="253916"/>
          </a:xfrm>
          <a:prstGeom prst="rect">
            <a:avLst/>
          </a:prstGeom>
        </p:spPr>
        <p:txBody>
          <a:bodyPr wrap="square">
            <a:spAutoFit/>
          </a:bodyPr>
          <a:lstStyle/>
          <a:p>
            <a:r>
              <a:rPr lang="en-US" sz="1050" dirty="0" smtClean="0"/>
              <a:t>Figure 9. Tree Diagram for Eco-Risk.</a:t>
            </a:r>
            <a:endParaRPr lang="en-US" sz="1050" dirty="0"/>
          </a:p>
        </p:txBody>
      </p:sp>
      <p:pic>
        <p:nvPicPr>
          <p:cNvPr id="7" name="Picture 6"/>
          <p:cNvPicPr/>
          <p:nvPr/>
        </p:nvPicPr>
        <p:blipFill>
          <a:blip r:embed="rId2" cstate="print"/>
          <a:srcRect/>
          <a:stretch>
            <a:fillRect/>
          </a:stretch>
        </p:blipFill>
        <p:spPr bwMode="auto">
          <a:xfrm>
            <a:off x="3131840" y="20216"/>
            <a:ext cx="6012160" cy="6381328"/>
          </a:xfrm>
          <a:prstGeom prst="rect">
            <a:avLst/>
          </a:prstGeom>
          <a:noFill/>
          <a:ln w="9525">
            <a:noFill/>
            <a:miter lim="800000"/>
            <a:headEnd/>
            <a:tailEnd/>
          </a:ln>
        </p:spPr>
      </p:pic>
      <p:sp>
        <p:nvSpPr>
          <p:cNvPr id="2" name="Slide Number Placeholder 1"/>
          <p:cNvSpPr>
            <a:spLocks noGrp="1"/>
          </p:cNvSpPr>
          <p:nvPr>
            <p:ph type="sldNum" sz="quarter" idx="12"/>
          </p:nvPr>
        </p:nvSpPr>
        <p:spPr/>
        <p:txBody>
          <a:bodyPr/>
          <a:lstStyle/>
          <a:p>
            <a:pPr>
              <a:defRPr/>
            </a:pPr>
            <a:fld id="{80D504C4-6025-4F80-A9E2-97AD466532CC}" type="slidenum">
              <a:rPr lang="en-IN" smtClean="0"/>
              <a:pPr>
                <a:defRPr/>
              </a:pPr>
              <a:t>76</a:t>
            </a:fld>
            <a:endParaRPr lang="en-IN" dirty="0"/>
          </a:p>
        </p:txBody>
      </p:sp>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a:xfrm>
            <a:off x="468313" y="188640"/>
            <a:ext cx="8204200" cy="864096"/>
          </a:xfrm>
        </p:spPr>
        <p:txBody>
          <a:bodyPr>
            <a:normAutofit fontScale="90000"/>
          </a:bodyPr>
          <a:lstStyle/>
          <a:p>
            <a:pPr eaLnBrk="1" fontAlgn="auto" hangingPunct="1">
              <a:spcAft>
                <a:spcPts val="0"/>
              </a:spcAft>
              <a:defRPr/>
            </a:pPr>
            <a:r>
              <a:rPr lang="en-US" sz="3200" b="1" dirty="0" smtClean="0"/>
              <a:t>5.10. Application to Environmetrics and Ecology Risk (cont’d)</a:t>
            </a:r>
            <a:endParaRPr lang="en-IN" sz="3200" b="1" dirty="0" smtClean="0">
              <a:solidFill>
                <a:schemeClr val="accent3">
                  <a:lumMod val="50000"/>
                </a:schemeClr>
              </a:solidFill>
              <a:latin typeface="Algerian" pitchFamily="82" charset="0"/>
              <a:ea typeface="Verdana" pitchFamily="34" charset="0"/>
              <a:cs typeface="Verdana" pitchFamily="34" charset="0"/>
            </a:endParaRPr>
          </a:p>
        </p:txBody>
      </p:sp>
      <p:sp>
        <p:nvSpPr>
          <p:cNvPr id="17411" name="Content Placeholder 3"/>
          <p:cNvSpPr>
            <a:spLocks noGrp="1"/>
          </p:cNvSpPr>
          <p:nvPr>
            <p:ph sz="quarter" idx="1"/>
          </p:nvPr>
        </p:nvSpPr>
        <p:spPr>
          <a:xfrm>
            <a:off x="395536" y="1412776"/>
            <a:ext cx="8291512" cy="4968552"/>
          </a:xfrm>
        </p:spPr>
        <p:txBody>
          <a:bodyPr/>
          <a:lstStyle/>
          <a:p>
            <a:r>
              <a:rPr lang="en-US" sz="1600" dirty="0" smtClean="0"/>
              <a:t>A screenshot of the results for the median survey taker, displaying vulnerability, threat, countermeasure, residual risk indices, optimization options, as well as mitigation advice is shown in Figure 11 on the next slide. In order to reduce the risk from an undesirable 53.25% to a more tolerable 40%, we need to perform three countermeasure actions:</a:t>
            </a:r>
          </a:p>
          <a:p>
            <a:r>
              <a:rPr lang="en-US" sz="1600" dirty="0" smtClean="0"/>
              <a:t>1) Increase the countermeasure expenditure or eco-relief capacity for the vulnerability or ecological component of “Climate Change” due to its related threat or stressor “Greenhouse gases” from the current 29.17% to 99.9% for an improvement of 70.73%. </a:t>
            </a:r>
          </a:p>
          <a:p>
            <a:r>
              <a:rPr lang="en-US" sz="1600" dirty="0" smtClean="0"/>
              <a:t>2) Increase the countermeasure capacity for the vulnerability or ecological component of “Climate Change” due to its related threat or eco-stressor, “Non-use of renewable energy sources” from the current 40% to 54.33% for an improvement of 14.33%.</a:t>
            </a:r>
          </a:p>
          <a:p>
            <a:r>
              <a:rPr lang="en-US" sz="1600" dirty="0" smtClean="0"/>
              <a:t>3) Increase the countermeasure capacity for the vulnerability or ecological component of “Oceanic” and its related threat or eco-stressor “Oil Spills” from the current 50% to 100%.</a:t>
            </a:r>
          </a:p>
          <a:p>
            <a:r>
              <a:rPr lang="en-US" sz="1600" dirty="0" smtClean="0"/>
              <a:t>One million dollars, including externalities (shadow costs), is selected as a default value for the entire loss of assets due to ecological damages from vulnerabilities and threats listed in Figure 9 with their related countermeasures studied in this single iteration of the RoM software. However, after allocating $132,565 (the cost of countermeasures) to mitigate the threats they perceive, the risk is reduced to 40%.</a:t>
            </a:r>
          </a:p>
          <a:p>
            <a:endParaRPr lang="en-US" sz="1600" dirty="0" smtClean="0"/>
          </a:p>
        </p:txBody>
      </p:sp>
      <p:sp>
        <p:nvSpPr>
          <p:cNvPr id="2" name="Slide Number Placeholder 1"/>
          <p:cNvSpPr>
            <a:spLocks noGrp="1"/>
          </p:cNvSpPr>
          <p:nvPr>
            <p:ph type="sldNum" sz="quarter" idx="12"/>
          </p:nvPr>
        </p:nvSpPr>
        <p:spPr/>
        <p:txBody>
          <a:bodyPr/>
          <a:lstStyle/>
          <a:p>
            <a:pPr>
              <a:defRPr/>
            </a:pPr>
            <a:fld id="{80D504C4-6025-4F80-A9E2-97AD466532CC}" type="slidenum">
              <a:rPr lang="en-IN" smtClean="0"/>
              <a:pPr>
                <a:defRPr/>
              </a:pPr>
              <a:t>77</a:t>
            </a:fld>
            <a:endParaRPr lang="en-IN" dirty="0"/>
          </a:p>
        </p:txBody>
      </p:sp>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a:xfrm>
            <a:off x="179512" y="188640"/>
            <a:ext cx="8204200" cy="864096"/>
          </a:xfrm>
        </p:spPr>
        <p:txBody>
          <a:bodyPr>
            <a:normAutofit fontScale="90000"/>
          </a:bodyPr>
          <a:lstStyle/>
          <a:p>
            <a:pPr eaLnBrk="1" fontAlgn="auto" hangingPunct="1">
              <a:spcAft>
                <a:spcPts val="0"/>
              </a:spcAft>
              <a:defRPr/>
            </a:pPr>
            <a:r>
              <a:rPr lang="en-US" sz="3200" b="1" dirty="0"/>
              <a:t>5.10. Application to Environmetrics and Ecology Risk </a:t>
            </a:r>
            <a:r>
              <a:rPr lang="en-US" sz="3200" b="1" dirty="0" smtClean="0"/>
              <a:t>(cont’d)</a:t>
            </a:r>
            <a:endParaRPr lang="en-IN" sz="3200" b="1" cap="all" dirty="0" smtClean="0">
              <a:solidFill>
                <a:schemeClr val="accent3">
                  <a:lumMod val="50000"/>
                </a:schemeClr>
              </a:solidFill>
              <a:latin typeface="Algerian" pitchFamily="82" charset="0"/>
              <a:ea typeface="Verdana" pitchFamily="34" charset="0"/>
              <a:cs typeface="Verdana" pitchFamily="34" charset="0"/>
            </a:endParaRPr>
          </a:p>
        </p:txBody>
      </p:sp>
      <p:sp>
        <p:nvSpPr>
          <p:cNvPr id="17411" name="Content Placeholder 3"/>
          <p:cNvSpPr>
            <a:spLocks noGrp="1"/>
          </p:cNvSpPr>
          <p:nvPr>
            <p:ph sz="quarter" idx="1"/>
          </p:nvPr>
        </p:nvSpPr>
        <p:spPr>
          <a:xfrm>
            <a:off x="611560" y="5949280"/>
            <a:ext cx="7632848" cy="432048"/>
          </a:xfrm>
        </p:spPr>
        <p:txBody>
          <a:bodyPr/>
          <a:lstStyle/>
          <a:p>
            <a:pPr lvl="0">
              <a:buNone/>
            </a:pPr>
            <a:r>
              <a:rPr lang="en-US" sz="1400" dirty="0" smtClean="0"/>
              <a:t>Figure 11. An Example of a Game-Theoretic Cost Optimal Eco-Risk Management Analysis.</a:t>
            </a:r>
            <a:endParaRPr lang="en-US" altLang="en-US" sz="1600" dirty="0" smtClean="0">
              <a:latin typeface="Calibri" pitchFamily="34" charset="0"/>
            </a:endParaRPr>
          </a:p>
        </p:txBody>
      </p:sp>
      <p:pic>
        <p:nvPicPr>
          <p:cNvPr id="5" name="Picture 4"/>
          <p:cNvPicPr/>
          <p:nvPr/>
        </p:nvPicPr>
        <p:blipFill>
          <a:blip r:embed="rId2" cstate="print">
            <a:extLst>
              <a:ext uri="{28A0092B-C50C-407E-A947-70E740481C1C}">
                <a14:useLocalDpi xmlns:a14="http://schemas.microsoft.com/office/drawing/2010/main" val="0"/>
              </a:ext>
            </a:extLst>
          </a:blip>
          <a:srcRect b="27538"/>
          <a:stretch>
            <a:fillRect/>
          </a:stretch>
        </p:blipFill>
        <p:spPr bwMode="auto">
          <a:xfrm>
            <a:off x="611560" y="1556792"/>
            <a:ext cx="7488832" cy="4320480"/>
          </a:xfrm>
          <a:prstGeom prst="rect">
            <a:avLst/>
          </a:prstGeom>
          <a:noFill/>
          <a:ln>
            <a:noFill/>
          </a:ln>
        </p:spPr>
      </p:pic>
      <p:sp>
        <p:nvSpPr>
          <p:cNvPr id="2" name="Slide Number Placeholder 1"/>
          <p:cNvSpPr>
            <a:spLocks noGrp="1"/>
          </p:cNvSpPr>
          <p:nvPr>
            <p:ph type="sldNum" sz="quarter" idx="12"/>
          </p:nvPr>
        </p:nvSpPr>
        <p:spPr/>
        <p:txBody>
          <a:bodyPr/>
          <a:lstStyle/>
          <a:p>
            <a:pPr>
              <a:defRPr/>
            </a:pPr>
            <a:fld id="{80D504C4-6025-4F80-A9E2-97AD466532CC}" type="slidenum">
              <a:rPr lang="en-IN" smtClean="0"/>
              <a:pPr>
                <a:defRPr/>
              </a:pPr>
              <a:t>78</a:t>
            </a:fld>
            <a:endParaRPr lang="en-IN" dirty="0"/>
          </a:p>
        </p:txBody>
      </p:sp>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a:xfrm>
            <a:off x="395536" y="188640"/>
            <a:ext cx="2664296" cy="2060847"/>
          </a:xfrm>
        </p:spPr>
        <p:txBody>
          <a:bodyPr>
            <a:noAutofit/>
          </a:bodyPr>
          <a:lstStyle/>
          <a:p>
            <a:pPr eaLnBrk="1" fontAlgn="auto" hangingPunct="1">
              <a:spcAft>
                <a:spcPts val="0"/>
              </a:spcAft>
              <a:defRPr/>
            </a:pPr>
            <a:r>
              <a:rPr lang="en-US" sz="2800" b="1" dirty="0" smtClean="0"/>
              <a:t>5.11. Application to Digital Forensics Security Risk</a:t>
            </a:r>
            <a:endParaRPr lang="en-IN" sz="2800" b="1" dirty="0" smtClean="0">
              <a:solidFill>
                <a:schemeClr val="accent3">
                  <a:lumMod val="50000"/>
                </a:schemeClr>
              </a:solidFill>
              <a:latin typeface="Algerian" pitchFamily="82" charset="0"/>
              <a:ea typeface="Verdana" pitchFamily="34" charset="0"/>
              <a:cs typeface="Verdana" pitchFamily="34" charset="0"/>
            </a:endParaRPr>
          </a:p>
        </p:txBody>
      </p:sp>
      <p:sp>
        <p:nvSpPr>
          <p:cNvPr id="4" name="Content Placeholder 3"/>
          <p:cNvSpPr>
            <a:spLocks noGrp="1"/>
          </p:cNvSpPr>
          <p:nvPr>
            <p:ph sz="quarter" idx="1"/>
          </p:nvPr>
        </p:nvSpPr>
        <p:spPr>
          <a:xfrm>
            <a:off x="251520" y="2276872"/>
            <a:ext cx="2808312" cy="3456384"/>
          </a:xfrm>
        </p:spPr>
        <p:txBody>
          <a:bodyPr/>
          <a:lstStyle/>
          <a:p>
            <a:r>
              <a:rPr lang="en-US" sz="1400" dirty="0" smtClean="0"/>
              <a:t>Next we wish to study a digital forensics RoM theme by studying the tree diagram in Figure 12 shown here. Computer Forensics deals with the collection, retrieving and evaluating of electronic data for the purpose of stopping and mitigating if not entirely avoiding computer fraud by compiling and preserving adequate digital evidence to conduct criminal investigation, or to salvage data accidentally lost or deleted.</a:t>
            </a:r>
            <a:endParaRPr lang="en-US" sz="1400" dirty="0"/>
          </a:p>
        </p:txBody>
      </p:sp>
      <p:sp>
        <p:nvSpPr>
          <p:cNvPr id="5" name="Rectangle 4"/>
          <p:cNvSpPr/>
          <p:nvPr/>
        </p:nvSpPr>
        <p:spPr>
          <a:xfrm>
            <a:off x="611560" y="5877272"/>
            <a:ext cx="2520280" cy="577081"/>
          </a:xfrm>
          <a:prstGeom prst="rect">
            <a:avLst/>
          </a:prstGeom>
        </p:spPr>
        <p:txBody>
          <a:bodyPr wrap="square">
            <a:spAutoFit/>
          </a:bodyPr>
          <a:lstStyle/>
          <a:p>
            <a:r>
              <a:rPr lang="en-US" sz="1050" dirty="0" smtClean="0"/>
              <a:t>Figure 12. Digital Forensics Tree Diagram of Vulnerabilities, Threats and Countermeasures.</a:t>
            </a:r>
            <a:endParaRPr lang="en-US" sz="1050" dirty="0"/>
          </a:p>
        </p:txBody>
      </p:sp>
      <p:pic>
        <p:nvPicPr>
          <p:cNvPr id="6" name="Picture 5"/>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275856" y="1"/>
            <a:ext cx="5868143" cy="6381327"/>
          </a:xfrm>
          <a:prstGeom prst="rect">
            <a:avLst/>
          </a:prstGeom>
          <a:noFill/>
          <a:ln>
            <a:noFill/>
          </a:ln>
        </p:spPr>
      </p:pic>
      <p:sp>
        <p:nvSpPr>
          <p:cNvPr id="2" name="Slide Number Placeholder 1"/>
          <p:cNvSpPr>
            <a:spLocks noGrp="1"/>
          </p:cNvSpPr>
          <p:nvPr>
            <p:ph type="sldNum" sz="quarter" idx="12"/>
          </p:nvPr>
        </p:nvSpPr>
        <p:spPr/>
        <p:txBody>
          <a:bodyPr/>
          <a:lstStyle/>
          <a:p>
            <a:pPr>
              <a:defRPr/>
            </a:pPr>
            <a:fld id="{80D504C4-6025-4F80-A9E2-97AD466532CC}" type="slidenum">
              <a:rPr lang="en-IN" smtClean="0"/>
              <a:pPr>
                <a:defRPr/>
              </a:pPr>
              <a:t>79</a:t>
            </a:fld>
            <a:endParaRPr lang="en-IN"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468314" y="333376"/>
            <a:ext cx="8218487" cy="719138"/>
          </a:xfrm>
        </p:spPr>
        <p:txBody>
          <a:bodyPr>
            <a:normAutofit/>
          </a:bodyPr>
          <a:lstStyle/>
          <a:p>
            <a:pPr eaLnBrk="1" fontAlgn="auto" hangingPunct="1">
              <a:spcAft>
                <a:spcPts val="0"/>
              </a:spcAft>
              <a:defRPr/>
            </a:pPr>
            <a:r>
              <a:rPr lang="en-US" altLang="en-US" sz="3200" b="1" cap="all" dirty="0" smtClean="0">
                <a:solidFill>
                  <a:srgbClr val="7B9899"/>
                </a:solidFill>
              </a:rPr>
              <a:t>Gaming Strategies (Cont’d)</a:t>
            </a:r>
            <a:endParaRPr lang="en-IN" sz="3200" b="1" cap="all" dirty="0" smtClean="0">
              <a:solidFill>
                <a:srgbClr val="002060"/>
              </a:solidFill>
              <a:latin typeface="Algerian" pitchFamily="82" charset="0"/>
              <a:ea typeface="Verdana" pitchFamily="34" charset="0"/>
              <a:cs typeface="Verdana" pitchFamily="34" charset="0"/>
            </a:endParaRPr>
          </a:p>
        </p:txBody>
      </p:sp>
      <p:sp>
        <p:nvSpPr>
          <p:cNvPr id="9" name="Content Placeholder 2"/>
          <p:cNvSpPr>
            <a:spLocks noGrp="1"/>
          </p:cNvSpPr>
          <p:nvPr>
            <p:ph sz="quarter" idx="1"/>
          </p:nvPr>
        </p:nvSpPr>
        <p:spPr>
          <a:xfrm>
            <a:off x="539749" y="1268413"/>
            <a:ext cx="8147051" cy="4897437"/>
          </a:xfrm>
        </p:spPr>
        <p:txBody>
          <a:bodyPr/>
          <a:lstStyle/>
          <a:p>
            <a:pPr marL="0" indent="0">
              <a:buFont typeface="Wingdings 2" pitchFamily="18" charset="2"/>
              <a:buNone/>
              <a:defRPr/>
            </a:pPr>
            <a:endParaRPr lang="en-US" sz="2000" dirty="0"/>
          </a:p>
          <a:p>
            <a:pPr algn="just">
              <a:defRPr/>
            </a:pPr>
            <a:r>
              <a:rPr lang="en-US" sz="2000" dirty="0" smtClean="0"/>
              <a:t>According to Osborne and Rubinstein, game theory is a bag of analytical tools to help understand the phenomena that we observe when decision makers interact, whereby the models of game theory are highly abstract representations of classes of real-life situations.  </a:t>
            </a:r>
            <a:endParaRPr lang="en-US" sz="2000" dirty="0"/>
          </a:p>
          <a:p>
            <a:pPr algn="just">
              <a:defRPr/>
            </a:pPr>
            <a:r>
              <a:rPr lang="en-US" sz="2000" dirty="0" smtClean="0"/>
              <a:t>This means game theory uses mathematics to express its ideas formally but mathematical results are interesting only if they are confirmed by human intuition.</a:t>
            </a:r>
          </a:p>
          <a:p>
            <a:pPr algn="just">
              <a:defRPr/>
            </a:pPr>
            <a:r>
              <a:rPr lang="en-US" sz="2000" dirty="0" smtClean="0"/>
              <a:t>In short, game theory deals with decisions in conflict situations. Interest in game theory as a science of rational conflict is extremely widespread in our age of competition, strategy, and gamesmanship.</a:t>
            </a:r>
            <a:endParaRPr lang="en-US" sz="2000" dirty="0"/>
          </a:p>
        </p:txBody>
      </p:sp>
      <p:sp>
        <p:nvSpPr>
          <p:cNvPr id="2" name="Slide Number Placeholder 1"/>
          <p:cNvSpPr>
            <a:spLocks noGrp="1"/>
          </p:cNvSpPr>
          <p:nvPr>
            <p:ph type="sldNum" sz="quarter" idx="12"/>
          </p:nvPr>
        </p:nvSpPr>
        <p:spPr/>
        <p:txBody>
          <a:bodyPr/>
          <a:lstStyle/>
          <a:p>
            <a:pPr>
              <a:defRPr/>
            </a:pPr>
            <a:fld id="{80D504C4-6025-4F80-A9E2-97AD466532CC}" type="slidenum">
              <a:rPr lang="en-IN" smtClean="0"/>
              <a:pPr>
                <a:defRPr/>
              </a:pPr>
              <a:t>8</a:t>
            </a:fld>
            <a:endParaRPr lang="en-IN"/>
          </a:p>
        </p:txBody>
      </p:sp>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a:xfrm>
            <a:off x="468313" y="188640"/>
            <a:ext cx="8204200" cy="864096"/>
          </a:xfrm>
        </p:spPr>
        <p:txBody>
          <a:bodyPr>
            <a:normAutofit fontScale="90000"/>
          </a:bodyPr>
          <a:lstStyle/>
          <a:p>
            <a:pPr eaLnBrk="1" fontAlgn="auto" hangingPunct="1">
              <a:spcAft>
                <a:spcPts val="0"/>
              </a:spcAft>
              <a:defRPr/>
            </a:pPr>
            <a:r>
              <a:rPr lang="en-US" sz="3200" b="1" dirty="0" smtClean="0"/>
              <a:t>5.11. Application to Digital Forensics Security Risk (cont’d)</a:t>
            </a:r>
            <a:endParaRPr lang="en-IN" sz="3200" b="1" dirty="0" smtClean="0">
              <a:solidFill>
                <a:schemeClr val="accent3">
                  <a:lumMod val="50000"/>
                </a:schemeClr>
              </a:solidFill>
              <a:latin typeface="Algerian" pitchFamily="82" charset="0"/>
              <a:ea typeface="Verdana" pitchFamily="34" charset="0"/>
              <a:cs typeface="Verdana" pitchFamily="34" charset="0"/>
            </a:endParaRPr>
          </a:p>
        </p:txBody>
      </p:sp>
      <p:sp>
        <p:nvSpPr>
          <p:cNvPr id="17411" name="Content Placeholder 3"/>
          <p:cNvSpPr>
            <a:spLocks noGrp="1"/>
          </p:cNvSpPr>
          <p:nvPr>
            <p:ph sz="quarter" idx="1"/>
          </p:nvPr>
        </p:nvSpPr>
        <p:spPr>
          <a:xfrm>
            <a:off x="395536" y="1772816"/>
            <a:ext cx="8291512" cy="4536504"/>
          </a:xfrm>
        </p:spPr>
        <p:txBody>
          <a:bodyPr/>
          <a:lstStyle/>
          <a:p>
            <a:r>
              <a:rPr lang="en-US" sz="1600" dirty="0" smtClean="0"/>
              <a:t>Digital forensics risk arises, for example, when personnel lack the proper tools to conduct investigations, fail to process evidentiary data properly, or do not follow accepted protocols and procedures. Assessing and quantifying digital forensics risk is the goal of this section. A Digital Forensics Risk-o-Meter based on a series of questions designed to assess personnel’s perceptions of digital forensics risk will be utilized. Based on the responses, a digital forensics risk index will be calculated.</a:t>
            </a:r>
          </a:p>
          <a:p>
            <a:r>
              <a:rPr lang="en-US" sz="1600" dirty="0" smtClean="0"/>
              <a:t>See the advice column of Figure 14 (Median Digital Forensics Risk-o-Meter Results Table) on the next slide for sample mitigation advice generated from the respondent’s submitted inputs based on industry best practices guidelines, such as the US Department of Justice’s </a:t>
            </a:r>
            <a:r>
              <a:rPr lang="en-US" sz="1600" i="1" dirty="0" smtClean="0"/>
              <a:t>Forensic Examination of Digital Evidence: A Guide for Law Enforcement.</a:t>
            </a:r>
            <a:endParaRPr lang="en-US" sz="1600" dirty="0" smtClean="0"/>
          </a:p>
          <a:p>
            <a:r>
              <a:rPr lang="en-US" sz="1600" dirty="0" smtClean="0"/>
              <a:t>The Median of all results was determined and then optimized through the RoM to determine the best “bang for the buck” that would reduce the participant’s Total Residual Risk by 10 percent. The initial Total Residual Risk for the median participant was 45.8% with an Expected Cost of Loss (ECL) of $458.34. Once optimized, the Total Risk was reduced to 35.8% and the ECL was reduced by $100 to a total ECL of $358.34 as seen in Figure 14.</a:t>
            </a:r>
          </a:p>
        </p:txBody>
      </p:sp>
      <p:sp>
        <p:nvSpPr>
          <p:cNvPr id="2" name="Slide Number Placeholder 1"/>
          <p:cNvSpPr>
            <a:spLocks noGrp="1"/>
          </p:cNvSpPr>
          <p:nvPr>
            <p:ph type="sldNum" sz="quarter" idx="12"/>
          </p:nvPr>
        </p:nvSpPr>
        <p:spPr/>
        <p:txBody>
          <a:bodyPr/>
          <a:lstStyle/>
          <a:p>
            <a:pPr>
              <a:defRPr/>
            </a:pPr>
            <a:fld id="{80D504C4-6025-4F80-A9E2-97AD466532CC}" type="slidenum">
              <a:rPr lang="en-IN" smtClean="0"/>
              <a:pPr>
                <a:defRPr/>
              </a:pPr>
              <a:t>80</a:t>
            </a:fld>
            <a:endParaRPr lang="en-IN" dirty="0"/>
          </a:p>
        </p:txBody>
      </p:sp>
    </p:spTree>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a:xfrm>
            <a:off x="468313" y="188640"/>
            <a:ext cx="8204200" cy="864096"/>
          </a:xfrm>
        </p:spPr>
        <p:txBody>
          <a:bodyPr>
            <a:normAutofit fontScale="90000"/>
          </a:bodyPr>
          <a:lstStyle/>
          <a:p>
            <a:pPr eaLnBrk="1" fontAlgn="auto" hangingPunct="1">
              <a:spcAft>
                <a:spcPts val="0"/>
              </a:spcAft>
              <a:defRPr/>
            </a:pPr>
            <a:r>
              <a:rPr lang="en-US" sz="3200" b="1" dirty="0" smtClean="0"/>
              <a:t>5.11. Application to Digital Forensics Security Risk (cont’d)</a:t>
            </a:r>
            <a:endParaRPr lang="en-IN" sz="3200" b="1" dirty="0" smtClean="0">
              <a:solidFill>
                <a:schemeClr val="accent3">
                  <a:lumMod val="50000"/>
                </a:schemeClr>
              </a:solidFill>
              <a:latin typeface="Algerian" pitchFamily="82" charset="0"/>
              <a:ea typeface="Verdana" pitchFamily="34" charset="0"/>
              <a:cs typeface="Verdana" pitchFamily="34" charset="0"/>
            </a:endParaRPr>
          </a:p>
        </p:txBody>
      </p:sp>
      <p:sp>
        <p:nvSpPr>
          <p:cNvPr id="17411" name="Content Placeholder 3"/>
          <p:cNvSpPr>
            <a:spLocks noGrp="1"/>
          </p:cNvSpPr>
          <p:nvPr>
            <p:ph sz="quarter" idx="1"/>
          </p:nvPr>
        </p:nvSpPr>
        <p:spPr>
          <a:xfrm>
            <a:off x="611560" y="6165304"/>
            <a:ext cx="8064896" cy="288032"/>
          </a:xfrm>
        </p:spPr>
        <p:txBody>
          <a:bodyPr/>
          <a:lstStyle/>
          <a:p>
            <a:pPr lvl="0">
              <a:buNone/>
            </a:pPr>
            <a:r>
              <a:rPr lang="en-US" sz="1200" dirty="0" smtClean="0"/>
              <a:t>Figure 14. Digital Forensics Risk-o-Meter Game-Theoretic Risk Management Results of  the Median Subject.</a:t>
            </a:r>
            <a:endParaRPr lang="en-US" altLang="en-US" sz="1200" dirty="0" smtClean="0">
              <a:latin typeface="Calibri" pitchFamily="34" charset="0"/>
            </a:endParaRPr>
          </a:p>
        </p:txBody>
      </p:sp>
      <p:pic>
        <p:nvPicPr>
          <p:cNvPr id="6" name="Picture 5"/>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95536" y="1556792"/>
            <a:ext cx="8496944" cy="4608512"/>
          </a:xfrm>
          <a:prstGeom prst="rect">
            <a:avLst/>
          </a:prstGeom>
          <a:noFill/>
          <a:ln>
            <a:noFill/>
          </a:ln>
        </p:spPr>
      </p:pic>
      <p:sp>
        <p:nvSpPr>
          <p:cNvPr id="2" name="Slide Number Placeholder 1"/>
          <p:cNvSpPr>
            <a:spLocks noGrp="1"/>
          </p:cNvSpPr>
          <p:nvPr>
            <p:ph type="sldNum" sz="quarter" idx="12"/>
          </p:nvPr>
        </p:nvSpPr>
        <p:spPr/>
        <p:txBody>
          <a:bodyPr/>
          <a:lstStyle/>
          <a:p>
            <a:pPr>
              <a:defRPr/>
            </a:pPr>
            <a:fld id="{80D504C4-6025-4F80-A9E2-97AD466532CC}" type="slidenum">
              <a:rPr lang="en-IN" smtClean="0"/>
              <a:pPr>
                <a:defRPr/>
              </a:pPr>
              <a:t>81</a:t>
            </a:fld>
            <a:endParaRPr lang="en-IN" dirty="0"/>
          </a:p>
        </p:txBody>
      </p:sp>
    </p:spTree>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a:xfrm>
            <a:off x="611560" y="116632"/>
            <a:ext cx="2664296" cy="2232248"/>
          </a:xfrm>
        </p:spPr>
        <p:txBody>
          <a:bodyPr>
            <a:noAutofit/>
          </a:bodyPr>
          <a:lstStyle/>
          <a:p>
            <a:pPr eaLnBrk="1" fontAlgn="auto" hangingPunct="1">
              <a:spcAft>
                <a:spcPts val="0"/>
              </a:spcAft>
              <a:defRPr/>
            </a:pPr>
            <a:r>
              <a:rPr lang="en-US" sz="2800" b="1" dirty="0" smtClean="0"/>
              <a:t>5.12. Application to Business Contract Risk</a:t>
            </a:r>
            <a:endParaRPr lang="en-IN" sz="2800" b="1" dirty="0" smtClean="0">
              <a:solidFill>
                <a:schemeClr val="accent3">
                  <a:lumMod val="50000"/>
                </a:schemeClr>
              </a:solidFill>
              <a:latin typeface="Algerian" pitchFamily="82" charset="0"/>
              <a:ea typeface="Verdana" pitchFamily="34" charset="0"/>
              <a:cs typeface="Verdana" pitchFamily="34" charset="0"/>
            </a:endParaRPr>
          </a:p>
        </p:txBody>
      </p:sp>
      <p:sp>
        <p:nvSpPr>
          <p:cNvPr id="4" name="Content Placeholder 3"/>
          <p:cNvSpPr>
            <a:spLocks noGrp="1"/>
          </p:cNvSpPr>
          <p:nvPr>
            <p:ph sz="quarter" idx="1"/>
          </p:nvPr>
        </p:nvSpPr>
        <p:spPr>
          <a:xfrm>
            <a:off x="251520" y="2276872"/>
            <a:ext cx="3312368" cy="3456384"/>
          </a:xfrm>
        </p:spPr>
        <p:txBody>
          <a:bodyPr/>
          <a:lstStyle/>
          <a:p>
            <a:r>
              <a:rPr lang="en-US" sz="1400" dirty="0" smtClean="0"/>
              <a:t>The risk factors that affect business operations are many. Identifying and managing those vulnerabilities and threats (shown  here in Figure 15’s tree diagram) scientifically is the key to conducting successful business operations. Failure to identify and manage these sources of risk will have very real consequences ranging from poor financial performance to business collapse.</a:t>
            </a:r>
            <a:endParaRPr lang="en-US" sz="1400" dirty="0"/>
          </a:p>
        </p:txBody>
      </p:sp>
      <p:sp>
        <p:nvSpPr>
          <p:cNvPr id="5" name="Rectangle 4"/>
          <p:cNvSpPr/>
          <p:nvPr/>
        </p:nvSpPr>
        <p:spPr>
          <a:xfrm>
            <a:off x="683568" y="5733256"/>
            <a:ext cx="2520280" cy="415498"/>
          </a:xfrm>
          <a:prstGeom prst="rect">
            <a:avLst/>
          </a:prstGeom>
        </p:spPr>
        <p:txBody>
          <a:bodyPr wrap="square">
            <a:spAutoFit/>
          </a:bodyPr>
          <a:lstStyle/>
          <a:p>
            <a:r>
              <a:rPr lang="en-US" sz="1050" dirty="0" smtClean="0"/>
              <a:t>Figure 15. Business Contract Risk Tree Diagram.</a:t>
            </a:r>
            <a:endParaRPr lang="en-US" sz="1050" dirty="0"/>
          </a:p>
        </p:txBody>
      </p:sp>
      <p:pic>
        <p:nvPicPr>
          <p:cNvPr id="7" name="Picture 6"/>
          <p:cNvPicPr/>
          <p:nvPr/>
        </p:nvPicPr>
        <p:blipFill rotWithShape="1">
          <a:blip r:embed="rId2" cstate="print">
            <a:extLst>
              <a:ext uri="{28A0092B-C50C-407E-A947-70E740481C1C}">
                <a14:useLocalDpi xmlns:a14="http://schemas.microsoft.com/office/drawing/2010/main" val="0"/>
              </a:ext>
            </a:extLst>
          </a:blip>
          <a:srcRect t="2303" b="2434"/>
          <a:stretch/>
        </p:blipFill>
        <p:spPr bwMode="auto">
          <a:xfrm>
            <a:off x="3563888" y="0"/>
            <a:ext cx="5580112" cy="6381328"/>
          </a:xfrm>
          <a:prstGeom prst="rect">
            <a:avLst/>
          </a:prstGeom>
          <a:noFill/>
          <a:ln>
            <a:noFill/>
          </a:ln>
          <a:extLst>
            <a:ext uri="{53640926-AAD7-44D8-BBD7-CCE9431645EC}">
              <a14:shadowObscured xmlns:a14="http://schemas.microsoft.com/office/drawing/2010/main"/>
            </a:ext>
          </a:extLst>
        </p:spPr>
      </p:pic>
      <p:sp>
        <p:nvSpPr>
          <p:cNvPr id="2" name="Slide Number Placeholder 1"/>
          <p:cNvSpPr>
            <a:spLocks noGrp="1"/>
          </p:cNvSpPr>
          <p:nvPr>
            <p:ph type="sldNum" sz="quarter" idx="12"/>
          </p:nvPr>
        </p:nvSpPr>
        <p:spPr/>
        <p:txBody>
          <a:bodyPr/>
          <a:lstStyle/>
          <a:p>
            <a:pPr>
              <a:defRPr/>
            </a:pPr>
            <a:fld id="{80D504C4-6025-4F80-A9E2-97AD466532CC}" type="slidenum">
              <a:rPr lang="en-IN" smtClean="0"/>
              <a:pPr>
                <a:defRPr/>
              </a:pPr>
              <a:t>82</a:t>
            </a:fld>
            <a:endParaRPr lang="en-IN" dirty="0"/>
          </a:p>
        </p:txBody>
      </p:sp>
    </p:spTree>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a:xfrm>
            <a:off x="468313" y="188640"/>
            <a:ext cx="8204200" cy="864096"/>
          </a:xfrm>
        </p:spPr>
        <p:txBody>
          <a:bodyPr>
            <a:normAutofit/>
          </a:bodyPr>
          <a:lstStyle/>
          <a:p>
            <a:pPr eaLnBrk="1" fontAlgn="auto" hangingPunct="1">
              <a:spcAft>
                <a:spcPts val="0"/>
              </a:spcAft>
              <a:defRPr/>
            </a:pPr>
            <a:r>
              <a:rPr lang="en-US" sz="2200" b="1" cap="all" dirty="0" smtClean="0"/>
              <a:t>5.12. Application to Business Contract Risk</a:t>
            </a:r>
            <a:endParaRPr lang="en-IN" sz="2200" b="1" cap="all" dirty="0" smtClean="0">
              <a:solidFill>
                <a:schemeClr val="accent3">
                  <a:lumMod val="50000"/>
                </a:schemeClr>
              </a:solidFill>
              <a:latin typeface="Algerian" pitchFamily="82" charset="0"/>
              <a:ea typeface="Verdana" pitchFamily="34" charset="0"/>
              <a:cs typeface="Verdana" pitchFamily="34" charset="0"/>
            </a:endParaRPr>
          </a:p>
        </p:txBody>
      </p:sp>
      <p:sp>
        <p:nvSpPr>
          <p:cNvPr id="17411" name="Content Placeholder 3"/>
          <p:cNvSpPr>
            <a:spLocks noGrp="1"/>
          </p:cNvSpPr>
          <p:nvPr>
            <p:ph sz="quarter" idx="1"/>
          </p:nvPr>
        </p:nvSpPr>
        <p:spPr>
          <a:xfrm>
            <a:off x="395536" y="1772816"/>
            <a:ext cx="8291512" cy="4536504"/>
          </a:xfrm>
        </p:spPr>
        <p:txBody>
          <a:bodyPr/>
          <a:lstStyle/>
          <a:p>
            <a:r>
              <a:rPr lang="en-US" sz="1600" dirty="0" smtClean="0"/>
              <a:t>The sources of business operation vulnerabilities and threats can range from the quality of personnel to macro-economic factors. In this section, a model of business risk that quantifies the respondent’s experience with ten crucial aspects of business risk (shown in Figure 15 on the previous slide) is adopted. Those responses are subsequently used to calculate the business risk index through a designed algorithm by the author.</a:t>
            </a:r>
          </a:p>
          <a:p>
            <a:r>
              <a:rPr lang="en-US" sz="1600" dirty="0" smtClean="0"/>
              <a:t>Using a game-theoretical mathematical approach, the calculated risk index is then used to generate an optimization or lowering of risk to desired levels. Further, mitigation guidance will be generated to aid management and decision makers in resource allocation decisions for lowering risk.</a:t>
            </a:r>
          </a:p>
          <a:p>
            <a:r>
              <a:rPr lang="en-US" sz="1600" dirty="0" smtClean="0"/>
              <a:t>That is, in what areas can the risk be reduced to optimized or desired levels such as from 47.6% to 37.6% representing the median response from the study participant. See Figure 16 on the next slide for a screenshot of the Median Business Risk-o-Meter Results Table displaying threat, countermeasure, and residual risk indices; optimization options and risk mitigation advice.</a:t>
            </a:r>
          </a:p>
        </p:txBody>
      </p:sp>
      <p:sp>
        <p:nvSpPr>
          <p:cNvPr id="2" name="Slide Number Placeholder 1"/>
          <p:cNvSpPr>
            <a:spLocks noGrp="1"/>
          </p:cNvSpPr>
          <p:nvPr>
            <p:ph type="sldNum" sz="quarter" idx="12"/>
          </p:nvPr>
        </p:nvSpPr>
        <p:spPr/>
        <p:txBody>
          <a:bodyPr/>
          <a:lstStyle/>
          <a:p>
            <a:pPr>
              <a:defRPr/>
            </a:pPr>
            <a:fld id="{80D504C4-6025-4F80-A9E2-97AD466532CC}" type="slidenum">
              <a:rPr lang="en-IN" smtClean="0"/>
              <a:pPr>
                <a:defRPr/>
              </a:pPr>
              <a:t>83</a:t>
            </a:fld>
            <a:endParaRPr lang="en-IN" dirty="0"/>
          </a:p>
        </p:txBody>
      </p:sp>
    </p:spTree>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a:xfrm>
            <a:off x="468313" y="188640"/>
            <a:ext cx="8204200" cy="864096"/>
          </a:xfrm>
        </p:spPr>
        <p:txBody>
          <a:bodyPr>
            <a:normAutofit/>
          </a:bodyPr>
          <a:lstStyle/>
          <a:p>
            <a:pPr eaLnBrk="1" fontAlgn="auto" hangingPunct="1">
              <a:spcAft>
                <a:spcPts val="0"/>
              </a:spcAft>
              <a:defRPr/>
            </a:pPr>
            <a:r>
              <a:rPr lang="en-US" sz="2300" b="1" cap="all" dirty="0" smtClean="0"/>
              <a:t>5.12. Application to Business Contract Risk (cont’d)</a:t>
            </a:r>
            <a:endParaRPr lang="en-IN" sz="2300" b="1" cap="all" dirty="0" smtClean="0">
              <a:solidFill>
                <a:schemeClr val="accent3">
                  <a:lumMod val="50000"/>
                </a:schemeClr>
              </a:solidFill>
              <a:latin typeface="Algerian" pitchFamily="82" charset="0"/>
              <a:ea typeface="Verdana" pitchFamily="34" charset="0"/>
              <a:cs typeface="Verdana" pitchFamily="34" charset="0"/>
            </a:endParaRPr>
          </a:p>
        </p:txBody>
      </p:sp>
      <p:sp>
        <p:nvSpPr>
          <p:cNvPr id="17411" name="Content Placeholder 3"/>
          <p:cNvSpPr>
            <a:spLocks noGrp="1"/>
          </p:cNvSpPr>
          <p:nvPr>
            <p:ph sz="quarter" idx="1"/>
          </p:nvPr>
        </p:nvSpPr>
        <p:spPr>
          <a:xfrm>
            <a:off x="2555776" y="6165304"/>
            <a:ext cx="4104456" cy="288032"/>
          </a:xfrm>
        </p:spPr>
        <p:txBody>
          <a:bodyPr/>
          <a:lstStyle/>
          <a:p>
            <a:pPr>
              <a:buNone/>
            </a:pPr>
            <a:r>
              <a:rPr lang="en-US" sz="1200" dirty="0" smtClean="0"/>
              <a:t>Figure 16. Median Business Risk-o-Meter Results Table.</a:t>
            </a:r>
            <a:endParaRPr lang="en-US" sz="1200" dirty="0"/>
          </a:p>
        </p:txBody>
      </p:sp>
      <p:pic>
        <p:nvPicPr>
          <p:cNvPr id="5" name="Picture 4"/>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79512" y="1484784"/>
            <a:ext cx="8136904" cy="4608512"/>
          </a:xfrm>
          <a:prstGeom prst="rect">
            <a:avLst/>
          </a:prstGeom>
          <a:noFill/>
          <a:ln>
            <a:noFill/>
          </a:ln>
        </p:spPr>
      </p:pic>
      <p:sp>
        <p:nvSpPr>
          <p:cNvPr id="2" name="Slide Number Placeholder 1"/>
          <p:cNvSpPr>
            <a:spLocks noGrp="1"/>
          </p:cNvSpPr>
          <p:nvPr>
            <p:ph type="sldNum" sz="quarter" idx="12"/>
          </p:nvPr>
        </p:nvSpPr>
        <p:spPr/>
        <p:txBody>
          <a:bodyPr/>
          <a:lstStyle/>
          <a:p>
            <a:pPr>
              <a:defRPr/>
            </a:pPr>
            <a:fld id="{80D504C4-6025-4F80-A9E2-97AD466532CC}" type="slidenum">
              <a:rPr lang="en-IN" smtClean="0"/>
              <a:pPr>
                <a:defRPr/>
              </a:pPr>
              <a:t>84</a:t>
            </a:fld>
            <a:endParaRPr lang="en-IN" dirty="0"/>
          </a:p>
        </p:txBody>
      </p:sp>
    </p:spTree>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a:xfrm>
            <a:off x="611560" y="116632"/>
            <a:ext cx="2952328" cy="2132856"/>
          </a:xfrm>
        </p:spPr>
        <p:txBody>
          <a:bodyPr>
            <a:noAutofit/>
          </a:bodyPr>
          <a:lstStyle/>
          <a:p>
            <a:pPr eaLnBrk="1" fontAlgn="auto" hangingPunct="1">
              <a:spcAft>
                <a:spcPts val="0"/>
              </a:spcAft>
              <a:defRPr/>
            </a:pPr>
            <a:r>
              <a:rPr lang="en-US" sz="2400" b="1" dirty="0" smtClean="0"/>
              <a:t>5.13. Application to National </a:t>
            </a:r>
            <a:r>
              <a:rPr lang="en-US" sz="2000" b="1" dirty="0"/>
              <a:t>(Federal and State)</a:t>
            </a:r>
            <a:r>
              <a:rPr lang="en-US" sz="2000" b="1" dirty="0" smtClean="0"/>
              <a:t> </a:t>
            </a:r>
            <a:r>
              <a:rPr lang="en-US" sz="2400" b="1" dirty="0" smtClean="0"/>
              <a:t>Cybersecurity</a:t>
            </a:r>
            <a:br>
              <a:rPr lang="en-US" sz="2400" b="1" dirty="0" smtClean="0"/>
            </a:br>
            <a:r>
              <a:rPr lang="en-US" sz="2400" b="1" dirty="0" smtClean="0"/>
              <a:t>Risk</a:t>
            </a:r>
            <a:endParaRPr lang="en-IN" sz="2400" b="1" dirty="0" smtClean="0">
              <a:solidFill>
                <a:schemeClr val="accent3">
                  <a:lumMod val="50000"/>
                </a:schemeClr>
              </a:solidFill>
              <a:latin typeface="Algerian" pitchFamily="82" charset="0"/>
              <a:ea typeface="Verdana" pitchFamily="34" charset="0"/>
              <a:cs typeface="Verdana" pitchFamily="34" charset="0"/>
            </a:endParaRPr>
          </a:p>
        </p:txBody>
      </p:sp>
      <p:sp>
        <p:nvSpPr>
          <p:cNvPr id="4" name="Content Placeholder 3"/>
          <p:cNvSpPr>
            <a:spLocks noGrp="1"/>
          </p:cNvSpPr>
          <p:nvPr>
            <p:ph sz="quarter" idx="1"/>
          </p:nvPr>
        </p:nvSpPr>
        <p:spPr>
          <a:xfrm>
            <a:off x="251520" y="2276872"/>
            <a:ext cx="3312368" cy="3528392"/>
          </a:xfrm>
        </p:spPr>
        <p:txBody>
          <a:bodyPr/>
          <a:lstStyle/>
          <a:p>
            <a:r>
              <a:rPr lang="en-US" sz="1400" dirty="0" smtClean="0"/>
              <a:t>One of the severest threats facing the United States today is National (Federal and State) Cybersecurity . Given the increasing number of attempted and actual cybersecurity breaches, and the possible consequences ranging from financial loss to the catastrophic, make this threat one that undeniably and urgently needs to be addressed. Identifying and managing those vulnerabilities and threats (shown  here in Figure 17’s tree diagram) scientifically is critical  to maintaining cybersecurity and preventing potential disasters.</a:t>
            </a:r>
            <a:endParaRPr lang="en-US" sz="1400" dirty="0"/>
          </a:p>
        </p:txBody>
      </p:sp>
      <p:sp>
        <p:nvSpPr>
          <p:cNvPr id="5" name="Rectangle 4"/>
          <p:cNvSpPr/>
          <p:nvPr/>
        </p:nvSpPr>
        <p:spPr>
          <a:xfrm>
            <a:off x="683568" y="5877272"/>
            <a:ext cx="2736304" cy="415498"/>
          </a:xfrm>
          <a:prstGeom prst="rect">
            <a:avLst/>
          </a:prstGeom>
        </p:spPr>
        <p:txBody>
          <a:bodyPr wrap="square">
            <a:spAutoFit/>
          </a:bodyPr>
          <a:lstStyle/>
          <a:p>
            <a:r>
              <a:rPr lang="en-US" sz="1050" dirty="0" smtClean="0"/>
              <a:t>Figure 19. National Cyber Security Risk Tree Diagram.</a:t>
            </a:r>
            <a:endParaRPr lang="en-US" sz="1050" dirty="0"/>
          </a:p>
        </p:txBody>
      </p:sp>
      <p:pic>
        <p:nvPicPr>
          <p:cNvPr id="6" name="Picture 5"/>
          <p:cNvPicPr/>
          <p:nvPr/>
        </p:nvPicPr>
        <p:blipFill>
          <a:blip r:embed="rId2" cstate="print"/>
          <a:srcRect/>
          <a:stretch>
            <a:fillRect/>
          </a:stretch>
        </p:blipFill>
        <p:spPr bwMode="auto">
          <a:xfrm>
            <a:off x="3707904" y="0"/>
            <a:ext cx="5436096" cy="6381327"/>
          </a:xfrm>
          <a:prstGeom prst="rect">
            <a:avLst/>
          </a:prstGeom>
          <a:noFill/>
          <a:ln w="9525">
            <a:noFill/>
            <a:miter lim="800000"/>
            <a:headEnd/>
            <a:tailEnd/>
          </a:ln>
        </p:spPr>
      </p:pic>
      <p:sp>
        <p:nvSpPr>
          <p:cNvPr id="2" name="Slide Number Placeholder 1"/>
          <p:cNvSpPr>
            <a:spLocks noGrp="1"/>
          </p:cNvSpPr>
          <p:nvPr>
            <p:ph type="sldNum" sz="quarter" idx="12"/>
          </p:nvPr>
        </p:nvSpPr>
        <p:spPr/>
        <p:txBody>
          <a:bodyPr/>
          <a:lstStyle/>
          <a:p>
            <a:pPr>
              <a:defRPr/>
            </a:pPr>
            <a:fld id="{80D504C4-6025-4F80-A9E2-97AD466532CC}" type="slidenum">
              <a:rPr lang="en-IN" smtClean="0"/>
              <a:pPr>
                <a:defRPr/>
              </a:pPr>
              <a:t>85</a:t>
            </a:fld>
            <a:endParaRPr lang="en-IN" dirty="0"/>
          </a:p>
        </p:txBody>
      </p:sp>
    </p:spTree>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a:xfrm>
            <a:off x="468313" y="188640"/>
            <a:ext cx="8204200" cy="864096"/>
          </a:xfrm>
        </p:spPr>
        <p:txBody>
          <a:bodyPr>
            <a:normAutofit/>
          </a:bodyPr>
          <a:lstStyle/>
          <a:p>
            <a:pPr eaLnBrk="1" fontAlgn="auto" hangingPunct="1">
              <a:spcAft>
                <a:spcPts val="0"/>
              </a:spcAft>
              <a:defRPr/>
            </a:pPr>
            <a:r>
              <a:rPr lang="en-US" sz="2000" b="1" cap="all" dirty="0" smtClean="0"/>
              <a:t>5.13. Application to National Cybersecurity Risk (cont’d)</a:t>
            </a:r>
            <a:endParaRPr lang="en-IN" sz="2000" b="1" cap="all" dirty="0" smtClean="0">
              <a:solidFill>
                <a:schemeClr val="accent3">
                  <a:lumMod val="50000"/>
                </a:schemeClr>
              </a:solidFill>
              <a:latin typeface="Algerian" pitchFamily="82" charset="0"/>
              <a:ea typeface="Verdana" pitchFamily="34" charset="0"/>
              <a:cs typeface="Verdana" pitchFamily="34" charset="0"/>
            </a:endParaRPr>
          </a:p>
        </p:txBody>
      </p:sp>
      <p:sp>
        <p:nvSpPr>
          <p:cNvPr id="17411" name="Content Placeholder 3"/>
          <p:cNvSpPr>
            <a:spLocks noGrp="1"/>
          </p:cNvSpPr>
          <p:nvPr>
            <p:ph sz="quarter" idx="1"/>
          </p:nvPr>
        </p:nvSpPr>
        <p:spPr>
          <a:xfrm>
            <a:off x="467544" y="1412776"/>
            <a:ext cx="8291512" cy="4896544"/>
          </a:xfrm>
        </p:spPr>
        <p:txBody>
          <a:bodyPr/>
          <a:lstStyle/>
          <a:p>
            <a:r>
              <a:rPr lang="en-US" sz="1600" dirty="0" smtClean="0"/>
              <a:t>Current national threats can range from mischievous lone hackers up the scale to organized cyber-criminal gangs to state sponsored cyber-espionage and cyber-terrorism. The economic damage inflicted to individuals, corporations, and the national infrastructure is put globally at $300 billion to $1 trillion. But beyond mere economic impact, the potential damage could be globally catastrophic as in the nightmare scenario of multiple nuclear facilities’ SCADA (Supervisory Control and Data Acquisition) systems being taken over simultaneously and causing uncontrolled meltdowns that could blanket entire continents in radioactivity. To minimize and avoid such threats and potential damage, a rational, scientific approach that identifies, assesses, and manages national cyber security threats is required.</a:t>
            </a:r>
          </a:p>
          <a:p>
            <a:r>
              <a:rPr lang="en-US" sz="1600" dirty="0" smtClean="0"/>
              <a:t>A model of national cyber security risk that quantifies the respondent’s experience with eight crucial aspects (shown in Figure 17) of national cyber security is adopted. Those responses are subsequently used to calculate the national cyber security risk index through a designed algorithm by the author.</a:t>
            </a:r>
          </a:p>
          <a:p>
            <a:r>
              <a:rPr lang="en-US" sz="1600" dirty="0" smtClean="0"/>
              <a:t>That is, in what areas can the risk be reduced to desired levels such as from 50% to 40% in the screenshot representing the median response from the study participants. See Figure 18 on the next slide for a screenshot of the Median National Cyber Security Risk-o-Meter Results Table displaying threat, countermeasure, and residual risk indices; optimization options and risk mitigation advice.</a:t>
            </a:r>
          </a:p>
        </p:txBody>
      </p:sp>
      <p:sp>
        <p:nvSpPr>
          <p:cNvPr id="2" name="Slide Number Placeholder 1"/>
          <p:cNvSpPr>
            <a:spLocks noGrp="1"/>
          </p:cNvSpPr>
          <p:nvPr>
            <p:ph type="sldNum" sz="quarter" idx="12"/>
          </p:nvPr>
        </p:nvSpPr>
        <p:spPr/>
        <p:txBody>
          <a:bodyPr/>
          <a:lstStyle/>
          <a:p>
            <a:pPr>
              <a:defRPr/>
            </a:pPr>
            <a:fld id="{80D504C4-6025-4F80-A9E2-97AD466532CC}" type="slidenum">
              <a:rPr lang="en-IN" smtClean="0"/>
              <a:pPr>
                <a:defRPr/>
              </a:pPr>
              <a:t>86</a:t>
            </a:fld>
            <a:endParaRPr lang="en-IN" dirty="0"/>
          </a:p>
        </p:txBody>
      </p:sp>
    </p:spTree>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a:xfrm>
            <a:off x="468313" y="188640"/>
            <a:ext cx="8204200" cy="864096"/>
          </a:xfrm>
        </p:spPr>
        <p:txBody>
          <a:bodyPr>
            <a:normAutofit/>
          </a:bodyPr>
          <a:lstStyle/>
          <a:p>
            <a:pPr eaLnBrk="1" fontAlgn="auto" hangingPunct="1">
              <a:spcAft>
                <a:spcPts val="0"/>
              </a:spcAft>
              <a:defRPr/>
            </a:pPr>
            <a:r>
              <a:rPr lang="en-US" sz="2400" b="1" cap="all" dirty="0"/>
              <a:t>5.13. Application to National Cybersecurity Risk (cont’d)</a:t>
            </a:r>
            <a:endParaRPr lang="en-IN" sz="2400" b="1" cap="all" dirty="0" smtClean="0">
              <a:solidFill>
                <a:schemeClr val="accent3">
                  <a:lumMod val="50000"/>
                </a:schemeClr>
              </a:solidFill>
              <a:latin typeface="Algerian" pitchFamily="82" charset="0"/>
              <a:ea typeface="Verdana" pitchFamily="34" charset="0"/>
              <a:cs typeface="Verdana" pitchFamily="34" charset="0"/>
            </a:endParaRPr>
          </a:p>
        </p:txBody>
      </p:sp>
      <p:sp>
        <p:nvSpPr>
          <p:cNvPr id="17411" name="Content Placeholder 3"/>
          <p:cNvSpPr>
            <a:spLocks noGrp="1"/>
          </p:cNvSpPr>
          <p:nvPr>
            <p:ph sz="quarter" idx="1"/>
          </p:nvPr>
        </p:nvSpPr>
        <p:spPr>
          <a:xfrm>
            <a:off x="2051720" y="6165304"/>
            <a:ext cx="6120680" cy="288032"/>
          </a:xfrm>
        </p:spPr>
        <p:txBody>
          <a:bodyPr/>
          <a:lstStyle/>
          <a:p>
            <a:pPr>
              <a:buNone/>
            </a:pPr>
            <a:r>
              <a:rPr lang="en-US" sz="1200" dirty="0" smtClean="0"/>
              <a:t>Figure 18. Median National Cyber Security Risk-o-Meter Results Table .</a:t>
            </a:r>
            <a:endParaRPr lang="en-US" sz="1200" dirty="0"/>
          </a:p>
        </p:txBody>
      </p:sp>
      <p:pic>
        <p:nvPicPr>
          <p:cNvPr id="6" name="Picture 5" descr="NatlCyberSecMedian"/>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39552" y="1556792"/>
            <a:ext cx="7992888" cy="4608512"/>
          </a:xfrm>
          <a:prstGeom prst="rect">
            <a:avLst/>
          </a:prstGeom>
          <a:noFill/>
          <a:ln>
            <a:noFill/>
          </a:ln>
        </p:spPr>
      </p:pic>
      <p:sp>
        <p:nvSpPr>
          <p:cNvPr id="2" name="Slide Number Placeholder 1"/>
          <p:cNvSpPr>
            <a:spLocks noGrp="1"/>
          </p:cNvSpPr>
          <p:nvPr>
            <p:ph type="sldNum" sz="quarter" idx="12"/>
          </p:nvPr>
        </p:nvSpPr>
        <p:spPr/>
        <p:txBody>
          <a:bodyPr/>
          <a:lstStyle/>
          <a:p>
            <a:pPr>
              <a:defRPr/>
            </a:pPr>
            <a:fld id="{80D504C4-6025-4F80-A9E2-97AD466532CC}" type="slidenum">
              <a:rPr lang="en-IN" smtClean="0"/>
              <a:pPr>
                <a:defRPr/>
              </a:pPr>
              <a:t>87</a:t>
            </a:fld>
            <a:endParaRPr lang="en-IN" dirty="0"/>
          </a:p>
        </p:txBody>
      </p:sp>
    </p:spTree>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2204864"/>
            <a:ext cx="8534400" cy="1040160"/>
          </a:xfrm>
        </p:spPr>
        <p:txBody>
          <a:bodyPr/>
          <a:lstStyle/>
          <a:p>
            <a:r>
              <a:rPr lang="en-US" b="1" cap="all" dirty="0" smtClean="0"/>
              <a:t>Discussions </a:t>
            </a:r>
            <a:r>
              <a:rPr lang="en-US" b="1" cap="all" dirty="0"/>
              <a:t>and </a:t>
            </a:r>
            <a:r>
              <a:rPr lang="en-US" b="1" cap="all" dirty="0" smtClean="0"/>
              <a:t>Conclusion</a:t>
            </a:r>
            <a:endParaRPr lang="en-US" b="1" cap="all" dirty="0"/>
          </a:p>
        </p:txBody>
      </p:sp>
      <p:sp>
        <p:nvSpPr>
          <p:cNvPr id="3" name="Slide Number Placeholder 2"/>
          <p:cNvSpPr>
            <a:spLocks noGrp="1"/>
          </p:cNvSpPr>
          <p:nvPr>
            <p:ph type="sldNum" sz="quarter" idx="12"/>
          </p:nvPr>
        </p:nvSpPr>
        <p:spPr/>
        <p:txBody>
          <a:bodyPr/>
          <a:lstStyle/>
          <a:p>
            <a:pPr>
              <a:defRPr/>
            </a:pPr>
            <a:fld id="{80D504C4-6025-4F80-A9E2-97AD466532CC}" type="slidenum">
              <a:rPr lang="en-IN" smtClean="0"/>
              <a:pPr>
                <a:defRPr/>
              </a:pPr>
              <a:t>88</a:t>
            </a:fld>
            <a:endParaRPr lang="en-IN" dirty="0"/>
          </a:p>
        </p:txBody>
      </p:sp>
    </p:spTree>
    <p:extLst>
      <p:ext uri="{BB962C8B-B14F-4D97-AF65-F5344CB8AC3E}">
        <p14:creationId xmlns:p14="http://schemas.microsoft.com/office/powerpoint/2010/main" val="656796661"/>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323528" y="1484784"/>
            <a:ext cx="8503920" cy="4824536"/>
          </a:xfrm>
        </p:spPr>
        <p:txBody>
          <a:bodyPr/>
          <a:lstStyle/>
          <a:p>
            <a:r>
              <a:rPr lang="en-US" sz="1600" dirty="0" smtClean="0"/>
              <a:t>Although Game-theory from its inception is almost 150 years old, it started gaining prevalence and worldwide recognition around the end of the Second World War when decisions regarding newly introduced nuclear weapons meant possible life or death for mankind. Game-theory related computing began first in 1944 along with </a:t>
            </a:r>
            <a:r>
              <a:rPr lang="en-US" sz="1600" dirty="0" err="1" smtClean="0"/>
              <a:t>Dantzig’s</a:t>
            </a:r>
            <a:r>
              <a:rPr lang="en-US" sz="1600" dirty="0" smtClean="0"/>
              <a:t> breakthrough on Simplex Method with Neumann and Morgenstern’s pioneering book. Nash brought a reconciliatory flavor to Neumann’s WW2 era findings within an economic context in 1950.</a:t>
            </a:r>
          </a:p>
          <a:p>
            <a:r>
              <a:rPr lang="en-US" sz="1600" dirty="0" smtClean="0"/>
              <a:t>Since the advent of internet connectivity in 1990s and the exponential rise of correspondence and malicious malware without borders, game-theory is viewed as a tool for protecting ubiquitous Cybersystems and Information Security against enemies and adversaries, which operate both in rational and irrational modes.</a:t>
            </a:r>
          </a:p>
          <a:p>
            <a:r>
              <a:rPr lang="en-US" sz="1600" dirty="0" smtClean="0"/>
              <a:t> This has led the author to develop a quantitative risk assessment and mitigation software tool, scalable and applicable into daily practice for diversely popular disciplines</a:t>
            </a:r>
            <a:endParaRPr lang="en-US" sz="1600" dirty="0"/>
          </a:p>
          <a:p>
            <a:r>
              <a:rPr lang="en-US" sz="1600" dirty="0" smtClean="0"/>
              <a:t>The future of game-theoretic computing lies in not only deriving smart novel models but also articulating them for the layman or potential industrial user or risk analyst, by demonstrating how to apply them in an algorithmic order through crunching real-life data and obtaining meaningful solutions to interpret. Scope of future research entails overriding some of the limitations of the status-quo game-theoretic practices, which include idealized scenarios.</a:t>
            </a:r>
            <a:endParaRPr lang="en-US" sz="1600" dirty="0"/>
          </a:p>
        </p:txBody>
      </p:sp>
      <p:sp>
        <p:nvSpPr>
          <p:cNvPr id="2" name="Slide Number Placeholder 1"/>
          <p:cNvSpPr>
            <a:spLocks noGrp="1"/>
          </p:cNvSpPr>
          <p:nvPr>
            <p:ph type="sldNum" sz="quarter" idx="12"/>
          </p:nvPr>
        </p:nvSpPr>
        <p:spPr>
          <a:xfrm>
            <a:off x="4427984" y="1052736"/>
            <a:ext cx="457200" cy="441325"/>
          </a:xfrm>
        </p:spPr>
        <p:txBody>
          <a:bodyPr/>
          <a:lstStyle/>
          <a:p>
            <a:pPr>
              <a:defRPr/>
            </a:pPr>
            <a:fld id="{80D504C4-6025-4F80-A9E2-97AD466532CC}" type="slidenum">
              <a:rPr lang="en-IN" smtClean="0"/>
              <a:pPr>
                <a:defRPr/>
              </a:pPr>
              <a:t>89</a:t>
            </a:fld>
            <a:endParaRPr lang="en-IN" dirty="0"/>
          </a:p>
        </p:txBody>
      </p:sp>
      <p:sp>
        <p:nvSpPr>
          <p:cNvPr id="4" name="Rectangle 3"/>
          <p:cNvSpPr/>
          <p:nvPr/>
        </p:nvSpPr>
        <p:spPr>
          <a:xfrm>
            <a:off x="1403647" y="445314"/>
            <a:ext cx="7200801" cy="584775"/>
          </a:xfrm>
          <a:prstGeom prst="rect">
            <a:avLst/>
          </a:prstGeom>
        </p:spPr>
        <p:txBody>
          <a:bodyPr wrap="square">
            <a:spAutoFit/>
          </a:bodyPr>
          <a:lstStyle/>
          <a:p>
            <a:pPr algn="ctr"/>
            <a:r>
              <a:rPr lang="en-US" sz="3200" b="1" cap="all" dirty="0">
                <a:solidFill>
                  <a:srgbClr val="00B050"/>
                </a:solidFill>
              </a:rPr>
              <a:t>Discussions and Conclusion</a:t>
            </a:r>
            <a:endParaRPr lang="en-US" sz="3200" dirty="0">
              <a:solidFill>
                <a:srgbClr val="00B050"/>
              </a:solidFill>
            </a:endParaRPr>
          </a:p>
        </p:txBody>
      </p:sp>
    </p:spTree>
    <p:extLst>
      <p:ext uri="{BB962C8B-B14F-4D97-AF65-F5344CB8AC3E}">
        <p14:creationId xmlns:p14="http://schemas.microsoft.com/office/powerpoint/2010/main" val="138630169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3528" y="1988840"/>
            <a:ext cx="8534400" cy="2625006"/>
          </a:xfrm>
        </p:spPr>
        <p:txBody>
          <a:bodyPr/>
          <a:lstStyle/>
          <a:p>
            <a:r>
              <a:rPr lang="en-US" sz="3600" cap="all" dirty="0" smtClean="0"/>
              <a:t>5.2. Applications of Game Theory to Cybersecurity Risk </a:t>
            </a:r>
            <a:r>
              <a:rPr lang="en-US" dirty="0" smtClean="0"/>
              <a:t/>
            </a:r>
            <a:br>
              <a:rPr lang="en-US" dirty="0" smtClean="0"/>
            </a:br>
            <a:endParaRPr lang="en-US" dirty="0"/>
          </a:p>
        </p:txBody>
      </p:sp>
      <p:sp>
        <p:nvSpPr>
          <p:cNvPr id="3" name="Slide Number Placeholder 2"/>
          <p:cNvSpPr>
            <a:spLocks noGrp="1"/>
          </p:cNvSpPr>
          <p:nvPr>
            <p:ph type="sldNum" sz="quarter" idx="12"/>
          </p:nvPr>
        </p:nvSpPr>
        <p:spPr/>
        <p:txBody>
          <a:bodyPr/>
          <a:lstStyle/>
          <a:p>
            <a:pPr>
              <a:defRPr/>
            </a:pPr>
            <a:fld id="{80D504C4-6025-4F80-A9E2-97AD466532CC}" type="slidenum">
              <a:rPr lang="en-IN" smtClean="0"/>
              <a:pPr>
                <a:defRPr/>
              </a:pPr>
              <a:t>9</a:t>
            </a:fld>
            <a:endParaRPr lang="en-IN"/>
          </a:p>
        </p:txBody>
      </p:sp>
    </p:spTree>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9" name="Title 1"/>
          <p:cNvSpPr>
            <a:spLocks noGrp="1"/>
          </p:cNvSpPr>
          <p:nvPr>
            <p:ph type="ctrTitle"/>
          </p:nvPr>
        </p:nvSpPr>
        <p:spPr>
          <a:xfrm>
            <a:off x="685800" y="381000"/>
            <a:ext cx="7772400" cy="1319808"/>
          </a:xfrm>
        </p:spPr>
        <p:txBody>
          <a:bodyPr/>
          <a:lstStyle/>
          <a:p>
            <a:pPr eaLnBrk="1" hangingPunct="1"/>
            <a:r>
              <a:rPr lang="en-US" dirty="0">
                <a:solidFill>
                  <a:srgbClr val="FF0000"/>
                </a:solidFill>
              </a:rPr>
              <a:t>THANK YOU!</a:t>
            </a:r>
            <a:endParaRPr lang="en-IN" altLang="en-US" dirty="0" smtClean="0">
              <a:solidFill>
                <a:schemeClr val="accent6">
                  <a:lumMod val="50000"/>
                </a:schemeClr>
              </a:solidFill>
            </a:endParaRPr>
          </a:p>
        </p:txBody>
      </p:sp>
      <p:sp>
        <p:nvSpPr>
          <p:cNvPr id="2" name="Slide Number Placeholder 1"/>
          <p:cNvSpPr>
            <a:spLocks noGrp="1"/>
          </p:cNvSpPr>
          <p:nvPr>
            <p:ph type="sldNum" sz="quarter" idx="12"/>
          </p:nvPr>
        </p:nvSpPr>
        <p:spPr/>
        <p:txBody>
          <a:bodyPr/>
          <a:lstStyle/>
          <a:p>
            <a:pPr>
              <a:defRPr/>
            </a:pPr>
            <a:fld id="{7DBF92D3-47D9-48FD-A32F-46E674A80223}" type="slidenum">
              <a:rPr lang="en-IN" smtClean="0"/>
              <a:pPr>
                <a:defRPr/>
              </a:pPr>
              <a:t>90</a:t>
            </a:fld>
            <a:endParaRPr lang="en-IN" dirty="0"/>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Civic">
  <a:themeElements>
    <a:clrScheme name="Civic">
      <a:dk1>
        <a:sysClr val="windowText" lastClr="000000"/>
      </a:dk1>
      <a:lt1>
        <a:sysClr val="window" lastClr="FFFFFF"/>
      </a:lt1>
      <a:dk2>
        <a:srgbClr val="646B86"/>
      </a:dk2>
      <a:lt2>
        <a:srgbClr val="C5D1D7"/>
      </a:lt2>
      <a:accent1>
        <a:srgbClr val="D16349"/>
      </a:accent1>
      <a:accent2>
        <a:srgbClr val="CCB400"/>
      </a:accent2>
      <a:accent3>
        <a:srgbClr val="8CADAE"/>
      </a:accent3>
      <a:accent4>
        <a:srgbClr val="8C7B70"/>
      </a:accent4>
      <a:accent5>
        <a:srgbClr val="8FB08C"/>
      </a:accent5>
      <a:accent6>
        <a:srgbClr val="D19049"/>
      </a:accent6>
      <a:hlink>
        <a:srgbClr val="00A3D6"/>
      </a:hlink>
      <a:folHlink>
        <a:srgbClr val="694F07"/>
      </a:folHlink>
    </a:clrScheme>
    <a:fontScheme name="Civic">
      <a:majorFont>
        <a:latin typeface="Georgia"/>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Georgia"/>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Civic">
      <a:fillStyleLst>
        <a:solidFill>
          <a:schemeClr val="phClr"/>
        </a:solidFill>
        <a:solidFill>
          <a:schemeClr val="phClr">
            <a:tint val="45000"/>
          </a:schemeClr>
        </a:solidFill>
        <a:solidFill>
          <a:schemeClr val="phClr">
            <a:tint val="95000"/>
          </a:schemeClr>
        </a:solidFill>
      </a:fillStyleLst>
      <a:lnStyleLst>
        <a:ln w="9525" cap="flat" cmpd="sng" algn="ctr">
          <a:solidFill>
            <a:schemeClr val="phClr"/>
          </a:solidFill>
          <a:prstDash val="solid"/>
        </a:ln>
        <a:ln w="11429" cap="flat" cmpd="sng" algn="ctr">
          <a:solidFill>
            <a:schemeClr val="phClr"/>
          </a:solidFill>
          <a:prstDash val="sysDash"/>
        </a:ln>
        <a:ln w="20000" cap="flat" cmpd="sng" algn="ctr">
          <a:solidFill>
            <a:schemeClr val="phClr"/>
          </a:solidFill>
          <a:prstDash val="solid"/>
        </a:ln>
      </a:lnStyleLst>
      <a:effectStyleLst>
        <a:effectStyle>
          <a:effectLst>
            <a:outerShdw blurRad="50800" dist="25400" dir="5400000" rotWithShape="0">
              <a:srgbClr val="000000">
                <a:alpha val="3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threePt" dir="t">
              <a:rot lat="0" lon="0" rev="0"/>
            </a:lightRig>
          </a:scene3d>
          <a:sp3d contourW="9525" prstMaterial="matte">
            <a:bevelT w="0" h="0"/>
            <a:contourClr>
              <a:schemeClr val="phClr">
                <a:shade val="70000"/>
                <a:satMod val="105000"/>
              </a:schemeClr>
            </a:contourClr>
          </a:sp3d>
        </a:effectStyle>
        <a:effectStyle>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phClr"/>
            </a:contourClr>
          </a:sp3d>
        </a:effectStyle>
      </a:effectStyleLst>
      <a:bgFillStyleLst>
        <a:solidFill>
          <a:schemeClr val="phClr"/>
        </a:solidFill>
        <a:blipFill>
          <a:blip xmlns:r="http://schemas.openxmlformats.org/officeDocument/2006/relationships" r:embed="rId1">
            <a:duotone>
              <a:schemeClr val="phClr">
                <a:shade val="70000"/>
                <a:satMod val="115000"/>
              </a:schemeClr>
              <a:schemeClr val="phClr">
                <a:tint val="85000"/>
              </a:schemeClr>
            </a:duotone>
          </a:blip>
          <a:tile tx="0" ty="0" sx="85000" sy="85000" flip="none" algn="tl"/>
        </a:blipFill>
        <a:blipFill>
          <a:blip xmlns:r="http://schemas.openxmlformats.org/officeDocument/2006/relationships" r:embed="rId2">
            <a:duotone>
              <a:schemeClr val="phClr">
                <a:shade val="65000"/>
                <a:satMod val="115000"/>
              </a:schemeClr>
              <a:schemeClr val="phClr">
                <a:tint val="85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Civic</Template>
  <TotalTime>25613</TotalTime>
  <Words>6543</Words>
  <Application>Microsoft Office PowerPoint</Application>
  <PresentationFormat>On-screen Show (4:3)</PresentationFormat>
  <Paragraphs>583</Paragraphs>
  <Slides>90</Slides>
  <Notes>1</Notes>
  <HiddenSlides>0</HiddenSlides>
  <MMClips>0</MMClips>
  <ScaleCrop>false</ScaleCrop>
  <HeadingPairs>
    <vt:vector size="6" baseType="variant">
      <vt:variant>
        <vt:lpstr>Theme</vt:lpstr>
      </vt:variant>
      <vt:variant>
        <vt:i4>1</vt:i4>
      </vt:variant>
      <vt:variant>
        <vt:lpstr>Embedded OLE Servers</vt:lpstr>
      </vt:variant>
      <vt:variant>
        <vt:i4>3</vt:i4>
      </vt:variant>
      <vt:variant>
        <vt:lpstr>Slide Titles</vt:lpstr>
      </vt:variant>
      <vt:variant>
        <vt:i4>90</vt:i4>
      </vt:variant>
    </vt:vector>
  </HeadingPairs>
  <TitlesOfParts>
    <vt:vector size="94" baseType="lpstr">
      <vt:lpstr>Civic</vt:lpstr>
      <vt:lpstr>Visio</vt:lpstr>
      <vt:lpstr>Document</vt:lpstr>
      <vt:lpstr>Microsoft Office Visio Drawing</vt:lpstr>
      <vt:lpstr>                          Cyber-Risk Informatics: Engineering Evaluation with Data Science </vt:lpstr>
      <vt:lpstr>  Learning Objectives </vt:lpstr>
      <vt:lpstr>Abstract</vt:lpstr>
      <vt:lpstr>5.1. Gaming and Historical Perspective to Game  Theory’s Origins </vt:lpstr>
      <vt:lpstr>Origins of Game Theory</vt:lpstr>
      <vt:lpstr>Origins of Game Theory (Cont’d)</vt:lpstr>
      <vt:lpstr>Gaming Strategies (Cont’d)</vt:lpstr>
      <vt:lpstr>Gaming Strategies (Cont’d)</vt:lpstr>
      <vt:lpstr>5.2. Applications of Game Theory to Cybersecurity Risk  </vt:lpstr>
      <vt:lpstr>Applications to Cybersystems Security</vt:lpstr>
      <vt:lpstr>5.3 Intuitive Background - Concepts, Definitions and Nomenclature  </vt:lpstr>
      <vt:lpstr>Game-Theoretic Concepts</vt:lpstr>
      <vt:lpstr>Game-Theoretic Concepts (cont’d)</vt:lpstr>
      <vt:lpstr>5.3.1. A Price War Example</vt:lpstr>
      <vt:lpstr>5.3.1. A Price War Example (cont’d)</vt:lpstr>
      <vt:lpstr>  5.3.1.1. Identifying an Optimal Mixed Strategy Solution to price war example</vt:lpstr>
      <vt:lpstr>    5.3.1.2. Results of the Two-Player Mixed Strategy Game</vt:lpstr>
      <vt:lpstr>    5.3.1.2. Results of the Two-Player Mixed Strategy Game (cont’d)</vt:lpstr>
      <vt:lpstr>5.4. Random Probabilistic Selection for Nash Mixed Strategy Equilibria </vt:lpstr>
      <vt:lpstr>5.4.1. Random Probabilistic Selection</vt:lpstr>
      <vt:lpstr>5.4.1. Random Probabilistic Selection (cont’d)</vt:lpstr>
      <vt:lpstr>5.4.2. Does Nash Equilibrium (NE) exist for the Company A/B Problem in Table 1?</vt:lpstr>
      <vt:lpstr>5.4.3. An Example: Matching Pennies</vt:lpstr>
      <vt:lpstr>5.4.4. Another Game: The Prisoners’ Dilemma</vt:lpstr>
      <vt:lpstr>5.4.5. Games with Multiple  NE (Terrorist Game: Bold Strategy) Results  in Domination</vt:lpstr>
      <vt:lpstr>5.4.5. Games with Multiple  NE (Terrorist Game): Bold Strategy Results  in Domination (cont’d)</vt:lpstr>
      <vt:lpstr>5.4.5. Games with Multiple  NE (Terrorist Game): Bold Strategy Results  in Domination</vt:lpstr>
      <vt:lpstr>5.5. Adversarial Risk Analysis (ARA) Models  </vt:lpstr>
      <vt:lpstr>ARA Models (cont’d)</vt:lpstr>
      <vt:lpstr>ARA Models (cont’d)</vt:lpstr>
      <vt:lpstr>ARA Models (cont’d)</vt:lpstr>
      <vt:lpstr>ARA Models (cont’d)</vt:lpstr>
      <vt:lpstr>5.6. An Alternative Model: Sahinoglu’s Security Meter for Game-Theoretic Applications to Assess and Manage Risk by Using Neumann and Nash Mixed Strategy </vt:lpstr>
      <vt:lpstr>Sahinoglu’s Alternative Model</vt:lpstr>
      <vt:lpstr>Sahinoglu’s Alternative Model (cont’d)</vt:lpstr>
      <vt:lpstr>Figure 5: Game Theoretic Cost-Optimal Risk Management by Neumann and Nash</vt:lpstr>
      <vt:lpstr>Sahinoglu’s Alternative Model (cont’d)</vt:lpstr>
      <vt:lpstr>Sahinoglu’s Alternative Model (cont’d)</vt:lpstr>
      <vt:lpstr>5.7. Other Interdisciplinary Applications of Risk-Meter </vt:lpstr>
      <vt:lpstr> INTERDISCIPLINARY RISK-METER THEMES’ TREE DIAGRAMS</vt:lpstr>
      <vt:lpstr>APPENDIX (OTHER INTERDISC IPLINARY RISK-METER THEMES’ TREE DIAGRAMS) – Cont’d</vt:lpstr>
      <vt:lpstr>1) Computer Security Risk-Meter Tree Diagram</vt:lpstr>
      <vt:lpstr>2) Electronic-Voting Risk-Meter Tree Diagram</vt:lpstr>
      <vt:lpstr>3)Ambulatory Health Care Risk-Meter Tree Diagram</vt:lpstr>
      <vt:lpstr>4)Usability (Operating Systems) Risk-Meter Tree Diagram</vt:lpstr>
      <vt:lpstr> 5)ALABAMA Dept of Public Health HIPAA Risk-Meter Tree Diagram</vt:lpstr>
      <vt:lpstr>6) College Campus Safety and Security Risk-Meter                                               Tree Diagram</vt:lpstr>
      <vt:lpstr>7) Home Security Risk-Meter Tree Diagram</vt:lpstr>
      <vt:lpstr>8) Mining Safety and Security Risk-Meter Tree Diagram</vt:lpstr>
      <vt:lpstr>9)Software Application Risk-Meter Tree Diagram</vt:lpstr>
      <vt:lpstr>10) Software Development Life-Cycle  Risk-Meter Tree Diagram</vt:lpstr>
      <vt:lpstr>11) Bank Customer Service Risk-Meter  Tree Diagram</vt:lpstr>
      <vt:lpstr>12)Wireless Devices Risk-Meter Tree Diagram</vt:lpstr>
      <vt:lpstr>13)ATM Risk-Meter Tree Diagram</vt:lpstr>
      <vt:lpstr>14)Automobile Risk-Meter Tree Diagram</vt:lpstr>
      <vt:lpstr>15)Insurance Risk-Meter Tree Diagram</vt:lpstr>
      <vt:lpstr>16)CLOUD Computing Risk-Meter  Tree Diagram</vt:lpstr>
      <vt:lpstr>17)Airport Service Risk-Meter Tree Diagram</vt:lpstr>
      <vt:lpstr>18)Ecological Risk-Meter Tree Diagram</vt:lpstr>
      <vt:lpstr> 19)Business Contracting Risk-Meter  Tree Diagram</vt:lpstr>
      <vt:lpstr>20) National(Federal) and State Risk-Meter  Tree Diagram</vt:lpstr>
      <vt:lpstr>  21) Digital Forensics Risk-Meter  Tree Diagram</vt:lpstr>
      <vt:lpstr>22) Computer (incl. Social Networks) Privacy and Security Risk-Meter  Tree Diagram</vt:lpstr>
      <vt:lpstr>23) Offshore Oil-Rig Spill Wireless Sensory Network (WSN)Risk-Meter Tree Diagram</vt:lpstr>
      <vt:lpstr>24) Hospital Based Nonambulatory Patient-Centered Health-Care Risk-Meter  Tree Diagram</vt:lpstr>
      <vt:lpstr> 25) National Health Care (Ambulatory and Nonambulatory )Risk-Meter  Tree Diagram</vt:lpstr>
      <vt:lpstr>26) Acquisition (DoD) System Risk-Meter   Tree Diagram</vt:lpstr>
      <vt:lpstr>5.8 Equilibrium Mixed Strategy Solution to Risk Assessment and Management </vt:lpstr>
      <vt:lpstr>5.8.1. University Server’s Security Risk-Meter Example</vt:lpstr>
      <vt:lpstr>5.8.1. University Server’s Security Risk-Meter Example (cont’d)</vt:lpstr>
      <vt:lpstr>5.8.1. University Server’s Security Risk-Meter Example (cont’d)</vt:lpstr>
      <vt:lpstr>5.9. Application to Hospital Health Care Service Risk</vt:lpstr>
      <vt:lpstr>5.9. Application to Hospital Health Care Service Risk</vt:lpstr>
      <vt:lpstr>5.9. Application to Hospital Health Care Service Risk</vt:lpstr>
      <vt:lpstr>5.9. Application to Hospital Health Care Service Risk</vt:lpstr>
      <vt:lpstr>5.10. Application to Environmetrics and Ecology Risk</vt:lpstr>
      <vt:lpstr>5.10. Application to Environmetrics and Ecology Risk (cont’d)</vt:lpstr>
      <vt:lpstr>5.10. Application to Environmetrics and Ecology Risk (cont’d)</vt:lpstr>
      <vt:lpstr>5.11. Application to Digital Forensics Security Risk</vt:lpstr>
      <vt:lpstr>5.11. Application to Digital Forensics Security Risk (cont’d)</vt:lpstr>
      <vt:lpstr>5.11. Application to Digital Forensics Security Risk (cont’d)</vt:lpstr>
      <vt:lpstr>5.12. Application to Business Contract Risk</vt:lpstr>
      <vt:lpstr>5.12. Application to Business Contract Risk</vt:lpstr>
      <vt:lpstr>5.12. Application to Business Contract Risk (cont’d)</vt:lpstr>
      <vt:lpstr>5.13. Application to National (Federal and State) Cybersecurity Risk</vt:lpstr>
      <vt:lpstr>5.13. Application to National Cybersecurity Risk (cont’d)</vt:lpstr>
      <vt:lpstr>5.13. Application to National Cybersecurity Risk (cont’d)</vt:lpstr>
      <vt:lpstr>Discussions and Conclusion</vt:lpstr>
      <vt:lpstr>PowerPoint Presentation</vt:lpstr>
      <vt:lpstr>THANK YOU!</vt:lpstr>
    </vt:vector>
  </TitlesOfParts>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Authentication and Authorization</dc:title>
  <dc:creator>Vinay</dc:creator>
  <cp:lastModifiedBy>Mehmet Sahinoglu</cp:lastModifiedBy>
  <cp:revision>2097</cp:revision>
  <cp:lastPrinted>2016-06-06T20:41:23Z</cp:lastPrinted>
  <dcterms:created xsi:type="dcterms:W3CDTF">2014-04-14T23:07:45Z</dcterms:created>
  <dcterms:modified xsi:type="dcterms:W3CDTF">2016-08-03T20:59:33Z</dcterms:modified>
</cp:coreProperties>
</file>