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notesMasterIdLst>
    <p:notesMasterId r:id="rId78"/>
  </p:notesMasterIdLst>
  <p:sldIdLst>
    <p:sldId id="349" r:id="rId2"/>
    <p:sldId id="293" r:id="rId3"/>
    <p:sldId id="373" r:id="rId4"/>
    <p:sldId id="350" r:id="rId5"/>
    <p:sldId id="351" r:id="rId6"/>
    <p:sldId id="334" r:id="rId7"/>
    <p:sldId id="257" r:id="rId8"/>
    <p:sldId id="299" r:id="rId9"/>
    <p:sldId id="260" r:id="rId10"/>
    <p:sldId id="258" r:id="rId11"/>
    <p:sldId id="261" r:id="rId12"/>
    <p:sldId id="262" r:id="rId13"/>
    <p:sldId id="347" r:id="rId14"/>
    <p:sldId id="266" r:id="rId15"/>
    <p:sldId id="304" r:id="rId16"/>
    <p:sldId id="305" r:id="rId17"/>
    <p:sldId id="268" r:id="rId18"/>
    <p:sldId id="306" r:id="rId19"/>
    <p:sldId id="307" r:id="rId20"/>
    <p:sldId id="308" r:id="rId21"/>
    <p:sldId id="309" r:id="rId22"/>
    <p:sldId id="310" r:id="rId23"/>
    <p:sldId id="311" r:id="rId24"/>
    <p:sldId id="312" r:id="rId25"/>
    <p:sldId id="313" r:id="rId26"/>
    <p:sldId id="314" r:id="rId27"/>
    <p:sldId id="315" r:id="rId28"/>
    <p:sldId id="316" r:id="rId29"/>
    <p:sldId id="317" r:id="rId30"/>
    <p:sldId id="318" r:id="rId31"/>
    <p:sldId id="319" r:id="rId32"/>
    <p:sldId id="348" r:id="rId33"/>
    <p:sldId id="321" r:id="rId34"/>
    <p:sldId id="323" r:id="rId35"/>
    <p:sldId id="324" r:id="rId36"/>
    <p:sldId id="326" r:id="rId37"/>
    <p:sldId id="325" r:id="rId38"/>
    <p:sldId id="327" r:id="rId39"/>
    <p:sldId id="352" r:id="rId40"/>
    <p:sldId id="329" r:id="rId41"/>
    <p:sldId id="330" r:id="rId42"/>
    <p:sldId id="331" r:id="rId43"/>
    <p:sldId id="332" r:id="rId44"/>
    <p:sldId id="333" r:id="rId45"/>
    <p:sldId id="335" r:id="rId46"/>
    <p:sldId id="336" r:id="rId47"/>
    <p:sldId id="337" r:id="rId48"/>
    <p:sldId id="338" r:id="rId49"/>
    <p:sldId id="360" r:id="rId50"/>
    <p:sldId id="361" r:id="rId51"/>
    <p:sldId id="362" r:id="rId52"/>
    <p:sldId id="364" r:id="rId53"/>
    <p:sldId id="363" r:id="rId54"/>
    <p:sldId id="339" r:id="rId55"/>
    <p:sldId id="340" r:id="rId56"/>
    <p:sldId id="341" r:id="rId57"/>
    <p:sldId id="342" r:id="rId58"/>
    <p:sldId id="343" r:id="rId59"/>
    <p:sldId id="344" r:id="rId60"/>
    <p:sldId id="353" r:id="rId61"/>
    <p:sldId id="354" r:id="rId62"/>
    <p:sldId id="355" r:id="rId63"/>
    <p:sldId id="356" r:id="rId64"/>
    <p:sldId id="357" r:id="rId65"/>
    <p:sldId id="358" r:id="rId66"/>
    <p:sldId id="368" r:id="rId67"/>
    <p:sldId id="367" r:id="rId68"/>
    <p:sldId id="366" r:id="rId69"/>
    <p:sldId id="365" r:id="rId70"/>
    <p:sldId id="371" r:id="rId71"/>
    <p:sldId id="370" r:id="rId72"/>
    <p:sldId id="372" r:id="rId73"/>
    <p:sldId id="345" r:id="rId74"/>
    <p:sldId id="346" r:id="rId75"/>
    <p:sldId id="359" r:id="rId76"/>
    <p:sldId id="302" r:id="rId7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4660"/>
  </p:normalViewPr>
  <p:slideViewPr>
    <p:cSldViewPr>
      <p:cViewPr>
        <p:scale>
          <a:sx n="90" d="100"/>
          <a:sy n="90" d="100"/>
        </p:scale>
        <p:origin x="198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C6F194-BFD0-423D-9AAC-E6E69686F997}" type="datetimeFigureOut">
              <a:rPr lang="en-US" smtClean="0"/>
              <a:t>6/7/2016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FC8AF6-4873-4062-AF22-187BE42A77A2}" type="slidenum">
              <a:rPr lang="en-US" smtClean="0"/>
              <a:t>‹#›</a:t>
            </a:fld>
            <a:endParaRPr lang="en-US"/>
          </a:p>
        </p:txBody>
      </p:sp>
    </p:spTree>
    <p:extLst>
      <p:ext uri="{BB962C8B-B14F-4D97-AF65-F5344CB8AC3E}">
        <p14:creationId xmlns:p14="http://schemas.microsoft.com/office/powerpoint/2010/main" val="3560662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A93BF4FD-FA6A-426B-B9D2-02E571E20249}" type="datetime1">
              <a:rPr lang="en-IN" smtClean="0"/>
              <a:t>07-06-2016</a:t>
            </a:fld>
            <a:endParaRPr lang="en-IN"/>
          </a:p>
        </p:txBody>
      </p:sp>
      <p:sp>
        <p:nvSpPr>
          <p:cNvPr id="16" name="Footer Placeholder 16"/>
          <p:cNvSpPr>
            <a:spLocks noGrp="1"/>
          </p:cNvSpPr>
          <p:nvPr>
            <p:ph type="ftr" sz="quarter" idx="11"/>
          </p:nvPr>
        </p:nvSpPr>
        <p:spPr/>
        <p:txBody>
          <a:bodyPr/>
          <a:lstStyle>
            <a:lvl1pPr>
              <a:defRPr/>
            </a:lvl1pPr>
          </a:lstStyle>
          <a:p>
            <a:pPr>
              <a:defRPr/>
            </a:pPr>
            <a:endParaRPr lang="en-IN"/>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7DBF92D3-47D9-48FD-A32F-46E674A80223}" type="slidenum">
              <a:rPr lang="en-IN"/>
              <a:pPr>
                <a:defRPr/>
              </a:pPr>
              <a:t>‹#›</a:t>
            </a:fld>
            <a:endParaRPr lang="en-IN"/>
          </a:p>
        </p:txBody>
      </p:sp>
    </p:spTree>
    <p:extLst>
      <p:ext uri="{BB962C8B-B14F-4D97-AF65-F5344CB8AC3E}">
        <p14:creationId xmlns:p14="http://schemas.microsoft.com/office/powerpoint/2010/main" val="105551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465DBBC-1288-44FC-8A72-674D17FF25D8}" type="datetime1">
              <a:rPr lang="en-IN" smtClean="0"/>
              <a:t>07-06-2016</a:t>
            </a:fld>
            <a:endParaRPr lang="en-IN"/>
          </a:p>
        </p:txBody>
      </p:sp>
      <p:sp>
        <p:nvSpPr>
          <p:cNvPr id="5" name="Footer Placeholder 2"/>
          <p:cNvSpPr>
            <a:spLocks noGrp="1"/>
          </p:cNvSpPr>
          <p:nvPr>
            <p:ph type="ftr" sz="quarter" idx="11"/>
          </p:nvPr>
        </p:nvSpPr>
        <p:spPr/>
        <p:txBody>
          <a:bodyPr/>
          <a:lstStyle>
            <a:lvl1pPr>
              <a:defRPr/>
            </a:lvl1pPr>
          </a:lstStyle>
          <a:p>
            <a:pPr>
              <a:defRPr/>
            </a:pPr>
            <a:endParaRPr lang="en-IN"/>
          </a:p>
        </p:txBody>
      </p:sp>
      <p:sp>
        <p:nvSpPr>
          <p:cNvPr id="6" name="Slide Number Placeholder 22"/>
          <p:cNvSpPr>
            <a:spLocks noGrp="1"/>
          </p:cNvSpPr>
          <p:nvPr>
            <p:ph type="sldNum" sz="quarter" idx="12"/>
          </p:nvPr>
        </p:nvSpPr>
        <p:spPr/>
        <p:txBody>
          <a:bodyPr/>
          <a:lstStyle>
            <a:lvl1pPr>
              <a:defRPr/>
            </a:lvl1pPr>
          </a:lstStyle>
          <a:p>
            <a:pPr>
              <a:defRPr/>
            </a:pPr>
            <a:fld id="{406A91CE-8A07-4D43-B3CD-E157FAEAE162}" type="slidenum">
              <a:rPr lang="en-IN"/>
              <a:pPr>
                <a:defRPr/>
              </a:pPr>
              <a:t>‹#›</a:t>
            </a:fld>
            <a:endParaRPr lang="en-IN"/>
          </a:p>
        </p:txBody>
      </p:sp>
    </p:spTree>
    <p:extLst>
      <p:ext uri="{BB962C8B-B14F-4D97-AF65-F5344CB8AC3E}">
        <p14:creationId xmlns:p14="http://schemas.microsoft.com/office/powerpoint/2010/main" val="4102606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 name="Rectangle 20"/>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 name="Rectangle 21"/>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4562B8AA-245C-47A6-8444-B150599741D4}" type="slidenum">
              <a:rPr lang="en-IN"/>
              <a:pPr>
                <a:defRPr/>
              </a:pPr>
              <a:t>‹#›</a:t>
            </a:fld>
            <a:endParaRPr lang="en-IN"/>
          </a:p>
        </p:txBody>
      </p:sp>
      <p:sp>
        <p:nvSpPr>
          <p:cNvPr id="14" name="Date Placeholder 3"/>
          <p:cNvSpPr>
            <a:spLocks noGrp="1"/>
          </p:cNvSpPr>
          <p:nvPr>
            <p:ph type="dt" sz="half" idx="11"/>
          </p:nvPr>
        </p:nvSpPr>
        <p:spPr/>
        <p:txBody>
          <a:bodyPr/>
          <a:lstStyle>
            <a:lvl1pPr>
              <a:defRPr/>
            </a:lvl1pPr>
          </a:lstStyle>
          <a:p>
            <a:pPr>
              <a:defRPr/>
            </a:pPr>
            <a:fld id="{E2893F66-A89F-49C4-8236-CFFFA3C730FA}" type="datetime1">
              <a:rPr lang="en-IN" smtClean="0"/>
              <a:t>07-06-2016</a:t>
            </a:fld>
            <a:endParaRPr lang="en-IN"/>
          </a:p>
        </p:txBody>
      </p:sp>
      <p:sp>
        <p:nvSpPr>
          <p:cNvPr id="15" name="Footer Placeholder 4"/>
          <p:cNvSpPr>
            <a:spLocks noGrp="1"/>
          </p:cNvSpPr>
          <p:nvPr>
            <p:ph type="ftr" sz="quarter" idx="12"/>
          </p:nvPr>
        </p:nvSpPr>
        <p:spPr/>
        <p:txBody>
          <a:bodyPr/>
          <a:lstStyle>
            <a:lvl1pPr>
              <a:defRPr/>
            </a:lvl1pPr>
          </a:lstStyle>
          <a:p>
            <a:pPr>
              <a:defRPr/>
            </a:pPr>
            <a:endParaRPr lang="en-IN"/>
          </a:p>
        </p:txBody>
      </p:sp>
    </p:spTree>
    <p:extLst>
      <p:ext uri="{BB962C8B-B14F-4D97-AF65-F5344CB8AC3E}">
        <p14:creationId xmlns:p14="http://schemas.microsoft.com/office/powerpoint/2010/main" val="1117651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921BEE5-18F2-4D75-A50D-2F2F8BB3FF98}" type="datetime1">
              <a:rPr lang="en-IN" smtClean="0"/>
              <a:t>07-06-2016</a:t>
            </a:fld>
            <a:endParaRPr lang="en-IN"/>
          </a:p>
        </p:txBody>
      </p:sp>
      <p:sp>
        <p:nvSpPr>
          <p:cNvPr id="5" name="Footer Placeholder 4"/>
          <p:cNvSpPr>
            <a:spLocks noGrp="1"/>
          </p:cNvSpPr>
          <p:nvPr>
            <p:ph type="ftr" sz="quarter" idx="11"/>
          </p:nvPr>
        </p:nvSpPr>
        <p:spPr/>
        <p:txBody>
          <a:bodyPr/>
          <a:lstStyle>
            <a:lvl1pPr>
              <a:defRPr/>
            </a:lvl1pPr>
          </a:lstStyle>
          <a:p>
            <a:pPr>
              <a:defRPr/>
            </a:pPr>
            <a:endParaRPr lang="en-IN"/>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80D504C4-6025-4F80-A9E2-97AD466532CC}" type="slidenum">
              <a:rPr lang="en-IN"/>
              <a:pPr>
                <a:defRPr/>
              </a:pPr>
              <a:t>‹#›</a:t>
            </a:fld>
            <a:endParaRPr lang="en-IN"/>
          </a:p>
        </p:txBody>
      </p:sp>
    </p:spTree>
    <p:extLst>
      <p:ext uri="{BB962C8B-B14F-4D97-AF65-F5344CB8AC3E}">
        <p14:creationId xmlns:p14="http://schemas.microsoft.com/office/powerpoint/2010/main" val="467580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8" name="Rectangle 24"/>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9" name="Rectangle 25"/>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IN"/>
          </a:p>
        </p:txBody>
      </p:sp>
      <p:sp>
        <p:nvSpPr>
          <p:cNvPr id="16" name="Date Placeholder 3"/>
          <p:cNvSpPr>
            <a:spLocks noGrp="1"/>
          </p:cNvSpPr>
          <p:nvPr>
            <p:ph type="dt" sz="half" idx="11"/>
          </p:nvPr>
        </p:nvSpPr>
        <p:spPr/>
        <p:txBody>
          <a:bodyPr/>
          <a:lstStyle>
            <a:lvl1pPr>
              <a:defRPr/>
            </a:lvl1pPr>
          </a:lstStyle>
          <a:p>
            <a:pPr>
              <a:defRPr/>
            </a:pPr>
            <a:fld id="{0B3EAC61-DBEC-48EA-83A9-21A435A28FF4}" type="datetime1">
              <a:rPr lang="en-IN" smtClean="0"/>
              <a:t>07-06-2016</a:t>
            </a:fld>
            <a:endParaRPr lang="en-IN"/>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6333F0D9-CE45-4F74-B6CB-AAF140CC0B7C}" type="slidenum">
              <a:rPr lang="en-IN"/>
              <a:pPr>
                <a:defRPr/>
              </a:pPr>
              <a:t>‹#›</a:t>
            </a:fld>
            <a:endParaRPr lang="en-IN"/>
          </a:p>
        </p:txBody>
      </p:sp>
    </p:spTree>
    <p:extLst>
      <p:ext uri="{BB962C8B-B14F-4D97-AF65-F5344CB8AC3E}">
        <p14:creationId xmlns:p14="http://schemas.microsoft.com/office/powerpoint/2010/main" val="2612310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Straight Connector 19"/>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665379B6-9882-43F1-9B64-E13E7793423E}" type="datetime1">
              <a:rPr lang="en-IN" smtClean="0"/>
              <a:t>07-06-2016</a:t>
            </a:fld>
            <a:endParaRPr lang="en-IN"/>
          </a:p>
        </p:txBody>
      </p:sp>
      <p:sp>
        <p:nvSpPr>
          <p:cNvPr id="7" name="Footer Placeholder 5"/>
          <p:cNvSpPr>
            <a:spLocks noGrp="1"/>
          </p:cNvSpPr>
          <p:nvPr>
            <p:ph type="ftr" sz="quarter" idx="11"/>
          </p:nvPr>
        </p:nvSpPr>
        <p:spPr/>
        <p:txBody>
          <a:bodyPr/>
          <a:lstStyle>
            <a:lvl1pPr>
              <a:defRPr/>
            </a:lvl1pPr>
          </a:lstStyle>
          <a:p>
            <a:pPr>
              <a:defRPr/>
            </a:pPr>
            <a:endParaRPr lang="en-IN"/>
          </a:p>
        </p:txBody>
      </p:sp>
      <p:sp>
        <p:nvSpPr>
          <p:cNvPr id="8" name="Slide Number Placeholder 6"/>
          <p:cNvSpPr>
            <a:spLocks noGrp="1"/>
          </p:cNvSpPr>
          <p:nvPr>
            <p:ph type="sldNum" sz="quarter" idx="12"/>
          </p:nvPr>
        </p:nvSpPr>
        <p:spPr/>
        <p:txBody>
          <a:bodyPr/>
          <a:lstStyle>
            <a:lvl1pPr>
              <a:defRPr/>
            </a:lvl1pPr>
          </a:lstStyle>
          <a:p>
            <a:pPr>
              <a:defRPr/>
            </a:pPr>
            <a:fld id="{E1E6BBD8-3F4A-4E84-8F86-4B8DAF6F8F98}" type="slidenum">
              <a:rPr lang="en-IN"/>
              <a:pPr>
                <a:defRPr/>
              </a:pPr>
              <a:t>‹#›</a:t>
            </a:fld>
            <a:endParaRPr lang="en-IN"/>
          </a:p>
        </p:txBody>
      </p:sp>
    </p:spTree>
    <p:extLst>
      <p:ext uri="{BB962C8B-B14F-4D97-AF65-F5344CB8AC3E}">
        <p14:creationId xmlns:p14="http://schemas.microsoft.com/office/powerpoint/2010/main" val="2746615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19"/>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 name="Rectangle 20"/>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9" name="Rectangle 21"/>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1" name="Rectangle 24"/>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CF768A5C-EABB-4B02-BA2F-35A73C7C9723}" type="datetime1">
              <a:rPr lang="en-IN" smtClean="0"/>
              <a:t>07-06-2016</a:t>
            </a:fld>
            <a:endParaRPr lang="en-IN"/>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IN"/>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A5EDDB19-232C-41F0-AD96-2F29686E0E75}" type="slidenum">
              <a:rPr lang="en-IN"/>
              <a:pPr>
                <a:defRPr/>
              </a:pPr>
              <a:t>‹#›</a:t>
            </a:fld>
            <a:endParaRPr lang="en-IN"/>
          </a:p>
        </p:txBody>
      </p:sp>
    </p:spTree>
    <p:extLst>
      <p:ext uri="{BB962C8B-B14F-4D97-AF65-F5344CB8AC3E}">
        <p14:creationId xmlns:p14="http://schemas.microsoft.com/office/powerpoint/2010/main" val="3249830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9034ABDE-F5C2-405B-A87E-087D981F1312}" type="datetime1">
              <a:rPr lang="en-IN" smtClean="0"/>
              <a:t>07-06-2016</a:t>
            </a:fld>
            <a:endParaRPr lang="en-IN"/>
          </a:p>
        </p:txBody>
      </p:sp>
      <p:sp>
        <p:nvSpPr>
          <p:cNvPr id="4" name="Footer Placeholder 3"/>
          <p:cNvSpPr>
            <a:spLocks noGrp="1"/>
          </p:cNvSpPr>
          <p:nvPr>
            <p:ph type="ftr" sz="quarter" idx="11"/>
          </p:nvPr>
        </p:nvSpPr>
        <p:spPr/>
        <p:txBody>
          <a:bodyPr/>
          <a:lstStyle>
            <a:lvl1pPr>
              <a:defRPr/>
            </a:lvl1pPr>
          </a:lstStyle>
          <a:p>
            <a:pPr>
              <a:defRPr/>
            </a:pPr>
            <a:endParaRPr lang="en-IN"/>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EA3BE0B4-4001-4585-ABD4-7DD17FC2B841}" type="slidenum">
              <a:rPr lang="en-IN"/>
              <a:pPr>
                <a:defRPr/>
              </a:pPr>
              <a:t>‹#›</a:t>
            </a:fld>
            <a:endParaRPr lang="en-IN"/>
          </a:p>
        </p:txBody>
      </p:sp>
    </p:spTree>
    <p:extLst>
      <p:ext uri="{BB962C8B-B14F-4D97-AF65-F5344CB8AC3E}">
        <p14:creationId xmlns:p14="http://schemas.microsoft.com/office/powerpoint/2010/main" val="249629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8" name="Date Placeholder 1"/>
          <p:cNvSpPr>
            <a:spLocks noGrp="1"/>
          </p:cNvSpPr>
          <p:nvPr>
            <p:ph type="dt" sz="half" idx="10"/>
          </p:nvPr>
        </p:nvSpPr>
        <p:spPr/>
        <p:txBody>
          <a:bodyPr/>
          <a:lstStyle>
            <a:lvl1pPr>
              <a:defRPr/>
            </a:lvl1pPr>
          </a:lstStyle>
          <a:p>
            <a:pPr>
              <a:defRPr/>
            </a:pPr>
            <a:fld id="{8076657D-F428-4716-AA45-E33DF5300817}" type="datetime1">
              <a:rPr lang="en-IN" smtClean="0"/>
              <a:t>07-06-2016</a:t>
            </a:fld>
            <a:endParaRPr lang="en-IN"/>
          </a:p>
        </p:txBody>
      </p:sp>
      <p:sp>
        <p:nvSpPr>
          <p:cNvPr id="9" name="Footer Placeholder 2"/>
          <p:cNvSpPr>
            <a:spLocks noGrp="1"/>
          </p:cNvSpPr>
          <p:nvPr>
            <p:ph type="ftr" sz="quarter" idx="11"/>
          </p:nvPr>
        </p:nvSpPr>
        <p:spPr/>
        <p:txBody>
          <a:bodyPr/>
          <a:lstStyle>
            <a:lvl1pPr>
              <a:defRPr/>
            </a:lvl1pPr>
          </a:lstStyle>
          <a:p>
            <a:pPr>
              <a:defRPr/>
            </a:pPr>
            <a:endParaRPr lang="en-IN"/>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5ED04AE5-79DE-491C-8343-DE2168F6F918}" type="slidenum">
              <a:rPr lang="en-IN"/>
              <a:pPr>
                <a:defRPr/>
              </a:pPr>
              <a:t>‹#›</a:t>
            </a:fld>
            <a:endParaRPr lang="en-IN"/>
          </a:p>
        </p:txBody>
      </p:sp>
    </p:spTree>
    <p:extLst>
      <p:ext uri="{BB962C8B-B14F-4D97-AF65-F5344CB8AC3E}">
        <p14:creationId xmlns:p14="http://schemas.microsoft.com/office/powerpoint/2010/main" val="336276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8" name="Rectangle 23"/>
          <p:cNvSpPr>
            <a:spLocks noChangeArrowheads="1"/>
          </p:cNvSpPr>
          <p:nvPr/>
        </p:nvSpPr>
        <p:spPr bwMode="white">
          <a:xfrm>
            <a:off x="0" y="0"/>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7DD1C9D9-2294-4850-BE7C-7D5B16C31244}" type="slidenum">
              <a:rPr lang="en-IN"/>
              <a:pPr>
                <a:defRPr/>
              </a:pPr>
              <a:t>‹#›</a:t>
            </a:fld>
            <a:endParaRPr lang="en-IN"/>
          </a:p>
        </p:txBody>
      </p:sp>
      <p:sp>
        <p:nvSpPr>
          <p:cNvPr id="17" name="Date Placeholder 4"/>
          <p:cNvSpPr>
            <a:spLocks noGrp="1"/>
          </p:cNvSpPr>
          <p:nvPr>
            <p:ph type="dt" sz="half" idx="11"/>
          </p:nvPr>
        </p:nvSpPr>
        <p:spPr/>
        <p:txBody>
          <a:bodyPr/>
          <a:lstStyle>
            <a:lvl1pPr>
              <a:defRPr/>
            </a:lvl1pPr>
          </a:lstStyle>
          <a:p>
            <a:pPr>
              <a:defRPr/>
            </a:pPr>
            <a:fld id="{E10B1A2B-0ED7-4B09-8545-315F61C86216}" type="datetime1">
              <a:rPr lang="en-IN" smtClean="0"/>
              <a:t>07-06-2016</a:t>
            </a:fld>
            <a:endParaRPr lang="en-IN"/>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IN"/>
          </a:p>
        </p:txBody>
      </p:sp>
    </p:spTree>
    <p:extLst>
      <p:ext uri="{BB962C8B-B14F-4D97-AF65-F5344CB8AC3E}">
        <p14:creationId xmlns:p14="http://schemas.microsoft.com/office/powerpoint/2010/main" val="2165538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8" name="Rectangle 23"/>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1CDEA32A-2ACC-4564-8BD0-6C0BCB319BFF}" type="slidenum">
              <a:rPr lang="en-IN"/>
              <a:pPr>
                <a:defRPr/>
              </a:pPr>
              <a:t>‹#›</a:t>
            </a:fld>
            <a:endParaRPr lang="en-IN"/>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FA48C1A3-8B3C-4975-8308-5CB02F13A184}" type="datetime1">
              <a:rPr lang="en-IN" smtClean="0"/>
              <a:t>07-06-2016</a:t>
            </a:fld>
            <a:endParaRPr lang="en-IN"/>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IN"/>
          </a:p>
        </p:txBody>
      </p:sp>
    </p:spTree>
    <p:extLst>
      <p:ext uri="{BB962C8B-B14F-4D97-AF65-F5344CB8AC3E}">
        <p14:creationId xmlns:p14="http://schemas.microsoft.com/office/powerpoint/2010/main" val="1866178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altLang="en-US"/>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fld id="{C09FB225-FB8A-4CE4-803E-948C0BD1E161}" type="datetime1">
              <a:rPr lang="en-IN" smtClean="0"/>
              <a:t>07-06-2016</a:t>
            </a:fld>
            <a:endParaRPr lang="en-IN"/>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IN"/>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D293344F-E87F-4EA5-9AE7-F62ED669923F}" type="slidenum">
              <a:rPr lang="en-IN"/>
              <a:pPr>
                <a:defRPr/>
              </a:pPr>
              <a:t>‹#›</a:t>
            </a:fld>
            <a:endParaRPr lang="en-IN"/>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47" r:id="rId10"/>
    <p:sldLayoutId id="2147483957" r:id="rId11"/>
  </p:sldLayoutIdLst>
  <p:hf hdr="0" ftr="0" dt="0"/>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5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6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6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ctrTitle"/>
          </p:nvPr>
        </p:nvSpPr>
        <p:spPr>
          <a:xfrm>
            <a:off x="611560" y="764704"/>
            <a:ext cx="8208912" cy="1440160"/>
          </a:xfrm>
        </p:spPr>
        <p:txBody>
          <a:bodyPr>
            <a:noAutofit/>
          </a:bodyPr>
          <a:lstStyle/>
          <a:p>
            <a:pPr>
              <a:lnSpc>
                <a:spcPct val="90000"/>
              </a:lnSpc>
            </a:pPr>
            <a:r>
              <a:rPr lang="en-US" sz="4000" b="1" cap="small" dirty="0" smtClean="0"/>
              <a:t/>
            </a:r>
            <a:br>
              <a:rPr lang="en-US" sz="4000" b="1" cap="small" dirty="0" smtClean="0"/>
            </a:br>
            <a:r>
              <a:rPr lang="en-US" sz="4000" b="1" cap="small" dirty="0" smtClean="0"/>
              <a:t>       </a:t>
            </a:r>
            <a:r>
              <a:rPr lang="en-US" sz="4800" b="1" cap="small" dirty="0" smtClean="0"/>
              <a:t>             </a:t>
            </a:r>
            <a:r>
              <a:rPr lang="en-US" sz="4800" b="1" cap="small" dirty="0"/>
              <a:t/>
            </a:r>
            <a:br>
              <a:rPr lang="en-US" sz="4800" b="1" cap="small" dirty="0"/>
            </a:br>
            <a:r>
              <a:rPr lang="en-US" sz="4800" b="1" cap="small" dirty="0" smtClean="0"/>
              <a:t/>
            </a:r>
            <a:br>
              <a:rPr lang="en-US" sz="4800" b="1" cap="small" dirty="0" smtClean="0"/>
            </a:br>
            <a:r>
              <a:rPr lang="en-US" sz="4800" b="1" cap="small" dirty="0" smtClean="0"/>
              <a:t/>
            </a:r>
            <a:br>
              <a:rPr lang="en-US" sz="4800" b="1" cap="small" dirty="0" smtClean="0"/>
            </a:br>
            <a:r>
              <a:rPr lang="en-US" sz="4800" b="1" cap="small" dirty="0"/>
              <a:t/>
            </a:r>
            <a:br>
              <a:rPr lang="en-US" sz="4800" b="1" cap="small" dirty="0"/>
            </a:br>
            <a:r>
              <a:rPr lang="en-US" sz="4400" b="1" cap="small" dirty="0" smtClean="0"/>
              <a:t/>
            </a:r>
            <a:br>
              <a:rPr lang="en-US" sz="4400" b="1" cap="small" dirty="0" smtClean="0"/>
            </a:br>
            <a:r>
              <a:rPr lang="en-US" altLang="en-US" sz="3200" b="1" dirty="0">
                <a:solidFill>
                  <a:srgbClr val="FFFF00"/>
                </a:solidFill>
              </a:rPr>
              <a:t/>
            </a:r>
            <a:br>
              <a:rPr lang="en-US" altLang="en-US" sz="3200" b="1" dirty="0">
                <a:solidFill>
                  <a:srgbClr val="FFFF00"/>
                </a:solidFill>
              </a:rPr>
            </a:br>
            <a:endParaRPr lang="en-US" sz="3200" b="1" cap="small" dirty="0"/>
          </a:p>
        </p:txBody>
      </p:sp>
      <p:sp>
        <p:nvSpPr>
          <p:cNvPr id="6146" name="Subtitle 2"/>
          <p:cNvSpPr>
            <a:spLocks noGrp="1"/>
          </p:cNvSpPr>
          <p:nvPr>
            <p:ph type="subTitle" idx="1"/>
          </p:nvPr>
        </p:nvSpPr>
        <p:spPr>
          <a:xfrm>
            <a:off x="1371600" y="2819400"/>
            <a:ext cx="6400800" cy="3057872"/>
          </a:xfrm>
        </p:spPr>
        <p:txBody>
          <a:bodyPr>
            <a:noAutofit/>
          </a:bodyPr>
          <a:lstStyle/>
          <a:p>
            <a:pPr algn="ctr" eaLnBrk="1" fontAlgn="auto" hangingPunct="1">
              <a:spcAft>
                <a:spcPts val="0"/>
              </a:spcAft>
              <a:buFont typeface="Wingdings 2"/>
              <a:buNone/>
              <a:defRPr/>
            </a:pPr>
            <a:r>
              <a:rPr lang="en-US" sz="3200" b="1" cap="small" dirty="0" smtClean="0">
                <a:solidFill>
                  <a:srgbClr val="FF0000"/>
                </a:solidFill>
                <a:latin typeface="Corbel "/>
              </a:rPr>
              <a:t>Chapter 1</a:t>
            </a:r>
          </a:p>
          <a:p>
            <a:r>
              <a:rPr lang="en-US" sz="3600" cap="small" dirty="0">
                <a:solidFill>
                  <a:srgbClr val="00B0F0"/>
                </a:solidFill>
              </a:rPr>
              <a:t>Metrics, Statistical Quality Control and Basic Reliability </a:t>
            </a:r>
            <a:r>
              <a:rPr lang="en-US" sz="3600" cap="small" dirty="0" smtClean="0">
                <a:solidFill>
                  <a:srgbClr val="00B0F0"/>
                </a:solidFill>
              </a:rPr>
              <a:t>in cyber-risk</a:t>
            </a:r>
            <a:endParaRPr lang="en-IN" sz="3600" cap="small" dirty="0" smtClean="0">
              <a:solidFill>
                <a:srgbClr val="00B0F0"/>
              </a:solidFill>
            </a:endParaRPr>
          </a:p>
        </p:txBody>
      </p:sp>
      <p:sp>
        <p:nvSpPr>
          <p:cNvPr id="4" name="Title 1"/>
          <p:cNvSpPr txBox="1">
            <a:spLocks/>
          </p:cNvSpPr>
          <p:nvPr/>
        </p:nvSpPr>
        <p:spPr bwMode="auto">
          <a:xfrm>
            <a:off x="2279680" y="5243274"/>
            <a:ext cx="4176464" cy="756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4200" kern="1200">
                <a:solidFill>
                  <a:schemeClr val="accent1"/>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a:defRPr/>
            </a:pPr>
            <a:r>
              <a:rPr lang="en-US" sz="4000" b="1" cap="small" dirty="0" smtClean="0"/>
              <a:t/>
            </a:r>
            <a:br>
              <a:rPr lang="en-US" sz="4000" b="1" cap="small" dirty="0" smtClean="0"/>
            </a:br>
            <a:r>
              <a:rPr lang="en-US" sz="4000" b="1" cap="small" dirty="0" smtClean="0"/>
              <a:t/>
            </a:r>
            <a:br>
              <a:rPr lang="en-US" sz="4000" b="1" cap="small" dirty="0" smtClean="0"/>
            </a:br>
            <a:endParaRPr lang="en-US" sz="4000" b="1" cap="small" dirty="0"/>
          </a:p>
        </p:txBody>
      </p:sp>
      <p:sp>
        <p:nvSpPr>
          <p:cNvPr id="2" name="Rectangle 1"/>
          <p:cNvSpPr/>
          <p:nvPr/>
        </p:nvSpPr>
        <p:spPr>
          <a:xfrm>
            <a:off x="1331640" y="908720"/>
            <a:ext cx="6696744" cy="1384995"/>
          </a:xfrm>
          <a:prstGeom prst="rect">
            <a:avLst/>
          </a:prstGeom>
        </p:spPr>
        <p:txBody>
          <a:bodyPr wrap="square">
            <a:spAutoFit/>
          </a:bodyPr>
          <a:lstStyle/>
          <a:p>
            <a:pPr algn="ctr"/>
            <a:r>
              <a:rPr lang="en-US" altLang="en-US" sz="2800" cap="all" dirty="0">
                <a:solidFill>
                  <a:srgbClr val="00B050"/>
                </a:solidFill>
              </a:rPr>
              <a:t>Cyber-Risk Informatics:</a:t>
            </a:r>
            <a:br>
              <a:rPr lang="en-US" altLang="en-US" sz="2800" cap="all" dirty="0">
                <a:solidFill>
                  <a:srgbClr val="00B050"/>
                </a:solidFill>
              </a:rPr>
            </a:br>
            <a:r>
              <a:rPr lang="en-US" altLang="en-US" sz="2800" cap="all" dirty="0">
                <a:solidFill>
                  <a:srgbClr val="00B050"/>
                </a:solidFill>
              </a:rPr>
              <a:t>Engineering Evaluation with Data Science</a:t>
            </a:r>
            <a:r>
              <a:rPr lang="en-US" sz="2800" b="1" cap="all" dirty="0">
                <a:solidFill>
                  <a:srgbClr val="00B050"/>
                </a:solidFill>
              </a:rPr>
              <a:t> </a:t>
            </a:r>
            <a:endParaRPr lang="en-US" sz="2800" cap="all" dirty="0">
              <a:solidFill>
                <a:srgbClr val="00B050"/>
              </a:solidFill>
            </a:endParaRPr>
          </a:p>
        </p:txBody>
      </p:sp>
      <p:sp>
        <p:nvSpPr>
          <p:cNvPr id="3" name="Slide Number Placeholder 2"/>
          <p:cNvSpPr>
            <a:spLocks noGrp="1"/>
          </p:cNvSpPr>
          <p:nvPr>
            <p:ph type="sldNum" sz="quarter" idx="12"/>
          </p:nvPr>
        </p:nvSpPr>
        <p:spPr/>
        <p:txBody>
          <a:bodyPr/>
          <a:lstStyle/>
          <a:p>
            <a:pPr>
              <a:defRPr/>
            </a:pPr>
            <a:fld id="{71D9F718-E97F-44C4-8F99-966EDD9E806A}" type="slidenum">
              <a:rPr lang="en-US" smtClean="0">
                <a:solidFill>
                  <a:srgbClr val="1C1C1C"/>
                </a:solidFill>
              </a:rPr>
              <a:pPr>
                <a:defRPr/>
              </a:pPr>
              <a:t>1</a:t>
            </a:fld>
            <a:endParaRPr lang="en-US">
              <a:solidFill>
                <a:srgbClr val="1C1C1C"/>
              </a:solidFill>
            </a:endParaRPr>
          </a:p>
        </p:txBody>
      </p:sp>
    </p:spTree>
    <p:extLst>
      <p:ext uri="{BB962C8B-B14F-4D97-AF65-F5344CB8AC3E}">
        <p14:creationId xmlns:p14="http://schemas.microsoft.com/office/powerpoint/2010/main" val="14773494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68313" y="260350"/>
            <a:ext cx="8204200" cy="720725"/>
          </a:xfrm>
        </p:spPr>
        <p:txBody>
          <a:bodyPr>
            <a:normAutofit/>
          </a:bodyPr>
          <a:lstStyle/>
          <a:p>
            <a:pPr eaLnBrk="1" fontAlgn="auto" hangingPunct="1">
              <a:spcAft>
                <a:spcPts val="0"/>
              </a:spcAft>
              <a:defRPr/>
            </a:pPr>
            <a:r>
              <a:rPr lang="en-US" sz="3200" b="1" dirty="0"/>
              <a:t>Two-Tailed Tests</a:t>
            </a:r>
            <a:endParaRPr lang="en-IN" sz="3200" b="1" dirty="0" smtClean="0">
              <a:solidFill>
                <a:schemeClr val="accent3">
                  <a:lumMod val="50000"/>
                </a:schemeClr>
              </a:solidFill>
              <a:latin typeface="Algerian" pitchFamily="82" charset="0"/>
              <a:ea typeface="Verdana" pitchFamily="34" charset="0"/>
              <a:cs typeface="Verdana" pitchFamily="34" charset="0"/>
            </a:endParaRPr>
          </a:p>
        </p:txBody>
      </p:sp>
      <p:sp>
        <p:nvSpPr>
          <p:cNvPr id="17411" name="Content Placeholder 3"/>
          <p:cNvSpPr>
            <a:spLocks noGrp="1"/>
          </p:cNvSpPr>
          <p:nvPr>
            <p:ph sz="quarter" idx="1"/>
          </p:nvPr>
        </p:nvSpPr>
        <p:spPr>
          <a:xfrm>
            <a:off x="395288" y="1700213"/>
            <a:ext cx="8291512" cy="4319587"/>
          </a:xfrm>
        </p:spPr>
        <p:txBody>
          <a:bodyPr/>
          <a:lstStyle/>
          <a:p>
            <a:pPr>
              <a:defRPr/>
            </a:pPr>
            <a:r>
              <a:rPr lang="en-US" sz="2200" dirty="0"/>
              <a:t>A test of a statistical hypothesis, where the region of rejection is on both sides of the sampling distribution, is called a two-tailed test. For example: Let the null hypothesis state that the mean is equal to 10. The alternative hypothesis would be that the mean is less than 10 or greater than 10. </a:t>
            </a:r>
          </a:p>
          <a:p>
            <a:pPr marL="0" indent="0">
              <a:buFont typeface="Wingdings 2" pitchFamily="18" charset="2"/>
              <a:buNone/>
              <a:defRPr/>
            </a:pPr>
            <a:r>
              <a:rPr lang="en-US" sz="2200" dirty="0"/>
              <a:t> </a:t>
            </a:r>
          </a:p>
          <a:p>
            <a:pPr>
              <a:defRPr/>
            </a:pPr>
            <a:r>
              <a:rPr lang="en-US" sz="2200" dirty="0"/>
              <a:t>H</a:t>
            </a:r>
            <a:r>
              <a:rPr lang="en-US" sz="2200" baseline="-25000" dirty="0"/>
              <a:t>0</a:t>
            </a:r>
            <a:r>
              <a:rPr lang="en-US" sz="2200" dirty="0"/>
              <a:t>: µ = 10 and H</a:t>
            </a:r>
            <a:r>
              <a:rPr lang="en-US" sz="2200" baseline="-25000" dirty="0"/>
              <a:t>1</a:t>
            </a:r>
            <a:r>
              <a:rPr lang="en-US" sz="2200" dirty="0"/>
              <a:t>: µ ≠ 10 	</a:t>
            </a:r>
          </a:p>
          <a:p>
            <a:pPr marL="0" indent="0">
              <a:buFont typeface="Wingdings 2" pitchFamily="18" charset="2"/>
              <a:buNone/>
              <a:defRPr/>
            </a:pPr>
            <a:endParaRPr lang="en-US" sz="2200" dirty="0"/>
          </a:p>
          <a:p>
            <a:pPr>
              <a:defRPr/>
            </a:pPr>
            <a:r>
              <a:rPr lang="en-US" sz="2200" dirty="0"/>
              <a:t>The region of rejection would consist of a range of numbers located on both sides of sampling distribution; that is, the region of rejection would consist partly of numbers that were less than 10 and partly of numbers that were greater than 10. </a:t>
            </a:r>
          </a:p>
          <a:p>
            <a:pPr marL="0" indent="0" algn="just" eaLnBrk="1" hangingPunct="1">
              <a:buClrTx/>
              <a:buFont typeface="Wingdings 2" pitchFamily="18" charset="2"/>
              <a:buNone/>
              <a:defRPr/>
            </a:pPr>
            <a:endParaRPr lang="en-US" altLang="en-US" sz="2000"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10</a:t>
            </a:fld>
            <a:endParaRPr lang="en-IN"/>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95288" y="260350"/>
            <a:ext cx="8353425" cy="720725"/>
          </a:xfrm>
        </p:spPr>
        <p:txBody>
          <a:bodyPr>
            <a:normAutofit/>
          </a:bodyPr>
          <a:lstStyle/>
          <a:p>
            <a:pPr eaLnBrk="1" fontAlgn="auto" hangingPunct="1">
              <a:spcAft>
                <a:spcPts val="0"/>
              </a:spcAft>
              <a:defRPr/>
            </a:pPr>
            <a:r>
              <a:rPr lang="en-US" sz="3200" b="1" dirty="0"/>
              <a:t>Decision Errors</a:t>
            </a:r>
            <a:endParaRPr lang="en-IN" sz="3200" b="1" dirty="0" smtClean="0">
              <a:solidFill>
                <a:schemeClr val="accent3">
                  <a:lumMod val="50000"/>
                </a:schemeClr>
              </a:solidFill>
              <a:latin typeface="Algerian" pitchFamily="82" charset="0"/>
              <a:ea typeface="Verdana" pitchFamily="34" charset="0"/>
              <a:cs typeface="Verdana" pitchFamily="34" charset="0"/>
            </a:endParaRPr>
          </a:p>
        </p:txBody>
      </p:sp>
      <p:sp>
        <p:nvSpPr>
          <p:cNvPr id="11267" name="Content Placeholder 2"/>
          <p:cNvSpPr>
            <a:spLocks noGrp="1"/>
          </p:cNvSpPr>
          <p:nvPr>
            <p:ph sz="quarter" idx="1"/>
          </p:nvPr>
        </p:nvSpPr>
        <p:spPr>
          <a:xfrm>
            <a:off x="251520" y="1484784"/>
            <a:ext cx="8504238" cy="4896544"/>
          </a:xfrm>
        </p:spPr>
        <p:txBody>
          <a:bodyPr>
            <a:normAutofit fontScale="70000" lnSpcReduction="20000"/>
          </a:bodyPr>
          <a:lstStyle/>
          <a:p>
            <a:pPr algn="just">
              <a:defRPr/>
            </a:pPr>
            <a:r>
              <a:rPr lang="en-US" sz="2000" dirty="0"/>
              <a:t>Two types of errors can result from a hypothesis test.</a:t>
            </a:r>
          </a:p>
          <a:p>
            <a:pPr marL="0" indent="0" algn="just">
              <a:buNone/>
              <a:defRPr/>
            </a:pPr>
            <a:r>
              <a:rPr lang="en-US" sz="2000" dirty="0"/>
              <a:t> </a:t>
            </a:r>
          </a:p>
          <a:p>
            <a:pPr algn="just">
              <a:lnSpc>
                <a:spcPct val="120000"/>
              </a:lnSpc>
              <a:defRPr/>
            </a:pPr>
            <a:r>
              <a:rPr lang="en-US" sz="2000" b="1" i="1" dirty="0"/>
              <a:t>Type I error</a:t>
            </a:r>
            <a:r>
              <a:rPr lang="en-US" sz="2000" i="1" dirty="0"/>
              <a:t>:</a:t>
            </a:r>
            <a:r>
              <a:rPr lang="en-US" sz="2000" dirty="0"/>
              <a:t> A Type I error occurs when the analyst rejects a null hypothesis when it is true. The probability of committing a Type I error is called the significance level. This probability denoted by α. This is also known in industrial quality control science as the </a:t>
            </a:r>
            <a:r>
              <a:rPr lang="en-US" sz="2000" i="1" dirty="0"/>
              <a:t>producer’s risk. </a:t>
            </a:r>
            <a:r>
              <a:rPr lang="en-US" sz="2000" dirty="0"/>
              <a:t>Note, </a:t>
            </a:r>
            <a:r>
              <a:rPr lang="he-IL" sz="2000" dirty="0"/>
              <a:t>׀ "</a:t>
            </a:r>
            <a:r>
              <a:rPr lang="en-US" sz="2000" dirty="0"/>
              <a:t> “ denotes “given that”</a:t>
            </a:r>
          </a:p>
          <a:p>
            <a:pPr marL="0" indent="0" algn="just">
              <a:buNone/>
              <a:defRPr/>
            </a:pPr>
            <a:r>
              <a:rPr lang="en-US" sz="2000" dirty="0"/>
              <a:t> </a:t>
            </a:r>
          </a:p>
          <a:p>
            <a:pPr algn="just">
              <a:defRPr/>
            </a:pPr>
            <a:r>
              <a:rPr lang="en-US" sz="2000" dirty="0"/>
              <a:t>α = P {Type I error} = P {reject H</a:t>
            </a:r>
            <a:r>
              <a:rPr lang="en-US" sz="2000" baseline="-25000" dirty="0"/>
              <a:t>0 </a:t>
            </a:r>
            <a:r>
              <a:rPr lang="he-IL" sz="2000" dirty="0"/>
              <a:t>׀</a:t>
            </a:r>
            <a:r>
              <a:rPr lang="en-US" sz="2000" dirty="0"/>
              <a:t> H</a:t>
            </a:r>
            <a:r>
              <a:rPr lang="en-US" sz="2000" baseline="-25000" dirty="0"/>
              <a:t>0</a:t>
            </a:r>
            <a:r>
              <a:rPr lang="en-US" sz="2000" dirty="0"/>
              <a:t> is true} 	</a:t>
            </a:r>
          </a:p>
          <a:p>
            <a:pPr marL="0" indent="0" algn="just">
              <a:buNone/>
              <a:defRPr/>
            </a:pPr>
            <a:r>
              <a:rPr lang="en-US" sz="2000" i="1" dirty="0"/>
              <a:t> </a:t>
            </a:r>
            <a:endParaRPr lang="en-US" sz="2000" dirty="0"/>
          </a:p>
          <a:p>
            <a:pPr algn="just">
              <a:lnSpc>
                <a:spcPct val="120000"/>
              </a:lnSpc>
              <a:defRPr/>
            </a:pPr>
            <a:r>
              <a:rPr lang="en-US" sz="2000" b="1" i="1" dirty="0"/>
              <a:t>Type II error</a:t>
            </a:r>
            <a:r>
              <a:rPr lang="en-US" sz="2000" b="1" dirty="0"/>
              <a:t>:</a:t>
            </a:r>
            <a:r>
              <a:rPr lang="en-US" sz="2000" dirty="0"/>
              <a:t> A Type II error occurs when the analyst fails to reject a null hypothesis that is false. The probability of committing a Type II error is denoted by β. This is also known in industrial quality-control science as the </a:t>
            </a:r>
            <a:r>
              <a:rPr lang="en-US" sz="2000" i="1" dirty="0"/>
              <a:t>consumer’s risk.</a:t>
            </a:r>
            <a:endParaRPr lang="en-US" sz="2000" dirty="0"/>
          </a:p>
          <a:p>
            <a:pPr marL="0" indent="0" algn="just">
              <a:buNone/>
              <a:defRPr/>
            </a:pPr>
            <a:r>
              <a:rPr lang="en-US" sz="2000" dirty="0"/>
              <a:t> </a:t>
            </a:r>
          </a:p>
          <a:p>
            <a:pPr algn="just">
              <a:defRPr/>
            </a:pPr>
            <a:r>
              <a:rPr lang="en-US" sz="2000" dirty="0"/>
              <a:t>β = P {Type II error} = P {fail to reject H</a:t>
            </a:r>
            <a:r>
              <a:rPr lang="en-US" sz="2000" baseline="-25000" dirty="0"/>
              <a:t>0 </a:t>
            </a:r>
            <a:r>
              <a:rPr lang="he-IL" sz="2000" dirty="0"/>
              <a:t>׀</a:t>
            </a:r>
            <a:r>
              <a:rPr lang="en-US" sz="2000" dirty="0"/>
              <a:t> H</a:t>
            </a:r>
            <a:r>
              <a:rPr lang="en-US" sz="2000" baseline="-25000" dirty="0"/>
              <a:t>0</a:t>
            </a:r>
            <a:r>
              <a:rPr lang="en-US" sz="2000" dirty="0"/>
              <a:t> is false} 	</a:t>
            </a:r>
          </a:p>
          <a:p>
            <a:pPr marL="0" indent="0" algn="just">
              <a:buNone/>
              <a:defRPr/>
            </a:pPr>
            <a:r>
              <a:rPr lang="en-US" sz="2000" dirty="0"/>
              <a:t> </a:t>
            </a:r>
          </a:p>
          <a:p>
            <a:pPr algn="just">
              <a:defRPr/>
            </a:pPr>
            <a:r>
              <a:rPr lang="en-US" sz="2000" dirty="0"/>
              <a:t>The probability of not committing a Type II error is called the Power of the test (1- β).</a:t>
            </a:r>
          </a:p>
          <a:p>
            <a:pPr marL="0" indent="0" algn="just">
              <a:buNone/>
              <a:defRPr/>
            </a:pPr>
            <a:r>
              <a:rPr lang="en-US" sz="2000" dirty="0"/>
              <a:t> </a:t>
            </a:r>
          </a:p>
          <a:p>
            <a:pPr algn="just">
              <a:defRPr/>
            </a:pPr>
            <a:r>
              <a:rPr lang="en-US" sz="2000" dirty="0"/>
              <a:t>(1-β) = P {reject H</a:t>
            </a:r>
            <a:r>
              <a:rPr lang="en-US" sz="2000" baseline="-25000" dirty="0"/>
              <a:t>0 </a:t>
            </a:r>
            <a:r>
              <a:rPr lang="he-IL" sz="2000" dirty="0"/>
              <a:t>׀</a:t>
            </a:r>
            <a:r>
              <a:rPr lang="en-US" sz="2000" dirty="0"/>
              <a:t> H</a:t>
            </a:r>
            <a:r>
              <a:rPr lang="en-US" sz="2000" baseline="-25000" dirty="0"/>
              <a:t>0</a:t>
            </a:r>
            <a:r>
              <a:rPr lang="en-US" sz="2000" dirty="0"/>
              <a:t> is false} 	</a:t>
            </a:r>
          </a:p>
          <a:p>
            <a:pPr marL="0" indent="0" algn="just">
              <a:buNone/>
              <a:defRPr/>
            </a:pPr>
            <a:r>
              <a:rPr lang="en-US" sz="2000" dirty="0"/>
              <a:t> </a:t>
            </a:r>
          </a:p>
          <a:p>
            <a:pPr algn="just">
              <a:lnSpc>
                <a:spcPct val="120000"/>
              </a:lnSpc>
              <a:defRPr/>
            </a:pPr>
            <a:r>
              <a:rPr lang="en-US" sz="2000" dirty="0"/>
              <a:t>Also the power function is represented as [1- β (ɵ)], where ɵ denotes the true parameter value. The β (ɵ), the complement of Power function, is known as the operating characteristic (OC) function and popularly used in quality control science.</a:t>
            </a:r>
          </a:p>
          <a:p>
            <a:pPr marL="274320" indent="-274320" algn="just" eaLnBrk="1" fontAlgn="auto" hangingPunct="1">
              <a:spcAft>
                <a:spcPts val="0"/>
              </a:spcAft>
              <a:buClrTx/>
              <a:buFont typeface="Wingdings 2"/>
              <a:buNone/>
              <a:defRPr/>
            </a:pPr>
            <a:endParaRPr lang="en-IN" sz="2000"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11</a:t>
            </a:fld>
            <a:endParaRPr lang="en-IN"/>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1625" y="228600"/>
            <a:ext cx="8591550" cy="758825"/>
          </a:xfrm>
        </p:spPr>
        <p:txBody>
          <a:bodyPr>
            <a:normAutofit/>
          </a:bodyPr>
          <a:lstStyle/>
          <a:p>
            <a:pPr eaLnBrk="1" fontAlgn="auto" hangingPunct="1">
              <a:spcAft>
                <a:spcPts val="0"/>
              </a:spcAft>
              <a:defRPr/>
            </a:pPr>
            <a:r>
              <a:rPr lang="en-US" sz="3200" b="1" dirty="0"/>
              <a:t>Decision </a:t>
            </a:r>
            <a:r>
              <a:rPr lang="en-US" sz="3200" b="1" dirty="0" smtClean="0"/>
              <a:t>Errors</a:t>
            </a:r>
            <a:endParaRPr lang="en-IN" sz="3200" b="1" dirty="0" smtClean="0">
              <a:solidFill>
                <a:schemeClr val="accent3">
                  <a:lumMod val="50000"/>
                </a:schemeClr>
              </a:solidFill>
              <a:latin typeface="Algerian" pitchFamily="82" charset="0"/>
              <a:ea typeface="Verdana" pitchFamily="34" charset="0"/>
              <a:cs typeface="Verdana" pitchFamily="34" charset="0"/>
            </a:endParaRPr>
          </a:p>
        </p:txBody>
      </p:sp>
      <p:pic>
        <p:nvPicPr>
          <p:cNvPr id="20483" name="Content Placeholder 3"/>
          <p:cNvPicPr>
            <a:picLocks noGrp="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1116013" y="2276475"/>
            <a:ext cx="6769100" cy="2665413"/>
          </a:xfrm>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12</a:t>
            </a:fld>
            <a:endParaRPr lang="en-IN"/>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95536" y="15920"/>
            <a:ext cx="8440737" cy="1368426"/>
          </a:xfrm>
        </p:spPr>
        <p:txBody>
          <a:bodyPr>
            <a:normAutofit/>
          </a:bodyPr>
          <a:lstStyle/>
          <a:p>
            <a:pPr eaLnBrk="1" fontAlgn="auto" hangingPunct="1">
              <a:spcAft>
                <a:spcPts val="0"/>
              </a:spcAft>
              <a:defRPr/>
            </a:pPr>
            <a:r>
              <a:rPr lang="en-US" sz="2400" b="1" dirty="0"/>
              <a:t>Applications to One-Tailed Tests Associated with both Type-I and Type-II errors</a:t>
            </a:r>
            <a:br>
              <a:rPr lang="en-US" sz="2400" b="1" dirty="0"/>
            </a:br>
            <a:endParaRPr lang="en-IN" sz="2400" dirty="0" smtClean="0">
              <a:solidFill>
                <a:schemeClr val="accent3">
                  <a:lumMod val="50000"/>
                </a:schemeClr>
              </a:solidFill>
              <a:latin typeface="Algerian" pitchFamily="82"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3" name="Rectangle 2"/>
              <p:cNvSpPr/>
              <p:nvPr/>
            </p:nvSpPr>
            <p:spPr>
              <a:xfrm>
                <a:off x="467544" y="1988840"/>
                <a:ext cx="7920880" cy="4431983"/>
              </a:xfrm>
              <a:prstGeom prst="rect">
                <a:avLst/>
              </a:prstGeom>
            </p:spPr>
            <p:txBody>
              <a:bodyPr wrap="square">
                <a:spAutoFit/>
              </a:bodyPr>
              <a:lstStyle/>
              <a:p>
                <a:pPr algn="just"/>
                <a:r>
                  <a:rPr lang="en-US" b="1" i="1" dirty="0"/>
                  <a:t>Example 1 :</a:t>
                </a:r>
                <a:r>
                  <a:rPr lang="en-US" b="1" i="1" dirty="0" smtClean="0"/>
                  <a:t> </a:t>
                </a:r>
                <a:r>
                  <a:rPr lang="en-US" b="1" i="1" dirty="0"/>
                  <a:t>Cigarette Tar Content </a:t>
                </a:r>
                <a:r>
                  <a:rPr lang="en-US" b="1" i="1" dirty="0" smtClean="0"/>
                  <a:t>Problem</a:t>
                </a:r>
              </a:p>
              <a:p>
                <a:pPr algn="just"/>
                <a:endParaRPr lang="en-US" sz="2400" b="1" i="1" dirty="0"/>
              </a:p>
              <a:p>
                <a:pPr algn="just"/>
                <a:r>
                  <a:rPr lang="en-US" sz="2400" dirty="0"/>
                  <a:t>The tar content of a certain type of cigarette has been averaging 11.0 milligrams per cigarette with a standard deviation of 0.8. A researcher wishes to examine a new filter that he suspects will increase the mean tar content beyond 11.0. That is, if μ is the mean tar content of cigarettes with the new filter; he claims that μ &gt; 11.0. We consider, n = 2 randomly selected cigarettes having the new filter and find that the average tar content is </a:t>
                </a:r>
                <a14:m>
                  <m:oMath xmlns:m="http://schemas.openxmlformats.org/officeDocument/2006/math">
                    <m:acc>
                      <m:accPr>
                        <m:chr m:val="̅"/>
                        <m:ctrlPr>
                          <a:rPr lang="en-US" sz="2400" i="1">
                            <a:latin typeface="Cambria Math"/>
                          </a:rPr>
                        </m:ctrlPr>
                      </m:accPr>
                      <m:e>
                        <m:r>
                          <m:rPr>
                            <m:sty m:val="p"/>
                          </m:rPr>
                          <a:rPr lang="en-US" sz="2400">
                            <a:latin typeface="Cambria Math"/>
                          </a:rPr>
                          <m:t>X</m:t>
                        </m:r>
                      </m:e>
                    </m:acc>
                  </m:oMath>
                </a14:m>
                <a:r>
                  <a:rPr lang="en-US" sz="2400" dirty="0"/>
                  <a:t> = 12.0. Compute the Type II error probability at α = 0.10 significant level?</a:t>
                </a:r>
              </a:p>
            </p:txBody>
          </p:sp>
        </mc:Choice>
        <mc:Fallback xmlns="">
          <p:sp>
            <p:nvSpPr>
              <p:cNvPr id="3" name="Rectangle 2"/>
              <p:cNvSpPr>
                <a:spLocks noRot="1" noChangeAspect="1" noMove="1" noResize="1" noEditPoints="1" noAdjustHandles="1" noChangeArrowheads="1" noChangeShapeType="1" noTextEdit="1"/>
              </p:cNvSpPr>
              <p:nvPr/>
            </p:nvSpPr>
            <p:spPr>
              <a:xfrm>
                <a:off x="467544" y="1988840"/>
                <a:ext cx="7920880" cy="4431983"/>
              </a:xfrm>
              <a:prstGeom prst="rect">
                <a:avLst/>
              </a:prstGeom>
              <a:blipFill rotWithShape="1">
                <a:blip r:embed="rId2"/>
                <a:stretch>
                  <a:fillRect l="-1232" t="-688" r="-1925" b="-2338"/>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13</a:t>
            </a:fld>
            <a:endParaRPr lang="en-IN"/>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95536" y="116632"/>
            <a:ext cx="8424862" cy="1008112"/>
          </a:xfrm>
        </p:spPr>
        <p:txBody>
          <a:bodyPr>
            <a:normAutofit fontScale="90000"/>
          </a:bodyPr>
          <a:lstStyle/>
          <a:p>
            <a:pPr eaLnBrk="1" fontAlgn="auto" hangingPunct="1">
              <a:spcAft>
                <a:spcPts val="0"/>
              </a:spcAft>
              <a:defRPr/>
            </a:pP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US" sz="3100" b="1" dirty="0"/>
              <a:t>Applications to One-Tailed Tests Associated with both Type-I and Type-II errors</a:t>
            </a:r>
            <a:endParaRPr lang="en-IN" sz="3100" dirty="0" smtClean="0">
              <a:solidFill>
                <a:srgbClr val="002060"/>
              </a:solidFill>
              <a:latin typeface="Verdana" pitchFamily="34" charset="0"/>
              <a:ea typeface="Verdana" pitchFamily="34" charset="0"/>
              <a:cs typeface="Verdana" pitchFamily="34" charset="0"/>
            </a:endParaRPr>
          </a:p>
        </p:txBody>
      </p:sp>
      <p:sp>
        <p:nvSpPr>
          <p:cNvPr id="21507" name="Content Placeholder 2"/>
          <p:cNvSpPr>
            <a:spLocks noGrp="1"/>
          </p:cNvSpPr>
          <p:nvPr>
            <p:ph sz="quarter" idx="1"/>
          </p:nvPr>
        </p:nvSpPr>
        <p:spPr>
          <a:xfrm>
            <a:off x="395288" y="1700808"/>
            <a:ext cx="8291512" cy="4752380"/>
          </a:xfrm>
        </p:spPr>
        <p:txBody>
          <a:bodyPr/>
          <a:lstStyle/>
          <a:p>
            <a:pPr>
              <a:defRPr/>
            </a:pPr>
            <a:r>
              <a:rPr lang="en-US" sz="2400" dirty="0"/>
              <a:t>We can approach </a:t>
            </a:r>
            <a:r>
              <a:rPr lang="en-US" sz="2400" dirty="0" smtClean="0"/>
              <a:t>the </a:t>
            </a:r>
            <a:r>
              <a:rPr lang="en-US" sz="2400" dirty="0"/>
              <a:t>solution </a:t>
            </a:r>
            <a:r>
              <a:rPr lang="en-US" sz="2400" dirty="0" smtClean="0"/>
              <a:t>to this </a:t>
            </a:r>
            <a:r>
              <a:rPr lang="en-US" sz="2400" dirty="0"/>
              <a:t>problem by working through the following </a:t>
            </a:r>
            <a:r>
              <a:rPr lang="en-US" sz="2400" dirty="0" smtClean="0"/>
              <a:t>steps:</a:t>
            </a:r>
            <a:endParaRPr lang="en-US" sz="2400" dirty="0"/>
          </a:p>
          <a:p>
            <a:pPr marL="0" indent="0">
              <a:buNone/>
              <a:defRPr/>
            </a:pPr>
            <a:r>
              <a:rPr lang="en-US" sz="2400" dirty="0"/>
              <a:t> </a:t>
            </a:r>
            <a:endParaRPr lang="en-US" sz="2400" dirty="0" smtClean="0"/>
          </a:p>
          <a:p>
            <a:pPr>
              <a:defRPr/>
            </a:pPr>
            <a:r>
              <a:rPr lang="en-US" sz="2400" dirty="0" smtClean="0"/>
              <a:t>State the hypotheses. The first step is to state the null hypothesis and an alternative hypothesis.</a:t>
            </a:r>
          </a:p>
          <a:p>
            <a:pPr>
              <a:defRPr/>
            </a:pPr>
            <a:r>
              <a:rPr lang="en-US" sz="2400" dirty="0" smtClean="0"/>
              <a:t>Null </a:t>
            </a:r>
            <a:r>
              <a:rPr lang="en-US" sz="2400" dirty="0"/>
              <a:t>hypothesis: H</a:t>
            </a:r>
            <a:r>
              <a:rPr lang="en-US" sz="2400" baseline="-25000" dirty="0"/>
              <a:t>0</a:t>
            </a:r>
            <a:r>
              <a:rPr lang="en-US" sz="2400" dirty="0"/>
              <a:t> : µ</a:t>
            </a:r>
            <a:r>
              <a:rPr lang="en-US" sz="2400" baseline="-25000" dirty="0"/>
              <a:t>0</a:t>
            </a:r>
            <a:r>
              <a:rPr lang="en-US" sz="2400" dirty="0"/>
              <a:t>=11</a:t>
            </a:r>
          </a:p>
          <a:p>
            <a:pPr>
              <a:defRPr/>
            </a:pPr>
            <a:r>
              <a:rPr lang="en-US" sz="2400" dirty="0"/>
              <a:t>Alternative hypothesis: H</a:t>
            </a:r>
            <a:r>
              <a:rPr lang="en-US" sz="2400" baseline="-25000" dirty="0"/>
              <a:t>1</a:t>
            </a:r>
            <a:r>
              <a:rPr lang="en-US" sz="2400" dirty="0"/>
              <a:t>: µ</a:t>
            </a:r>
            <a:r>
              <a:rPr lang="en-US" sz="2400" baseline="-25000" dirty="0"/>
              <a:t>1</a:t>
            </a:r>
            <a:r>
              <a:rPr lang="en-US" sz="2400" dirty="0"/>
              <a:t>=12 &gt; µ</a:t>
            </a:r>
            <a:r>
              <a:rPr lang="en-US" sz="2400" baseline="-25000" dirty="0"/>
              <a:t>0</a:t>
            </a:r>
            <a:r>
              <a:rPr lang="en-US" sz="2400" dirty="0"/>
              <a:t> =11</a:t>
            </a:r>
          </a:p>
          <a:p>
            <a:pPr>
              <a:defRPr/>
            </a:pPr>
            <a:r>
              <a:rPr lang="en-US" sz="2400" i="1" dirty="0"/>
              <a:t>Note that these hypotheses constitute a one-tailed test. </a:t>
            </a:r>
            <a:endParaRPr lang="en-US" sz="2400" dirty="0"/>
          </a:p>
          <a:p>
            <a:pPr>
              <a:defRPr/>
            </a:pPr>
            <a:r>
              <a:rPr lang="en-US" sz="2400" dirty="0"/>
              <a:t>Using QUAL-C software (embedded in Cyber-Risk Solver Java package) – we can get the following graphical illustrations, i.e. </a:t>
            </a:r>
            <a:r>
              <a:rPr lang="en-US" sz="2400" dirty="0" smtClean="0"/>
              <a:t>Figures </a:t>
            </a:r>
            <a:r>
              <a:rPr lang="en-US" sz="2400" dirty="0"/>
              <a:t>1 and Figure 2.</a:t>
            </a:r>
          </a:p>
          <a:p>
            <a:pPr marL="0" indent="0" eaLnBrk="1" hangingPunct="1">
              <a:buClrTx/>
              <a:buFont typeface="Wingdings 2" pitchFamily="18" charset="2"/>
              <a:buNone/>
              <a:defRPr/>
            </a:pPr>
            <a:endParaRPr lang="en-IN" altLang="en-US" sz="1900" dirty="0" smtClean="0">
              <a:latin typeface="Verdana"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14</a:t>
            </a:fld>
            <a:endParaRPr lang="en-IN"/>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23528" y="332656"/>
            <a:ext cx="8424862" cy="576064"/>
          </a:xfrm>
        </p:spPr>
        <p:txBody>
          <a:bodyPr>
            <a:normAutofit fontScale="90000"/>
          </a:bodyPr>
          <a:lstStyle/>
          <a:p>
            <a:pPr eaLnBrk="1" fontAlgn="auto" hangingPunct="1">
              <a:spcAft>
                <a:spcPts val="0"/>
              </a:spcAft>
              <a:defRPr/>
            </a:pP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700" b="1" dirty="0" smtClean="0">
                <a:solidFill>
                  <a:schemeClr val="accent3">
                    <a:lumMod val="50000"/>
                  </a:schemeClr>
                </a:solidFill>
                <a:latin typeface="Verdana" pitchFamily="34" charset="0"/>
                <a:ea typeface="Verdana" pitchFamily="34" charset="0"/>
                <a:cs typeface="Verdana" pitchFamily="34" charset="0"/>
              </a:rPr>
              <a:t> </a:t>
            </a:r>
            <a:r>
              <a:rPr lang="en-US" sz="2400" b="1" i="1" dirty="0"/>
              <a:t>Example </a:t>
            </a:r>
            <a:r>
              <a:rPr lang="en-US" sz="2400" b="1" i="1" dirty="0" smtClean="0"/>
              <a:t>1…. </a:t>
            </a:r>
            <a:r>
              <a:rPr lang="en-US" sz="2400" dirty="0" smtClean="0"/>
              <a:t>continued</a:t>
            </a:r>
            <a:endParaRPr lang="en-IN" sz="2400" dirty="0" smtClean="0">
              <a:solidFill>
                <a:srgbClr val="002060"/>
              </a:solidFill>
              <a:latin typeface="Verdana" pitchFamily="34" charset="0"/>
              <a:ea typeface="Verdana" pitchFamily="34" charset="0"/>
              <a:cs typeface="Verdana" pitchFamily="34" charset="0"/>
            </a:endParaRPr>
          </a:p>
        </p:txBody>
      </p:sp>
      <p:sp>
        <p:nvSpPr>
          <p:cNvPr id="23555" name="Content Placeholder 2"/>
          <p:cNvSpPr>
            <a:spLocks noGrp="1"/>
          </p:cNvSpPr>
          <p:nvPr>
            <p:ph sz="quarter" idx="1"/>
          </p:nvPr>
        </p:nvSpPr>
        <p:spPr>
          <a:xfrm>
            <a:off x="395288" y="1773238"/>
            <a:ext cx="8291512" cy="3600450"/>
          </a:xfrm>
        </p:spPr>
        <p:txBody>
          <a:bodyPr/>
          <a:lstStyle/>
          <a:p>
            <a:pPr eaLnBrk="1" hangingPunct="1">
              <a:buFont typeface="Wingdings 2" pitchFamily="18" charset="2"/>
              <a:buNone/>
            </a:pPr>
            <a:endParaRPr lang="en-US" altLang="en-US" sz="2000" dirty="0" smtClean="0"/>
          </a:p>
          <a:p>
            <a:pPr eaLnBrk="1" hangingPunct="1">
              <a:buClrTx/>
              <a:buFont typeface="Wingdings" pitchFamily="2" charset="2"/>
              <a:buChar char="ü"/>
            </a:pPr>
            <a:endParaRPr lang="en-IN" altLang="en-US" sz="1900" dirty="0" smtClean="0">
              <a:latin typeface="Verdana" pitchFamily="34" charset="0"/>
              <a:ea typeface="Verdana" pitchFamily="34" charset="0"/>
              <a:cs typeface="Verdana" pitchFamily="34" charset="0"/>
            </a:endParaRPr>
          </a:p>
        </p:txBody>
      </p:sp>
      <p:pic>
        <p:nvPicPr>
          <p:cNvPr id="2355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088" y="1557338"/>
            <a:ext cx="7129462" cy="345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Rectangle 1"/>
          <p:cNvSpPr>
            <a:spLocks noChangeArrowheads="1"/>
          </p:cNvSpPr>
          <p:nvPr/>
        </p:nvSpPr>
        <p:spPr bwMode="auto">
          <a:xfrm>
            <a:off x="971550" y="5157788"/>
            <a:ext cx="7416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1600" dirty="0"/>
              <a:t>Figure 1. Illustration of  One Sample Test with Type-I and Type-II errors.</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15</a:t>
            </a:fld>
            <a:endParaRPr lang="en-IN"/>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95288" y="260649"/>
            <a:ext cx="8424862" cy="792088"/>
          </a:xfrm>
        </p:spPr>
        <p:txBody>
          <a:bodyPr>
            <a:normAutofit fontScale="90000"/>
          </a:bodyPr>
          <a:lstStyle/>
          <a:p>
            <a:pPr eaLnBrk="1" fontAlgn="auto" hangingPunct="1">
              <a:spcAft>
                <a:spcPts val="0"/>
              </a:spcAft>
              <a:defRPr/>
            </a:pP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3200" b="1" dirty="0">
                <a:solidFill>
                  <a:schemeClr val="accent3">
                    <a:lumMod val="50000"/>
                  </a:schemeClr>
                </a:solidFill>
                <a:latin typeface="Verdana" pitchFamily="34" charset="0"/>
                <a:ea typeface="Verdana" pitchFamily="34" charset="0"/>
                <a:cs typeface="Verdana" pitchFamily="34" charset="0"/>
              </a:rPr>
              <a:t> </a:t>
            </a:r>
            <a:r>
              <a:rPr lang="en-IN" sz="4000" b="1" dirty="0">
                <a:solidFill>
                  <a:schemeClr val="accent3">
                    <a:lumMod val="50000"/>
                  </a:schemeClr>
                </a:solidFill>
                <a:latin typeface="Verdana" pitchFamily="34" charset="0"/>
                <a:ea typeface="Verdana" pitchFamily="34" charset="0"/>
                <a:cs typeface="Verdana" pitchFamily="34" charset="0"/>
              </a:rPr>
              <a:t> </a:t>
            </a:r>
            <a:r>
              <a:rPr lang="en-US" sz="3600" b="1" i="1" dirty="0"/>
              <a:t>Example 1…. </a:t>
            </a:r>
            <a:r>
              <a:rPr lang="en-US" sz="3600" dirty="0" smtClean="0"/>
              <a:t>continued</a:t>
            </a:r>
            <a:endParaRPr lang="en-IN" sz="3600" dirty="0" smtClean="0">
              <a:solidFill>
                <a:srgbClr val="002060"/>
              </a:solidFill>
              <a:latin typeface="Algerian" pitchFamily="82" charset="0"/>
              <a:ea typeface="Verdana" pitchFamily="34" charset="0"/>
              <a:cs typeface="Verdana" pitchFamily="34" charset="0"/>
            </a:endParaRPr>
          </a:p>
        </p:txBody>
      </p:sp>
      <p:pic>
        <p:nvPicPr>
          <p:cNvPr id="4" name="Content Placeholder 3"/>
          <p:cNvPicPr>
            <a:picLocks noGrp="1"/>
          </p:cNvPicPr>
          <p:nvPr>
            <p:ph sz="quarter" idx="1"/>
          </p:nvPr>
        </p:nvPicPr>
        <p:blipFill>
          <a:blip r:embed="rId2" cstate="print">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a:xfrm>
            <a:off x="250825" y="2437471"/>
            <a:ext cx="8435975" cy="3494359"/>
          </a:xfrm>
        </p:spPr>
      </p:pic>
      <p:sp>
        <p:nvSpPr>
          <p:cNvPr id="2" name="Rectangle 1"/>
          <p:cNvSpPr/>
          <p:nvPr/>
        </p:nvSpPr>
        <p:spPr>
          <a:xfrm>
            <a:off x="323850" y="1484784"/>
            <a:ext cx="8135938" cy="646113"/>
          </a:xfrm>
          <a:prstGeom prst="rect">
            <a:avLst/>
          </a:prstGeom>
        </p:spPr>
        <p:txBody>
          <a:bodyPr>
            <a:spAutoFit/>
          </a:bodyPr>
          <a:lstStyle/>
          <a:p>
            <a:pPr>
              <a:defRPr/>
            </a:pPr>
            <a:r>
              <a:rPr lang="en-US" b="1" cap="all" dirty="0"/>
              <a:t>Table 3. Input parameters and QUAL-C (Software) outcomes for Example </a:t>
            </a:r>
            <a:r>
              <a:rPr lang="en-US" b="1" cap="all" dirty="0" smtClean="0"/>
              <a:t>1.</a:t>
            </a:r>
            <a:endParaRPr lang="en-US" b="1" cap="all"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16</a:t>
            </a:fld>
            <a:endParaRPr lang="en-IN"/>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850" y="188640"/>
            <a:ext cx="8512175" cy="1080120"/>
          </a:xfrm>
        </p:spPr>
        <p:txBody>
          <a:bodyPr>
            <a:normAutofit fontScale="90000"/>
          </a:bodyPr>
          <a:lstStyle/>
          <a:p>
            <a:pPr eaLnBrk="1" fontAlgn="auto" hangingPunct="1">
              <a:spcAft>
                <a:spcPts val="0"/>
              </a:spcAft>
              <a:defRPr/>
            </a:pPr>
            <a:r>
              <a:rPr lang="en-IN" sz="2400" b="1" dirty="0" smtClean="0">
                <a:solidFill>
                  <a:srgbClr val="002060"/>
                </a:solidFill>
                <a:latin typeface="Algerian" pitchFamily="82" charset="0"/>
                <a:ea typeface="Verdana" pitchFamily="34" charset="0"/>
                <a:cs typeface="Verdana" pitchFamily="34" charset="0"/>
              </a:rPr>
              <a:t/>
            </a:r>
            <a:br>
              <a:rPr lang="en-IN" sz="2400" b="1" dirty="0" smtClean="0">
                <a:solidFill>
                  <a:srgbClr val="002060"/>
                </a:solidFill>
                <a:latin typeface="Algerian" pitchFamily="82" charset="0"/>
                <a:ea typeface="Verdana" pitchFamily="34" charset="0"/>
                <a:cs typeface="Verdana" pitchFamily="34" charset="0"/>
              </a:rPr>
            </a:br>
            <a:r>
              <a:rPr lang="en-IN" sz="2400" b="1" dirty="0" smtClean="0">
                <a:solidFill>
                  <a:srgbClr val="002060"/>
                </a:solidFill>
                <a:latin typeface="Algerian" pitchFamily="82" charset="0"/>
                <a:ea typeface="Verdana" pitchFamily="34" charset="0"/>
                <a:cs typeface="Verdana" pitchFamily="34" charset="0"/>
              </a:rPr>
              <a:t/>
            </a:r>
            <a:br>
              <a:rPr lang="en-IN" sz="2400" b="1" dirty="0" smtClean="0">
                <a:solidFill>
                  <a:srgbClr val="002060"/>
                </a:solidFill>
                <a:latin typeface="Algerian" pitchFamily="82" charset="0"/>
                <a:ea typeface="Verdana" pitchFamily="34" charset="0"/>
                <a:cs typeface="Verdana" pitchFamily="34" charset="0"/>
              </a:rPr>
            </a:br>
            <a:r>
              <a:rPr lang="en-IN" sz="2700" b="1" dirty="0">
                <a:solidFill>
                  <a:schemeClr val="accent3">
                    <a:lumMod val="50000"/>
                  </a:schemeClr>
                </a:solidFill>
                <a:latin typeface="Verdana" pitchFamily="34" charset="0"/>
                <a:ea typeface="Verdana" pitchFamily="34" charset="0"/>
                <a:cs typeface="Verdana" pitchFamily="34" charset="0"/>
              </a:rPr>
              <a:t> </a:t>
            </a:r>
            <a:r>
              <a:rPr lang="en-US" sz="3600" b="1" i="1" dirty="0"/>
              <a:t>Example 1…. </a:t>
            </a:r>
            <a:r>
              <a:rPr lang="en-US" sz="3600" dirty="0" smtClean="0"/>
              <a:t>continued</a:t>
            </a:r>
            <a:r>
              <a:rPr lang="en-IN" sz="3600" b="1" dirty="0">
                <a:solidFill>
                  <a:srgbClr val="002060"/>
                </a:solidFill>
                <a:latin typeface="Algerian" pitchFamily="82" charset="0"/>
                <a:ea typeface="Verdana" pitchFamily="34" charset="0"/>
                <a:cs typeface="Verdana" pitchFamily="34" charset="0"/>
              </a:rPr>
              <a:t/>
            </a:r>
            <a:br>
              <a:rPr lang="en-IN" sz="3600" b="1" dirty="0">
                <a:solidFill>
                  <a:srgbClr val="002060"/>
                </a:solidFill>
                <a:latin typeface="Algerian" pitchFamily="82" charset="0"/>
                <a:ea typeface="Verdana" pitchFamily="34" charset="0"/>
                <a:cs typeface="Verdana" pitchFamily="34" charset="0"/>
              </a:rPr>
            </a:br>
            <a:endParaRPr lang="en-IN" sz="3600" dirty="0" smtClean="0">
              <a:solidFill>
                <a:schemeClr val="accent3">
                  <a:lumMod val="50000"/>
                </a:schemeClr>
              </a:solidFill>
              <a:latin typeface="Algerian" pitchFamily="82" charset="0"/>
              <a:ea typeface="Verdana" pitchFamily="34" charset="0"/>
              <a:cs typeface="Verdana" pitchFamily="34" charset="0"/>
            </a:endParaRPr>
          </a:p>
        </p:txBody>
      </p:sp>
      <p:sp>
        <p:nvSpPr>
          <p:cNvPr id="25603" name="Content Placeholder 2"/>
          <p:cNvSpPr>
            <a:spLocks noGrp="1"/>
          </p:cNvSpPr>
          <p:nvPr>
            <p:ph sz="quarter" idx="1"/>
          </p:nvPr>
        </p:nvSpPr>
        <p:spPr>
          <a:xfrm>
            <a:off x="467544" y="1412776"/>
            <a:ext cx="8207375" cy="4895998"/>
          </a:xfrm>
        </p:spPr>
        <p:txBody>
          <a:bodyPr/>
          <a:lstStyle/>
          <a:p>
            <a:pPr marL="0" indent="0" algn="just" eaLnBrk="1" hangingPunct="1">
              <a:buClrTx/>
              <a:buFont typeface="Wingdings 2" pitchFamily="18" charset="2"/>
              <a:buNone/>
            </a:pPr>
            <a:r>
              <a:rPr lang="en-US" altLang="en-US" sz="3200" dirty="0" smtClean="0"/>
              <a:t>Therefore given α = 0.10, we can compute the β = 0.313.</a:t>
            </a:r>
            <a:r>
              <a:rPr lang="en-US" altLang="en-US" sz="3200" b="1" dirty="0" smtClean="0"/>
              <a:t> </a:t>
            </a:r>
            <a:r>
              <a:rPr lang="en-US" altLang="en-US" sz="3200" dirty="0" smtClean="0"/>
              <a:t>The probability of the Type I error, denoted by α, is equal to α = 0.10 in this example. Also we found the probability of Type II error, when p = 0.10, to be β = 0.313. The information about the probabilities of Type I and Type II error are summarized in the operating characteristic curve for α = 1- β (µ</a:t>
            </a:r>
            <a:r>
              <a:rPr lang="en-US" altLang="en-US" sz="3200" baseline="-25000" dirty="0" smtClean="0"/>
              <a:t>0</a:t>
            </a:r>
            <a:r>
              <a:rPr lang="en-US" altLang="en-US" sz="3200" dirty="0" smtClean="0"/>
              <a:t>) = 1- 0.9 = 0.10 as in Figure 2. </a:t>
            </a:r>
          </a:p>
          <a:p>
            <a:pPr marL="0" indent="0" algn="just" eaLnBrk="1" hangingPunct="1">
              <a:buClrTx/>
              <a:buFont typeface="Wingdings 2" pitchFamily="18" charset="2"/>
              <a:buNone/>
            </a:pPr>
            <a:endParaRPr lang="en-IN" altLang="en-US" sz="1900" dirty="0" smtClean="0">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17</a:t>
            </a:fld>
            <a:endParaRPr lang="en-IN"/>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528" y="260648"/>
            <a:ext cx="8512175" cy="720080"/>
          </a:xfrm>
        </p:spPr>
        <p:txBody>
          <a:bodyPr>
            <a:normAutofit fontScale="90000"/>
          </a:bodyPr>
          <a:lstStyle/>
          <a:p>
            <a:pPr eaLnBrk="1" fontAlgn="auto" hangingPunct="1">
              <a:spcAft>
                <a:spcPts val="0"/>
              </a:spcAft>
              <a:defRPr/>
            </a:pP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IN" sz="2400" b="1" dirty="0" smtClean="0">
                <a:solidFill>
                  <a:srgbClr val="002060"/>
                </a:solidFill>
                <a:latin typeface="Verdana" pitchFamily="34" charset="0"/>
                <a:ea typeface="Verdana" pitchFamily="34" charset="0"/>
                <a:cs typeface="Verdana" pitchFamily="34" charset="0"/>
              </a:rPr>
              <a:t/>
            </a:r>
            <a:br>
              <a:rPr lang="en-IN" sz="2400" b="1" dirty="0" smtClean="0">
                <a:solidFill>
                  <a:srgbClr val="002060"/>
                </a:solidFill>
                <a:latin typeface="Verdana" pitchFamily="34" charset="0"/>
                <a:ea typeface="Verdana" pitchFamily="34" charset="0"/>
                <a:cs typeface="Verdana" pitchFamily="34" charset="0"/>
              </a:rPr>
            </a:br>
            <a:r>
              <a:rPr lang="en-US" sz="3600" b="1" i="1" dirty="0"/>
              <a:t>Example 1…. </a:t>
            </a:r>
            <a:r>
              <a:rPr lang="en-US" sz="3600" dirty="0" smtClean="0"/>
              <a:t>continued</a:t>
            </a:r>
            <a:endParaRPr lang="en-IN" sz="3600" dirty="0" smtClean="0">
              <a:solidFill>
                <a:schemeClr val="accent3">
                  <a:lumMod val="50000"/>
                </a:schemeClr>
              </a:solidFill>
              <a:latin typeface="Algerian" pitchFamily="82" charset="0"/>
              <a:ea typeface="Verdana" pitchFamily="34" charset="0"/>
              <a:cs typeface="Verdana" pitchFamily="34" charset="0"/>
            </a:endParaRPr>
          </a:p>
        </p:txBody>
      </p:sp>
      <p:sp>
        <p:nvSpPr>
          <p:cNvPr id="25603" name="Content Placeholder 2"/>
          <p:cNvSpPr>
            <a:spLocks noGrp="1"/>
          </p:cNvSpPr>
          <p:nvPr>
            <p:ph sz="quarter" idx="1"/>
          </p:nvPr>
        </p:nvSpPr>
        <p:spPr>
          <a:xfrm>
            <a:off x="468313" y="1557338"/>
            <a:ext cx="8207375" cy="4751982"/>
          </a:xfrm>
        </p:spPr>
        <p:txBody>
          <a:bodyPr/>
          <a:lstStyle/>
          <a:p>
            <a:pPr marL="0" indent="0" algn="just" eaLnBrk="1" hangingPunct="1">
              <a:buClrTx/>
              <a:buFont typeface="Wingdings 2" pitchFamily="18" charset="2"/>
              <a:buNone/>
              <a:defRPr/>
            </a:pPr>
            <a:endParaRPr lang="en-US" altLang="en-US" sz="2000" dirty="0" smtClean="0"/>
          </a:p>
          <a:p>
            <a:pPr marL="514350" indent="-514350" algn="just" eaLnBrk="1" hangingPunct="1">
              <a:buClrTx/>
              <a:buFont typeface="Wingdings" pitchFamily="2" charset="2"/>
              <a:buChar char="ü"/>
              <a:defRPr/>
            </a:pPr>
            <a:endParaRPr lang="en-US" altLang="en-US" sz="2000" dirty="0" smtClean="0"/>
          </a:p>
          <a:p>
            <a:pPr marL="514350" indent="-514350" algn="just" eaLnBrk="1" hangingPunct="1">
              <a:buClrTx/>
              <a:buFont typeface="Wingdings" pitchFamily="2" charset="2"/>
              <a:buChar char="ü"/>
              <a:defRPr/>
            </a:pPr>
            <a:endParaRPr lang="en-IN" altLang="en-US" sz="1900" dirty="0" smtClean="0">
              <a:latin typeface="Calibri" pitchFamily="34" charset="0"/>
              <a:ea typeface="Verdana" pitchFamily="34" charset="0"/>
              <a:cs typeface="Verdana" pitchFamily="34" charset="0"/>
            </a:endParaRPr>
          </a:p>
        </p:txBody>
      </p:sp>
      <p:pic>
        <p:nvPicPr>
          <p:cNvPr id="26628" name="Picture 3" descr="Chapter 1 Figure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750" y="1484784"/>
            <a:ext cx="7704138"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923928" y="5949280"/>
            <a:ext cx="1159292" cy="369332"/>
          </a:xfrm>
          <a:prstGeom prst="rect">
            <a:avLst/>
          </a:prstGeom>
        </p:spPr>
        <p:txBody>
          <a:bodyPr wrap="none">
            <a:spAutoFit/>
          </a:bodyPr>
          <a:lstStyle/>
          <a:p>
            <a:r>
              <a:rPr lang="en-US" altLang="en-US" dirty="0" smtClean="0"/>
              <a:t>Figure 2  </a:t>
            </a:r>
            <a:endParaRPr lang="en-US"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18</a:t>
            </a:fld>
            <a:endParaRPr lang="en-IN"/>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850" y="260350"/>
            <a:ext cx="8512175" cy="792163"/>
          </a:xfrm>
        </p:spPr>
        <p:txBody>
          <a:bodyPr>
            <a:noAutofit/>
          </a:bodyPr>
          <a:lstStyle/>
          <a:p>
            <a:pPr>
              <a:defRPr/>
            </a:pPr>
            <a:r>
              <a:rPr lang="en-US" sz="2400" b="1" dirty="0"/>
              <a:t>Applications to Two-Tailed </a:t>
            </a:r>
            <a:r>
              <a:rPr lang="en-US" sz="2400" b="1" dirty="0" smtClean="0"/>
              <a:t>Tests</a:t>
            </a:r>
            <a:br>
              <a:rPr lang="en-US" sz="2400" b="1" dirty="0" smtClean="0"/>
            </a:br>
            <a:r>
              <a:rPr lang="en-US" sz="2400" b="1" dirty="0" smtClean="0"/>
              <a:t> </a:t>
            </a:r>
            <a:r>
              <a:rPr lang="en-US" sz="2400" b="1" dirty="0"/>
              <a:t>(Normal distribution assumption)</a:t>
            </a:r>
          </a:p>
        </p:txBody>
      </p:sp>
      <p:sp>
        <p:nvSpPr>
          <p:cNvPr id="26627" name="Content Placeholder 2"/>
          <p:cNvSpPr>
            <a:spLocks noGrp="1"/>
          </p:cNvSpPr>
          <p:nvPr>
            <p:ph sz="quarter" idx="1"/>
          </p:nvPr>
        </p:nvSpPr>
        <p:spPr>
          <a:xfrm>
            <a:off x="323528" y="1412776"/>
            <a:ext cx="8496300" cy="5112022"/>
          </a:xfrm>
        </p:spPr>
        <p:txBody>
          <a:bodyPr/>
          <a:lstStyle/>
          <a:p>
            <a:pPr marL="0" indent="0">
              <a:buNone/>
              <a:defRPr/>
            </a:pPr>
            <a:r>
              <a:rPr lang="en-US" sz="2000" b="1" i="1" dirty="0" smtClean="0"/>
              <a:t>Example 2 and 3 : Please see Appendix at the very end.</a:t>
            </a:r>
          </a:p>
          <a:p>
            <a:pPr marL="0" indent="0">
              <a:buNone/>
              <a:defRPr/>
            </a:pPr>
            <a:r>
              <a:rPr lang="en-US" sz="2000" b="1" i="1" dirty="0" smtClean="0"/>
              <a:t>Example 4 :  </a:t>
            </a:r>
            <a:r>
              <a:rPr lang="en-US" sz="2000" b="1" i="1" dirty="0"/>
              <a:t>Hardware Testing Scores</a:t>
            </a:r>
          </a:p>
          <a:p>
            <a:pPr marL="0" indent="0" algn="just">
              <a:buFont typeface="Wingdings 2" pitchFamily="18" charset="2"/>
              <a:buNone/>
              <a:defRPr/>
            </a:pPr>
            <a:r>
              <a:rPr lang="en-US" dirty="0" smtClean="0"/>
              <a:t>Suppose </a:t>
            </a:r>
            <a:r>
              <a:rPr lang="en-US" dirty="0"/>
              <a:t>that in the past, the Built-in-Self-Testing (BIST) hardware testing scores indicated a mean of about 75 points. Assume that there has been an intervention with the chip development and we really do not know whether scores will increase, decrease, or stay about the same. Thus we wish to test the null hypothesis H</a:t>
            </a:r>
            <a:r>
              <a:rPr lang="en-US" baseline="-25000" dirty="0"/>
              <a:t>0</a:t>
            </a:r>
            <a:r>
              <a:rPr lang="en-US" dirty="0"/>
              <a:t>: µ=75 against the two–sided alternative H</a:t>
            </a:r>
            <a:r>
              <a:rPr lang="en-US" baseline="-25000" dirty="0"/>
              <a:t>1</a:t>
            </a:r>
            <a:r>
              <a:rPr lang="en-US" dirty="0"/>
              <a:t>: µ ≠ 75. Assume that test scores are normally distributed with mean µ=75 and variance σ = 1. Also, the significant level is α. See </a:t>
            </a:r>
            <a:r>
              <a:rPr lang="en-US" dirty="0" smtClean="0"/>
              <a:t>Figure 4.</a:t>
            </a:r>
            <a:endParaRPr lang="en-IN" altLang="en-US" dirty="0" smtClean="0">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19</a:t>
            </a:fld>
            <a:endParaRPr lang="en-IN"/>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76672"/>
            <a:ext cx="8534400" cy="1080120"/>
          </a:xfrm>
        </p:spPr>
        <p:txBody>
          <a:bodyPr/>
          <a:lstStyle/>
          <a:p>
            <a:pPr>
              <a:defRPr/>
            </a:pPr>
            <a:r>
              <a:rPr lang="en-US" b="1" cap="small" dirty="0" smtClean="0"/>
              <a:t/>
            </a:r>
            <a:br>
              <a:rPr lang="en-US" b="1" cap="small" dirty="0" smtClean="0"/>
            </a:br>
            <a:r>
              <a:rPr lang="en-US" b="1" cap="small" dirty="0"/>
              <a:t/>
            </a:r>
            <a:br>
              <a:rPr lang="en-US" b="1" cap="small" dirty="0"/>
            </a:br>
            <a:r>
              <a:rPr lang="en-US" b="1" cap="small" dirty="0" smtClean="0"/>
              <a:t>Learning </a:t>
            </a:r>
            <a:r>
              <a:rPr lang="en-US" b="1" cap="small" dirty="0"/>
              <a:t>Objectives</a:t>
            </a:r>
            <a:br>
              <a:rPr lang="en-US" b="1" cap="small" dirty="0"/>
            </a:br>
            <a:endParaRPr lang="en-US" dirty="0"/>
          </a:p>
        </p:txBody>
      </p:sp>
      <p:sp>
        <p:nvSpPr>
          <p:cNvPr id="7171" name="Content Placeholder 2"/>
          <p:cNvSpPr>
            <a:spLocks noGrp="1"/>
          </p:cNvSpPr>
          <p:nvPr>
            <p:ph sz="quarter" idx="1"/>
          </p:nvPr>
        </p:nvSpPr>
        <p:spPr>
          <a:xfrm>
            <a:off x="468313" y="1447800"/>
            <a:ext cx="8218487" cy="4789512"/>
          </a:xfrm>
        </p:spPr>
        <p:txBody>
          <a:bodyPr>
            <a:normAutofit lnSpcReduction="10000"/>
          </a:bodyPr>
          <a:lstStyle/>
          <a:p>
            <a:pPr>
              <a:buFont typeface="Wingdings" panose="05000000000000000000" pitchFamily="2" charset="2"/>
              <a:buChar char="q"/>
              <a:defRPr/>
            </a:pPr>
            <a:r>
              <a:rPr lang="en-US" sz="2000" dirty="0"/>
              <a:t>Operating Characteristic Curves and Acceptance Sampling in Quality Control. </a:t>
            </a:r>
            <a:endParaRPr lang="en-US" sz="2000" dirty="0" smtClean="0"/>
          </a:p>
          <a:p>
            <a:pPr>
              <a:buFont typeface="Wingdings" panose="05000000000000000000" pitchFamily="2" charset="2"/>
              <a:buChar char="q"/>
              <a:defRPr/>
            </a:pPr>
            <a:endParaRPr lang="en-US" sz="2000" dirty="0" smtClean="0"/>
          </a:p>
          <a:p>
            <a:pPr marL="0" indent="0">
              <a:buNone/>
              <a:defRPr/>
            </a:pPr>
            <a:endParaRPr lang="en-US" sz="2000" dirty="0"/>
          </a:p>
          <a:p>
            <a:pPr>
              <a:buFont typeface="Wingdings" panose="05000000000000000000" pitchFamily="2" charset="2"/>
              <a:buChar char="q"/>
              <a:defRPr/>
            </a:pPr>
            <a:r>
              <a:rPr lang="en-US" sz="2000" dirty="0"/>
              <a:t>User-friendly pedagogue applications for component and </a:t>
            </a:r>
            <a:r>
              <a:rPr lang="en-US" sz="2000" dirty="0" smtClean="0"/>
              <a:t>system reliability </a:t>
            </a:r>
            <a:r>
              <a:rPr lang="en-US" sz="2000" dirty="0"/>
              <a:t>fundamentals including major software reliability techniques</a:t>
            </a:r>
            <a:r>
              <a:rPr lang="en-US" sz="2000" dirty="0" smtClean="0"/>
              <a:t>.</a:t>
            </a:r>
          </a:p>
          <a:p>
            <a:pPr marL="0" indent="0">
              <a:buFont typeface="Wingdings 2" pitchFamily="18" charset="2"/>
              <a:buNone/>
              <a:defRPr/>
            </a:pPr>
            <a:endParaRPr lang="en-US" sz="2000" dirty="0" smtClean="0"/>
          </a:p>
          <a:p>
            <a:pPr marL="0" indent="0">
              <a:buFont typeface="Wingdings 2" pitchFamily="18" charset="2"/>
              <a:buNone/>
              <a:defRPr/>
            </a:pPr>
            <a:endParaRPr lang="en-US" sz="2000" dirty="0"/>
          </a:p>
          <a:p>
            <a:pPr>
              <a:buFont typeface="Wingdings" panose="05000000000000000000" pitchFamily="2" charset="2"/>
              <a:buChar char="q"/>
              <a:defRPr/>
            </a:pPr>
            <a:r>
              <a:rPr lang="en-US" sz="2000" dirty="0"/>
              <a:t>Basic reliability concepts and their equations</a:t>
            </a:r>
            <a:r>
              <a:rPr lang="en-US" sz="2000" dirty="0" smtClean="0"/>
              <a:t>.</a:t>
            </a:r>
          </a:p>
          <a:p>
            <a:pPr marL="0" indent="0">
              <a:buFont typeface="Wingdings 2" pitchFamily="18" charset="2"/>
              <a:buNone/>
              <a:defRPr/>
            </a:pPr>
            <a:endParaRPr lang="en-US" sz="2000" dirty="0" smtClean="0"/>
          </a:p>
          <a:p>
            <a:pPr marL="0" indent="0">
              <a:buFont typeface="Wingdings 2" pitchFamily="18" charset="2"/>
              <a:buNone/>
              <a:defRPr/>
            </a:pPr>
            <a:endParaRPr lang="en-US" sz="2000" dirty="0"/>
          </a:p>
          <a:p>
            <a:pPr>
              <a:buFont typeface="Wingdings" panose="05000000000000000000" pitchFamily="2" charset="2"/>
              <a:buChar char="q"/>
              <a:defRPr/>
            </a:pPr>
            <a:r>
              <a:rPr lang="en-US" sz="2000" dirty="0"/>
              <a:t>Popular statistical distributions used in reliability and their Monte Carlo simulators.</a:t>
            </a:r>
          </a:p>
          <a:p>
            <a:pPr marL="0" indent="0">
              <a:buFont typeface="Wingdings 2" pitchFamily="18" charset="2"/>
              <a:buNone/>
              <a:defRPr/>
            </a:pPr>
            <a:endParaRPr lang="en-US" sz="2000" dirty="0"/>
          </a:p>
          <a:p>
            <a:pPr marL="0" indent="0" algn="just" eaLnBrk="1" fontAlgn="auto" hangingPunct="1">
              <a:spcAft>
                <a:spcPts val="0"/>
              </a:spcAft>
              <a:buClrTx/>
              <a:buFont typeface="Wingdings 2" pitchFamily="18" charset="2"/>
              <a:buNone/>
              <a:defRPr/>
            </a:pPr>
            <a:endParaRPr lang="en-US" sz="1900" dirty="0" smtClean="0">
              <a:latin typeface="Calibri" pitchFamily="34" charset="0"/>
              <a:ea typeface="Verdana" pitchFamily="34" charset="0"/>
              <a:cs typeface="Verdana" pitchFamily="34" charset="0"/>
            </a:endParaRP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2</a:t>
            </a:fld>
            <a:endParaRPr lang="en-IN"/>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528" y="188640"/>
            <a:ext cx="8496300" cy="576064"/>
          </a:xfrm>
        </p:spPr>
        <p:txBody>
          <a:bodyPr>
            <a:noAutofit/>
          </a:bodyPr>
          <a:lstStyle/>
          <a:p>
            <a:pPr eaLnBrk="1" fontAlgn="auto" hangingPunct="1">
              <a:spcAft>
                <a:spcPts val="0"/>
              </a:spcAft>
              <a:defRPr/>
            </a:pPr>
            <a:r>
              <a:rPr lang="en-IN" sz="2200" b="1" dirty="0" smtClean="0">
                <a:solidFill>
                  <a:srgbClr val="002060"/>
                </a:solidFill>
                <a:latin typeface="Verdana" pitchFamily="34" charset="0"/>
                <a:ea typeface="Verdana" pitchFamily="34" charset="0"/>
                <a:cs typeface="Verdana" pitchFamily="34" charset="0"/>
              </a:rPr>
              <a:t/>
            </a:r>
            <a:br>
              <a:rPr lang="en-IN" sz="2200" b="1" dirty="0" smtClean="0">
                <a:solidFill>
                  <a:srgbClr val="002060"/>
                </a:solidFill>
                <a:latin typeface="Verdana" pitchFamily="34" charset="0"/>
                <a:ea typeface="Verdana" pitchFamily="34" charset="0"/>
                <a:cs typeface="Verdana" pitchFamily="34" charset="0"/>
              </a:rPr>
            </a:br>
            <a:endParaRPr lang="en-IN" sz="2400" dirty="0" smtClean="0">
              <a:solidFill>
                <a:schemeClr val="accent3">
                  <a:lumMod val="50000"/>
                </a:schemeClr>
              </a:solidFill>
              <a:latin typeface="Algerian" pitchFamily="82" charset="0"/>
              <a:ea typeface="Verdana" pitchFamily="34" charset="0"/>
              <a:cs typeface="Verdana" pitchFamily="34" charset="0"/>
            </a:endParaRPr>
          </a:p>
        </p:txBody>
      </p:sp>
      <p:sp>
        <p:nvSpPr>
          <p:cNvPr id="27651" name="Content Placeholder 2"/>
          <p:cNvSpPr>
            <a:spLocks noGrp="1"/>
          </p:cNvSpPr>
          <p:nvPr>
            <p:ph sz="quarter" idx="1"/>
          </p:nvPr>
        </p:nvSpPr>
        <p:spPr>
          <a:xfrm>
            <a:off x="323850" y="1557338"/>
            <a:ext cx="8496300" cy="4824412"/>
          </a:xfrm>
        </p:spPr>
        <p:txBody>
          <a:bodyPr/>
          <a:lstStyle/>
          <a:p>
            <a:pPr algn="just">
              <a:defRPr/>
            </a:pPr>
            <a:r>
              <a:rPr lang="en-US" sz="2000" dirty="0" smtClean="0"/>
              <a:t>Also, in this example, first we have to state the null hypothesis and an alternative hypothesis.</a:t>
            </a:r>
          </a:p>
          <a:p>
            <a:pPr algn="just">
              <a:defRPr/>
            </a:pPr>
            <a:r>
              <a:rPr lang="en-US" sz="2000" dirty="0" smtClean="0"/>
              <a:t>H</a:t>
            </a:r>
            <a:r>
              <a:rPr lang="en-US" sz="2000" baseline="-25000" dirty="0" smtClean="0"/>
              <a:t>0</a:t>
            </a:r>
            <a:r>
              <a:rPr lang="en-US" sz="2000" dirty="0" smtClean="0"/>
              <a:t>: µ=75 and H</a:t>
            </a:r>
            <a:r>
              <a:rPr lang="en-US" sz="2000" baseline="-25000" dirty="0" smtClean="0"/>
              <a:t>1:</a:t>
            </a:r>
            <a:r>
              <a:rPr lang="en-US" sz="2000" dirty="0" smtClean="0"/>
              <a:t> µ ≠ 75.</a:t>
            </a:r>
          </a:p>
          <a:p>
            <a:pPr algn="just">
              <a:defRPr/>
            </a:pPr>
            <a:r>
              <a:rPr lang="en-US" sz="2000" dirty="0" smtClean="0"/>
              <a:t>We can observe the OC curve (Figure 4) for any given µ</a:t>
            </a:r>
            <a:r>
              <a:rPr lang="en-US" sz="2000" baseline="-25000" dirty="0" smtClean="0"/>
              <a:t>1 </a:t>
            </a:r>
            <a:r>
              <a:rPr lang="en-US" sz="2000" dirty="0" smtClean="0"/>
              <a:t>not equal to 75.</a:t>
            </a:r>
          </a:p>
          <a:p>
            <a:pPr marL="0" indent="0" algn="just" eaLnBrk="1" hangingPunct="1">
              <a:buClrTx/>
              <a:buFont typeface="Wingdings 2" pitchFamily="18" charset="2"/>
              <a:buNone/>
              <a:defRPr/>
            </a:pPr>
            <a:endParaRPr lang="en-IN" altLang="en-US" sz="2000" dirty="0" smtClean="0">
              <a:latin typeface="Calibri" pitchFamily="34" charset="0"/>
              <a:ea typeface="Verdana" pitchFamily="34" charset="0"/>
              <a:cs typeface="Verdana" pitchFamily="34" charset="0"/>
            </a:endParaRPr>
          </a:p>
        </p:txBody>
      </p:sp>
      <p:pic>
        <p:nvPicPr>
          <p:cNvPr id="28676" name="Picture 3" descr="Chapter 1 Figure 4.jpg"/>
          <p:cNvPicPr>
            <a:picLocks noChangeAspect="1" noChangeArrowheads="1"/>
          </p:cNvPicPr>
          <p:nvPr/>
        </p:nvPicPr>
        <p:blipFill>
          <a:blip r:embed="rId2" cstate="print">
            <a:extLst>
              <a:ext uri="{28A0092B-C50C-407E-A947-70E740481C1C}">
                <a14:useLocalDpi xmlns:a14="http://schemas.microsoft.com/office/drawing/2010/main" val="0"/>
              </a:ext>
            </a:extLst>
          </a:blip>
          <a:srcRect l="1807" t="5704" r="52803" b="66377"/>
          <a:stretch>
            <a:fillRect/>
          </a:stretch>
        </p:blipFill>
        <p:spPr bwMode="auto">
          <a:xfrm>
            <a:off x="604972" y="3211512"/>
            <a:ext cx="8143492" cy="3025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323528" y="188640"/>
            <a:ext cx="8568952" cy="461665"/>
          </a:xfrm>
          <a:prstGeom prst="rect">
            <a:avLst/>
          </a:prstGeom>
        </p:spPr>
        <p:txBody>
          <a:bodyPr wrap="square">
            <a:spAutoFit/>
          </a:bodyPr>
          <a:lstStyle/>
          <a:p>
            <a:pPr algn="ctr"/>
            <a:r>
              <a:rPr lang="en-US" sz="2400" b="1" dirty="0" smtClean="0">
                <a:solidFill>
                  <a:schemeClr val="accent3">
                    <a:shade val="75000"/>
                  </a:schemeClr>
                </a:solidFill>
                <a:latin typeface="+mj-lt"/>
                <a:ea typeface="+mj-ea"/>
                <a:cs typeface="+mj-cs"/>
              </a:rPr>
              <a:t>Applications to Two-Tailed </a:t>
            </a:r>
            <a:r>
              <a:rPr lang="en-US" sz="2400" b="1" dirty="0" smtClean="0">
                <a:solidFill>
                  <a:schemeClr val="accent3">
                    <a:shade val="75000"/>
                  </a:schemeClr>
                </a:solidFill>
                <a:latin typeface="+mj-lt"/>
                <a:ea typeface="+mj-ea"/>
                <a:cs typeface="+mj-cs"/>
              </a:rPr>
              <a:t>Tests (cont’d)</a:t>
            </a:r>
            <a:endParaRPr lang="en-US" sz="2400" b="1" dirty="0">
              <a:solidFill>
                <a:schemeClr val="accent3">
                  <a:shade val="75000"/>
                </a:schemeClr>
              </a:solidFill>
              <a:latin typeface="+mj-lt"/>
              <a:ea typeface="+mj-ea"/>
              <a:cs typeface="+mj-cs"/>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20</a:t>
            </a:fld>
            <a:endParaRPr lang="en-IN"/>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95536" y="188640"/>
            <a:ext cx="8440489" cy="863873"/>
          </a:xfrm>
        </p:spPr>
        <p:txBody>
          <a:bodyPr>
            <a:noAutofit/>
          </a:bodyPr>
          <a:lstStyle/>
          <a:p>
            <a:pPr>
              <a:defRPr/>
            </a:pPr>
            <a:r>
              <a:rPr lang="en-US" sz="2400" b="1" dirty="0" smtClean="0"/>
              <a:t/>
            </a:r>
            <a:br>
              <a:rPr lang="en-US" sz="2400" b="1" dirty="0" smtClean="0"/>
            </a:br>
            <a:r>
              <a:rPr lang="en-US" sz="2400" b="1" dirty="0" smtClean="0"/>
              <a:t>Applications </a:t>
            </a:r>
            <a:r>
              <a:rPr lang="en-US" sz="2400" b="1" dirty="0"/>
              <a:t>to One- and Two-Tailed </a:t>
            </a:r>
            <a:r>
              <a:rPr lang="en-US" sz="2400" b="1" dirty="0" smtClean="0"/>
              <a:t>t-Tests</a:t>
            </a:r>
            <a:r>
              <a:rPr lang="en-US" sz="2400" b="1" dirty="0"/>
              <a:t>(cont’d)</a:t>
            </a:r>
            <a:br>
              <a:rPr lang="en-US" sz="2400" b="1" dirty="0"/>
            </a:br>
            <a:endParaRPr lang="en-US" sz="2400" b="1" dirty="0"/>
          </a:p>
        </p:txBody>
      </p:sp>
      <p:sp>
        <p:nvSpPr>
          <p:cNvPr id="2" name="Content Placeholder 1"/>
          <p:cNvSpPr>
            <a:spLocks noGrp="1"/>
          </p:cNvSpPr>
          <p:nvPr>
            <p:ph sz="quarter" idx="1"/>
          </p:nvPr>
        </p:nvSpPr>
        <p:spPr>
          <a:xfrm>
            <a:off x="301752" y="1527048"/>
            <a:ext cx="8503920" cy="4710264"/>
          </a:xfrm>
        </p:spPr>
        <p:txBody>
          <a:bodyPr/>
          <a:lstStyle/>
          <a:p>
            <a:pPr algn="just"/>
            <a:r>
              <a:rPr lang="en-US" sz="1800" dirty="0"/>
              <a:t>Suppose we wish to test a hypothesis about the mean, µ, of a normal population. More specifically, suppose we have the random variable, which can be considered to have a normal distribution, and we want to test the hypothesis: H: µ = µ</a:t>
            </a:r>
            <a:r>
              <a:rPr lang="en-US" sz="1800" baseline="-25000" dirty="0"/>
              <a:t>0</a:t>
            </a:r>
            <a:r>
              <a:rPr lang="en-US" sz="1800" dirty="0"/>
              <a:t>.</a:t>
            </a:r>
            <a:r>
              <a:rPr lang="en-US" sz="1800" baseline="30000" dirty="0"/>
              <a:t> </a:t>
            </a:r>
            <a:r>
              <a:rPr lang="en-US" sz="1800" dirty="0"/>
              <a:t>If the value of σ</a:t>
            </a:r>
            <a:r>
              <a:rPr lang="en-US" sz="1800" baseline="30000" dirty="0"/>
              <a:t>2 </a:t>
            </a:r>
            <a:r>
              <a:rPr lang="en-US" sz="1800" dirty="0"/>
              <a:t>(variance) is unknown and a random sample is observed from the population, the test statistic “t” is used, where n is the sample size and x̄ and s</a:t>
            </a:r>
            <a:r>
              <a:rPr lang="en-US" sz="1800" baseline="30000" dirty="0"/>
              <a:t>2 </a:t>
            </a:r>
            <a:r>
              <a:rPr lang="en-US" sz="1800" dirty="0"/>
              <a:t>are the sample mean and variance respectively</a:t>
            </a:r>
            <a:r>
              <a:rPr lang="en-US" sz="1800" dirty="0" smtClean="0"/>
              <a:t>.</a:t>
            </a:r>
          </a:p>
          <a:p>
            <a:pPr algn="just"/>
            <a:endParaRPr lang="en-US" sz="1800" dirty="0" smtClean="0"/>
          </a:p>
          <a:p>
            <a:pPr algn="just"/>
            <a:r>
              <a:rPr lang="en-US" sz="1800" dirty="0" smtClean="0"/>
              <a:t> </a:t>
            </a:r>
            <a:r>
              <a:rPr lang="en-US" sz="1800" dirty="0"/>
              <a:t>Thus the test compares the difference between the sample mean and the hypothesized value µ</a:t>
            </a:r>
            <a:r>
              <a:rPr lang="en-US" sz="1800" baseline="-25000" dirty="0"/>
              <a:t>0</a:t>
            </a:r>
            <a:r>
              <a:rPr lang="en-US" sz="1800" baseline="30000" dirty="0"/>
              <a:t> </a:t>
            </a:r>
            <a:r>
              <a:rPr lang="en-US" sz="1800" dirty="0"/>
              <a:t>with the standard deviation of x̄ (mean of x). If this difference is large relative to </a:t>
            </a:r>
            <a:r>
              <a:rPr lang="en-US" sz="1800" dirty="0" err="1"/>
              <a:t>s</a:t>
            </a:r>
            <a:r>
              <a:rPr lang="en-US" sz="1800" baseline="-25000" dirty="0" err="1"/>
              <a:t>x</a:t>
            </a:r>
            <a:r>
              <a:rPr lang="en-US" sz="1800" dirty="0"/>
              <a:t> we would want to reject the hypothesis. Otherwise, we have no reason to reject. See </a:t>
            </a:r>
            <a:r>
              <a:rPr lang="en-US" sz="1800" dirty="0" smtClean="0"/>
              <a:t>Figures </a:t>
            </a:r>
            <a:r>
              <a:rPr lang="en-US" sz="1800" dirty="0"/>
              <a:t>5 and 6 for an application regarding one and two tailed t-tests</a:t>
            </a:r>
            <a:r>
              <a:rPr lang="en-US" sz="1800" dirty="0" smtClean="0"/>
              <a:t>.</a:t>
            </a:r>
          </a:p>
          <a:p>
            <a:pPr algn="just"/>
            <a:endParaRPr lang="en-US" sz="1800" dirty="0"/>
          </a:p>
          <a:p>
            <a:pPr algn="just"/>
            <a:r>
              <a:rPr lang="en-US" sz="1800" dirty="0"/>
              <a:t>To set up the critical region we note that if the hypothesis is true, the test statistic t will have a “student’s”</a:t>
            </a:r>
            <a:r>
              <a:rPr lang="en-US" sz="1800" i="1" dirty="0"/>
              <a:t> t</a:t>
            </a:r>
            <a:r>
              <a:rPr lang="en-US" sz="1800" dirty="0"/>
              <a:t> distribution with</a:t>
            </a:r>
            <a:r>
              <a:rPr lang="en-US" sz="1800" i="1" dirty="0"/>
              <a:t> v</a:t>
            </a:r>
            <a:r>
              <a:rPr lang="en-US" sz="1800" dirty="0"/>
              <a:t> = n-1 degrees of freedom. Let 100α be the level of significance.</a:t>
            </a:r>
          </a:p>
          <a:p>
            <a:endParaRPr lang="en-US"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21</a:t>
            </a:fld>
            <a:endParaRPr lang="en-IN"/>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51520" y="260648"/>
            <a:ext cx="8584505" cy="791865"/>
          </a:xfrm>
        </p:spPr>
        <p:txBody>
          <a:bodyPr>
            <a:noAutofit/>
          </a:bodyPr>
          <a:lstStyle/>
          <a:p>
            <a:pPr eaLnBrk="1" fontAlgn="auto" hangingPunct="1">
              <a:spcAft>
                <a:spcPts val="0"/>
              </a:spcAft>
              <a:defRPr/>
            </a:pPr>
            <a:r>
              <a:rPr lang="en-US" sz="2400" b="1" dirty="0"/>
              <a:t>Applications to One- and Two-Tailed </a:t>
            </a:r>
            <a:r>
              <a:rPr lang="en-US" sz="2400" b="1" dirty="0" smtClean="0"/>
              <a:t>t-Tests </a:t>
            </a:r>
            <a:r>
              <a:rPr lang="en-US" sz="2400" b="1" dirty="0"/>
              <a:t>(cont’d)</a:t>
            </a:r>
            <a:br>
              <a:rPr lang="en-US" sz="2400" b="1" dirty="0"/>
            </a:br>
            <a:endParaRPr lang="en-IN" sz="2400" dirty="0" smtClean="0">
              <a:solidFill>
                <a:schemeClr val="accent3">
                  <a:lumMod val="50000"/>
                </a:schemeClr>
              </a:solidFill>
              <a:latin typeface="Algerian" pitchFamily="82" charset="0"/>
              <a:ea typeface="Verdana" pitchFamily="34" charset="0"/>
              <a:cs typeface="Verdana" pitchFamily="34" charset="0"/>
            </a:endParaRPr>
          </a:p>
        </p:txBody>
      </p:sp>
      <p:sp>
        <p:nvSpPr>
          <p:cNvPr id="30723" name="Content Placeholder 2"/>
          <p:cNvSpPr>
            <a:spLocks noGrp="1"/>
          </p:cNvSpPr>
          <p:nvPr>
            <p:ph sz="quarter" idx="1"/>
          </p:nvPr>
        </p:nvSpPr>
        <p:spPr>
          <a:xfrm>
            <a:off x="323528" y="1340768"/>
            <a:ext cx="8496300" cy="5040560"/>
          </a:xfrm>
        </p:spPr>
        <p:txBody>
          <a:bodyPr/>
          <a:lstStyle/>
          <a:p>
            <a:pPr algn="just"/>
            <a:r>
              <a:rPr lang="en-US" sz="1800" i="1" dirty="0"/>
              <a:t>Case 1</a:t>
            </a:r>
            <a:r>
              <a:rPr lang="en-US" sz="1800" dirty="0"/>
              <a:t>: H: µ = µ</a:t>
            </a:r>
            <a:r>
              <a:rPr lang="en-US" sz="1800" baseline="-25000" dirty="0"/>
              <a:t>0</a:t>
            </a:r>
            <a:r>
              <a:rPr lang="en-US" sz="1800" baseline="30000" dirty="0"/>
              <a:t>. </a:t>
            </a:r>
            <a:r>
              <a:rPr lang="en-US" sz="1800" dirty="0"/>
              <a:t>; A: µ ≠ µ</a:t>
            </a:r>
            <a:r>
              <a:rPr lang="en-US" sz="1800" baseline="-25000" dirty="0"/>
              <a:t>0</a:t>
            </a:r>
            <a:r>
              <a:rPr lang="en-US" sz="1800" baseline="30000" dirty="0"/>
              <a:t> </a:t>
            </a:r>
            <a:endParaRPr lang="en-US" sz="1800" dirty="0"/>
          </a:p>
          <a:p>
            <a:pPr marL="0" indent="0" algn="just">
              <a:buNone/>
            </a:pPr>
            <a:r>
              <a:rPr lang="en-US" sz="1800" dirty="0"/>
              <a:t> </a:t>
            </a:r>
          </a:p>
          <a:p>
            <a:pPr algn="just"/>
            <a:r>
              <a:rPr lang="en-US" sz="1800" dirty="0"/>
              <a:t>For the simple null hypothesis and the two-sided alternative reject H if </a:t>
            </a:r>
            <a:r>
              <a:rPr lang="en-US" sz="1800" dirty="0" smtClean="0"/>
              <a:t>:</a:t>
            </a:r>
            <a:endParaRPr lang="en-US" sz="1800" dirty="0"/>
          </a:p>
          <a:p>
            <a:pPr marL="0" indent="0" algn="just">
              <a:buNone/>
            </a:pPr>
            <a:r>
              <a:rPr lang="en-US" sz="1800" dirty="0"/>
              <a:t> </a:t>
            </a:r>
          </a:p>
          <a:p>
            <a:pPr algn="just"/>
            <a:r>
              <a:rPr lang="fr-FR" sz="1800" i="1" dirty="0"/>
              <a:t>t</a:t>
            </a:r>
            <a:r>
              <a:rPr lang="fr-FR" sz="1800" dirty="0"/>
              <a:t> ≤ -</a:t>
            </a:r>
            <a:r>
              <a:rPr lang="fr-FR" sz="1800" i="1" dirty="0"/>
              <a:t>t </a:t>
            </a:r>
            <a:r>
              <a:rPr lang="fr-FR" sz="1800" baseline="-25000" dirty="0"/>
              <a:t>(1-</a:t>
            </a:r>
            <a:r>
              <a:rPr lang="en-US" sz="1800" baseline="-25000" dirty="0"/>
              <a:t>α</a:t>
            </a:r>
            <a:r>
              <a:rPr lang="fr-FR" sz="1800" baseline="-25000" dirty="0"/>
              <a:t>/2) (n-1)</a:t>
            </a:r>
            <a:r>
              <a:rPr lang="fr-FR" sz="1800" dirty="0"/>
              <a:t> or </a:t>
            </a:r>
            <a:r>
              <a:rPr lang="fr-FR" sz="1800" i="1" dirty="0"/>
              <a:t>t</a:t>
            </a:r>
            <a:r>
              <a:rPr lang="fr-FR" sz="1800" dirty="0"/>
              <a:t> ≥ </a:t>
            </a:r>
            <a:r>
              <a:rPr lang="fr-FR" sz="1800" i="1" dirty="0"/>
              <a:t>t </a:t>
            </a:r>
            <a:r>
              <a:rPr lang="fr-FR" sz="1800" baseline="-25000" dirty="0"/>
              <a:t>(1-</a:t>
            </a:r>
            <a:r>
              <a:rPr lang="en-US" sz="1800" baseline="-25000" dirty="0"/>
              <a:t>α</a:t>
            </a:r>
            <a:r>
              <a:rPr lang="fr-FR" sz="1800" baseline="-25000" dirty="0"/>
              <a:t>/2) (n-1)  	</a:t>
            </a:r>
            <a:endParaRPr lang="en-US" sz="1800" dirty="0"/>
          </a:p>
          <a:p>
            <a:pPr marL="0" indent="0" algn="just">
              <a:buNone/>
            </a:pPr>
            <a:r>
              <a:rPr lang="fr-FR" sz="1800" dirty="0"/>
              <a:t> </a:t>
            </a:r>
            <a:endParaRPr lang="en-US" sz="1800" dirty="0"/>
          </a:p>
          <a:p>
            <a:pPr algn="just"/>
            <a:r>
              <a:rPr lang="en-US" sz="1800" dirty="0"/>
              <a:t>where </a:t>
            </a:r>
            <a:r>
              <a:rPr lang="en-US" sz="1800" i="1" dirty="0"/>
              <a:t>t</a:t>
            </a:r>
            <a:r>
              <a:rPr lang="en-US" sz="1800" baseline="-25000" dirty="0"/>
              <a:t> v</a:t>
            </a:r>
            <a:r>
              <a:rPr lang="en-US" sz="1800" dirty="0"/>
              <a:t> is the value of a</a:t>
            </a:r>
            <a:r>
              <a:rPr lang="en-US" sz="1800" i="1" dirty="0"/>
              <a:t> t</a:t>
            </a:r>
            <a:r>
              <a:rPr lang="en-US" sz="1800" dirty="0"/>
              <a:t> random variable with </a:t>
            </a:r>
            <a:r>
              <a:rPr lang="en-US" sz="1800" i="1" dirty="0"/>
              <a:t>v</a:t>
            </a:r>
            <a:r>
              <a:rPr lang="en-US" sz="1800" dirty="0"/>
              <a:t> degree of freedom such that p (t ≤ t</a:t>
            </a:r>
            <a:r>
              <a:rPr lang="en-US" sz="1800" baseline="-25000" dirty="0"/>
              <a:t> v</a:t>
            </a:r>
            <a:r>
              <a:rPr lang="en-US" sz="1800" dirty="0"/>
              <a:t>)= δ.</a:t>
            </a:r>
          </a:p>
          <a:p>
            <a:pPr algn="just"/>
            <a:r>
              <a:rPr lang="en-US" sz="1800" dirty="0"/>
              <a:t>Otherwise do not reject H.</a:t>
            </a:r>
          </a:p>
          <a:p>
            <a:pPr marL="0" indent="0" algn="just">
              <a:buNone/>
            </a:pPr>
            <a:r>
              <a:rPr lang="en-US" sz="1800" dirty="0"/>
              <a:t> </a:t>
            </a:r>
          </a:p>
          <a:p>
            <a:pPr algn="just"/>
            <a:r>
              <a:rPr lang="en-US" sz="1800" i="1" dirty="0"/>
              <a:t>Case 2</a:t>
            </a:r>
            <a:r>
              <a:rPr lang="en-US" sz="1800" dirty="0"/>
              <a:t>: H: µ ≤ µ</a:t>
            </a:r>
            <a:r>
              <a:rPr lang="en-US" sz="1800" baseline="-25000" dirty="0"/>
              <a:t>0</a:t>
            </a:r>
            <a:r>
              <a:rPr lang="en-US" sz="1800" baseline="30000" dirty="0"/>
              <a:t>. </a:t>
            </a:r>
            <a:r>
              <a:rPr lang="en-US" sz="1800" dirty="0"/>
              <a:t>; A: µ &gt; µ</a:t>
            </a:r>
            <a:r>
              <a:rPr lang="en-US" sz="1800" baseline="-25000" dirty="0"/>
              <a:t>0</a:t>
            </a:r>
            <a:endParaRPr lang="en-US" sz="1800" dirty="0"/>
          </a:p>
          <a:p>
            <a:pPr marL="0" indent="0" algn="just">
              <a:buNone/>
            </a:pPr>
            <a:r>
              <a:rPr lang="en-US" sz="1800" dirty="0"/>
              <a:t> </a:t>
            </a:r>
          </a:p>
          <a:p>
            <a:pPr algn="just"/>
            <a:r>
              <a:rPr lang="en-US" sz="1800" dirty="0"/>
              <a:t>This is the case of a one sided alternative. For this case, reject H if </a:t>
            </a:r>
            <a:r>
              <a:rPr lang="en-US" sz="1800" dirty="0" smtClean="0"/>
              <a:t>:</a:t>
            </a:r>
            <a:endParaRPr lang="en-US" sz="1800" dirty="0"/>
          </a:p>
          <a:p>
            <a:pPr marL="0" indent="0" algn="just">
              <a:buNone/>
            </a:pPr>
            <a:r>
              <a:rPr lang="en-US" sz="1800" dirty="0"/>
              <a:t> </a:t>
            </a:r>
          </a:p>
          <a:p>
            <a:pPr algn="just"/>
            <a:r>
              <a:rPr lang="en-US" sz="1800" i="1" dirty="0"/>
              <a:t>t</a:t>
            </a:r>
            <a:r>
              <a:rPr lang="en-US" sz="1800" dirty="0"/>
              <a:t> ≥ </a:t>
            </a:r>
            <a:r>
              <a:rPr lang="en-US" sz="1800" i="1" dirty="0"/>
              <a:t>t</a:t>
            </a:r>
            <a:r>
              <a:rPr lang="en-US" sz="1800" dirty="0"/>
              <a:t> </a:t>
            </a:r>
            <a:r>
              <a:rPr lang="en-US" sz="1800" baseline="-25000" dirty="0"/>
              <a:t>(1-α)(n-1) </a:t>
            </a:r>
            <a:r>
              <a:rPr lang="en-US" sz="1800" dirty="0"/>
              <a:t>, otherwise, do not reject H</a:t>
            </a:r>
            <a:r>
              <a:rPr lang="en-US" sz="1800" dirty="0" smtClean="0"/>
              <a:t>.</a:t>
            </a:r>
            <a:endParaRPr lang="en-US" sz="1800" dirty="0"/>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22</a:t>
            </a:fld>
            <a:endParaRPr lang="en-IN"/>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95536" y="188640"/>
            <a:ext cx="8512175" cy="720080"/>
          </a:xfrm>
        </p:spPr>
        <p:txBody>
          <a:bodyPr>
            <a:noAutofit/>
          </a:bodyPr>
          <a:lstStyle/>
          <a:p>
            <a:pPr eaLnBrk="1" fontAlgn="auto" hangingPunct="1">
              <a:spcAft>
                <a:spcPts val="0"/>
              </a:spcAft>
              <a:defRPr/>
            </a:pPr>
            <a:r>
              <a:rPr lang="en-US" sz="2400" b="1" dirty="0"/>
              <a:t>Applications to One- and Two-Tailed t-Tests (cont’d)</a:t>
            </a:r>
            <a:endParaRPr lang="en-IN" sz="2200" dirty="0" smtClean="0">
              <a:solidFill>
                <a:schemeClr val="accent3">
                  <a:lumMod val="50000"/>
                </a:schemeClr>
              </a:solidFill>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31747" name="Content Placeholder 2"/>
              <p:cNvSpPr>
                <a:spLocks noGrp="1"/>
              </p:cNvSpPr>
              <p:nvPr>
                <p:ph sz="quarter" idx="1"/>
              </p:nvPr>
            </p:nvSpPr>
            <p:spPr>
              <a:xfrm>
                <a:off x="251520" y="1268760"/>
                <a:ext cx="8568952" cy="4968552"/>
              </a:xfrm>
            </p:spPr>
            <p:txBody>
              <a:bodyPr/>
              <a:lstStyle/>
              <a:p>
                <a:pPr algn="just"/>
                <a:r>
                  <a:rPr lang="en-US" sz="1800" i="1" dirty="0" smtClean="0"/>
                  <a:t>Case 3</a:t>
                </a:r>
                <a:r>
                  <a:rPr lang="en-US" sz="1800" dirty="0"/>
                  <a:t>: H: µ ≥µ</a:t>
                </a:r>
                <a:r>
                  <a:rPr lang="en-US" sz="1800" baseline="-25000" dirty="0"/>
                  <a:t>0;</a:t>
                </a:r>
                <a:r>
                  <a:rPr lang="en-US" sz="1800" dirty="0"/>
                  <a:t> A: µ &lt; µ</a:t>
                </a:r>
                <a:r>
                  <a:rPr lang="en-US" sz="1800" baseline="-25000" dirty="0"/>
                  <a:t>0</a:t>
                </a:r>
                <a:endParaRPr lang="en-US" sz="1800" dirty="0"/>
              </a:p>
              <a:p>
                <a:pPr marL="0" indent="0" algn="just">
                  <a:buNone/>
                </a:pPr>
                <a:endParaRPr lang="en-US" sz="1800" dirty="0"/>
              </a:p>
              <a:p>
                <a:pPr algn="just"/>
                <a:r>
                  <a:rPr lang="en-US" sz="1800" dirty="0"/>
                  <a:t>Reject H if t ≤ </a:t>
                </a:r>
                <a:r>
                  <a:rPr lang="en-US" sz="1800" i="1" dirty="0"/>
                  <a:t>t</a:t>
                </a:r>
                <a:r>
                  <a:rPr lang="en-US" sz="1800" dirty="0"/>
                  <a:t> </a:t>
                </a:r>
                <a:r>
                  <a:rPr lang="en-US" sz="1800" baseline="-25000" dirty="0"/>
                  <a:t>(1-α) (n-1),</a:t>
                </a:r>
                <a:r>
                  <a:rPr lang="en-US" sz="1800" dirty="0"/>
                  <a:t> otherwise, do not reject H. To recap, when the variance (ơ) of the population is not known and only the sample variance (s) is known, and also with a sample size, n, small; the t-test (student’s t-distribution) is in effect, not the “z”:</a:t>
                </a:r>
              </a:p>
              <a:p>
                <a:pPr algn="just"/>
                <a:r>
                  <a:rPr lang="en-US" sz="1800" dirty="0"/>
                  <a:t>H</a:t>
                </a:r>
                <a:r>
                  <a:rPr lang="en-US" sz="1800" baseline="-25000" dirty="0"/>
                  <a:t>0</a:t>
                </a:r>
                <a:r>
                  <a:rPr lang="en-US" sz="1800" dirty="0"/>
                  <a:t>: µ = µ</a:t>
                </a:r>
                <a:r>
                  <a:rPr lang="en-US" sz="1800" baseline="-25000" dirty="0"/>
                  <a:t>0 </a:t>
                </a:r>
                <a:r>
                  <a:rPr lang="en-US" sz="1800" dirty="0"/>
                  <a:t>vs.</a:t>
                </a:r>
                <a:r>
                  <a:rPr lang="en-US" sz="1800" baseline="-25000" dirty="0"/>
                  <a:t> </a:t>
                </a:r>
                <a:r>
                  <a:rPr lang="en-US" sz="1800" dirty="0"/>
                  <a:t>H</a:t>
                </a:r>
                <a:r>
                  <a:rPr lang="en-US" sz="1800" baseline="-25000" dirty="0"/>
                  <a:t>1</a:t>
                </a:r>
                <a:r>
                  <a:rPr lang="en-US" sz="1800" dirty="0"/>
                  <a:t>: µ ≠ µ</a:t>
                </a:r>
                <a:r>
                  <a:rPr lang="en-US" sz="1800" baseline="-25000" dirty="0"/>
                  <a:t>0, </a:t>
                </a:r>
                <a:r>
                  <a:rPr lang="en-US" sz="1800" dirty="0"/>
                  <a:t>and H</a:t>
                </a:r>
                <a:r>
                  <a:rPr lang="en-US" sz="1800" baseline="-25000" dirty="0"/>
                  <a:t>0</a:t>
                </a:r>
                <a:r>
                  <a:rPr lang="en-US" sz="1800" dirty="0"/>
                  <a:t>: </a:t>
                </a:r>
                <a:r>
                  <a:rPr lang="en-US" sz="1800" i="1" dirty="0"/>
                  <a:t>µ</a:t>
                </a:r>
                <a:r>
                  <a:rPr lang="en-US" sz="1800" i="1" baseline="-25000" dirty="0"/>
                  <a:t>1</a:t>
                </a:r>
                <a:r>
                  <a:rPr lang="en-US" sz="1800" i="1" dirty="0"/>
                  <a:t> -µ</a:t>
                </a:r>
                <a:r>
                  <a:rPr lang="en-US" sz="1800" baseline="-25000" dirty="0"/>
                  <a:t>2 </a:t>
                </a:r>
                <a:r>
                  <a:rPr lang="en-US" sz="1800" dirty="0"/>
                  <a:t>=0</a:t>
                </a:r>
                <a:r>
                  <a:rPr lang="en-US" sz="1800" baseline="-25000" dirty="0"/>
                  <a:t> </a:t>
                </a:r>
                <a:r>
                  <a:rPr lang="en-US" sz="1800" dirty="0"/>
                  <a:t>vs. H</a:t>
                </a:r>
                <a:r>
                  <a:rPr lang="en-US" sz="1800" baseline="-25000" dirty="0"/>
                  <a:t>1</a:t>
                </a:r>
                <a:r>
                  <a:rPr lang="en-US" sz="1800" dirty="0"/>
                  <a:t>: µ</a:t>
                </a:r>
                <a:r>
                  <a:rPr lang="en-US" sz="1800" baseline="-25000" dirty="0"/>
                  <a:t>1</a:t>
                </a:r>
                <a:r>
                  <a:rPr lang="en-US" sz="1800" dirty="0"/>
                  <a:t> -µ</a:t>
                </a:r>
                <a:r>
                  <a:rPr lang="en-US" sz="1800" baseline="-25000" dirty="0"/>
                  <a:t>2 </a:t>
                </a:r>
                <a:r>
                  <a:rPr lang="en-US" sz="1800" dirty="0"/>
                  <a:t>≠ 0, </a:t>
                </a:r>
              </a:p>
              <a:p>
                <a:pPr algn="just"/>
                <a:r>
                  <a:rPr lang="en-US" sz="1800" dirty="0"/>
                  <a:t>For which, use respectively the following tests:</a:t>
                </a:r>
                <a:r>
                  <a:rPr lang="en-US" sz="1800" baseline="-25000" dirty="0"/>
                  <a:t> </a:t>
                </a:r>
                <a:endParaRPr lang="en-US" sz="1800" dirty="0"/>
              </a:p>
              <a:p>
                <a:pPr marL="0" indent="0" algn="just">
                  <a:buNone/>
                </a:pPr>
                <a:r>
                  <a:rPr lang="en-US" sz="1800" dirty="0"/>
                  <a:t> </a:t>
                </a:r>
              </a:p>
              <a:p>
                <a:pPr algn="just"/>
                <a:r>
                  <a:rPr lang="en-US" sz="1800" dirty="0"/>
                  <a:t>t</a:t>
                </a:r>
                <a:r>
                  <a:rPr lang="en-US" sz="1800" baseline="-25000" dirty="0"/>
                  <a:t>n-1 = </a:t>
                </a:r>
                <a14:m>
                  <m:oMath xmlns:m="http://schemas.openxmlformats.org/officeDocument/2006/math">
                    <m:rad>
                      <m:radPr>
                        <m:degHide m:val="on"/>
                        <m:ctrlPr>
                          <a:rPr lang="en-US" sz="1800" i="1" baseline="-25000">
                            <a:latin typeface="Cambria Math"/>
                          </a:rPr>
                        </m:ctrlPr>
                      </m:radPr>
                      <m:deg/>
                      <m:e>
                        <m:r>
                          <a:rPr lang="en-US" sz="1800" i="1" baseline="-25000">
                            <a:latin typeface="Cambria Math"/>
                          </a:rPr>
                          <m:t>𝑛</m:t>
                        </m:r>
                      </m:e>
                    </m:rad>
                    <m:r>
                      <a:rPr lang="en-US" sz="1800" i="1" baseline="-25000">
                        <a:latin typeface="Cambria Math"/>
                      </a:rPr>
                      <m:t>[</m:t>
                    </m:r>
                    <m:d>
                      <m:dPr>
                        <m:ctrlPr>
                          <a:rPr lang="en-US" sz="1800" i="1" baseline="-25000">
                            <a:latin typeface="Cambria Math"/>
                          </a:rPr>
                        </m:ctrlPr>
                      </m:dPr>
                      <m:e>
                        <m:acc>
                          <m:accPr>
                            <m:chr m:val="̅"/>
                            <m:ctrlPr>
                              <a:rPr lang="en-US" sz="1800" i="1" baseline="-25000">
                                <a:latin typeface="Cambria Math"/>
                              </a:rPr>
                            </m:ctrlPr>
                          </m:accPr>
                          <m:e>
                            <m:r>
                              <a:rPr lang="en-US" sz="1800" i="1" baseline="-25000">
                                <a:latin typeface="Cambria Math"/>
                              </a:rPr>
                              <m:t>𝑋</m:t>
                            </m:r>
                          </m:e>
                        </m:acc>
                        <m:r>
                          <a:rPr lang="en-US" sz="1800" i="1" baseline="-25000">
                            <a:latin typeface="Cambria Math"/>
                          </a:rPr>
                          <m:t>− µ</m:t>
                        </m:r>
                      </m:e>
                    </m:d>
                    <m:r>
                      <a:rPr lang="en-US" sz="1800" i="1" baseline="-25000">
                        <a:latin typeface="Cambria Math"/>
                      </a:rPr>
                      <m:t>]/</m:t>
                    </m:r>
                    <m:r>
                      <a:rPr lang="en-US" sz="1800" i="1" baseline="-25000">
                        <a:latin typeface="Cambria Math"/>
                      </a:rPr>
                      <m:t>𝑠</m:t>
                    </m:r>
                  </m:oMath>
                </a14:m>
                <a:r>
                  <a:rPr lang="en-US" sz="1800" baseline="-25000" dirty="0"/>
                  <a:t> 	</a:t>
                </a:r>
                <a:endParaRPr lang="en-US" sz="1800" dirty="0"/>
              </a:p>
              <a:p>
                <a:pPr algn="just"/>
                <a14:m>
                  <m:oMath xmlns:m="http://schemas.openxmlformats.org/officeDocument/2006/math">
                    <m:sSub>
                      <m:sSubPr>
                        <m:ctrlPr>
                          <a:rPr lang="en-US" sz="1800" i="1" baseline="-25000">
                            <a:latin typeface="Cambria Math"/>
                          </a:rPr>
                        </m:ctrlPr>
                      </m:sSubPr>
                      <m:e>
                        <m:r>
                          <a:rPr lang="en-US" sz="1800" i="1" baseline="-25000">
                            <a:latin typeface="Cambria Math"/>
                          </a:rPr>
                          <m:t> </m:t>
                        </m:r>
                        <m:r>
                          <a:rPr lang="en-US" sz="1800" i="1" baseline="-25000">
                            <a:latin typeface="Cambria Math"/>
                          </a:rPr>
                          <m:t>𝑡</m:t>
                        </m:r>
                      </m:e>
                      <m:sub>
                        <m:r>
                          <a:rPr lang="en-US" sz="1800" i="1" baseline="-25000">
                            <a:latin typeface="Cambria Math"/>
                          </a:rPr>
                          <m:t>𝑚</m:t>
                        </m:r>
                        <m:r>
                          <a:rPr lang="en-US" sz="1800" i="1" baseline="-25000">
                            <a:latin typeface="Cambria Math"/>
                          </a:rPr>
                          <m:t> = </m:t>
                        </m:r>
                      </m:sub>
                    </m:sSub>
                    <m:rad>
                      <m:radPr>
                        <m:degHide m:val="on"/>
                        <m:ctrlPr>
                          <a:rPr lang="en-US" sz="1800" i="1" baseline="-25000">
                            <a:latin typeface="Cambria Math"/>
                          </a:rPr>
                        </m:ctrlPr>
                      </m:radPr>
                      <m:deg/>
                      <m:e>
                        <m:r>
                          <a:rPr lang="en-US" sz="1800" i="1" baseline="-25000">
                            <a:latin typeface="Cambria Math"/>
                          </a:rPr>
                          <m:t>𝑛</m:t>
                        </m:r>
                      </m:e>
                    </m:rad>
                    <m:d>
                      <m:dPr>
                        <m:begChr m:val="["/>
                        <m:endChr m:val="]"/>
                        <m:ctrlPr>
                          <a:rPr lang="en-US" sz="1800" i="1" baseline="-25000">
                            <a:latin typeface="Cambria Math"/>
                          </a:rPr>
                        </m:ctrlPr>
                      </m:dPr>
                      <m:e>
                        <m:d>
                          <m:dPr>
                            <m:ctrlPr>
                              <a:rPr lang="en-US" sz="1800" i="1" baseline="-25000">
                                <a:latin typeface="Cambria Math"/>
                              </a:rPr>
                            </m:ctrlPr>
                          </m:dPr>
                          <m:e>
                            <m:acc>
                              <m:accPr>
                                <m:chr m:val="̅"/>
                                <m:ctrlPr>
                                  <a:rPr lang="en-US" sz="1800" i="1" baseline="-25000">
                                    <a:latin typeface="Cambria Math"/>
                                  </a:rPr>
                                </m:ctrlPr>
                              </m:accPr>
                              <m:e>
                                <m:r>
                                  <a:rPr lang="en-US" sz="1800" i="1" baseline="-25000">
                                    <a:latin typeface="Cambria Math"/>
                                  </a:rPr>
                                  <m:t>𝑌</m:t>
                                </m:r>
                              </m:e>
                            </m:acc>
                            <m:r>
                              <a:rPr lang="en-US" sz="1800" i="1" baseline="-25000">
                                <a:latin typeface="Cambria Math"/>
                              </a:rPr>
                              <m:t>−(</m:t>
                            </m:r>
                            <m:r>
                              <a:rPr lang="en-US" sz="1800" i="1">
                                <a:latin typeface="Cambria Math"/>
                              </a:rPr>
                              <m:t>µ</m:t>
                            </m:r>
                            <m:r>
                              <a:rPr lang="en-US" sz="1800" i="1" baseline="-25000">
                                <a:latin typeface="Cambria Math"/>
                              </a:rPr>
                              <m:t>1</m:t>
                            </m:r>
                            <m:r>
                              <a:rPr lang="en-US" sz="1800" i="1">
                                <a:latin typeface="Cambria Math"/>
                              </a:rPr>
                              <m:t> −µ</m:t>
                            </m:r>
                            <m:r>
                              <a:rPr lang="en-US" sz="1800" baseline="-25000">
                                <a:latin typeface="Cambria Math"/>
                              </a:rPr>
                              <m:t>2</m:t>
                            </m:r>
                            <m:r>
                              <a:rPr lang="en-US" sz="1800" baseline="-25000">
                                <a:latin typeface="Cambria Math"/>
                              </a:rPr>
                              <m:t> </m:t>
                            </m:r>
                          </m:e>
                        </m:d>
                      </m:e>
                    </m:d>
                    <m:r>
                      <a:rPr lang="en-US" sz="1800" i="1" baseline="-25000">
                        <a:latin typeface="Cambria Math"/>
                      </a:rPr>
                      <m:t> /</m:t>
                    </m:r>
                    <m:rad>
                      <m:radPr>
                        <m:degHide m:val="on"/>
                        <m:ctrlPr>
                          <a:rPr lang="en-US" sz="1800" i="1" baseline="-25000">
                            <a:latin typeface="Cambria Math"/>
                          </a:rPr>
                        </m:ctrlPr>
                      </m:radPr>
                      <m:deg/>
                      <m:e>
                        <m:sSup>
                          <m:sSupPr>
                            <m:ctrlPr>
                              <a:rPr lang="en-US" sz="1800" i="1" baseline="-25000">
                                <a:latin typeface="Cambria Math"/>
                              </a:rPr>
                            </m:ctrlPr>
                          </m:sSupPr>
                          <m:e>
                            <m:r>
                              <a:rPr lang="en-US" sz="1800" i="1" baseline="-25000">
                                <a:latin typeface="Cambria Math"/>
                              </a:rPr>
                              <m:t>𝑠</m:t>
                            </m:r>
                          </m:e>
                          <m:sup>
                            <m:eqArr>
                              <m:eqArrPr>
                                <m:ctrlPr>
                                  <a:rPr lang="en-US" sz="1800" i="1" baseline="-25000">
                                    <a:latin typeface="Cambria Math"/>
                                  </a:rPr>
                                </m:ctrlPr>
                              </m:eqArrPr>
                              <m:e>
                                <m:r>
                                  <a:rPr lang="en-US" sz="1800" i="1" baseline="-25000">
                                    <a:latin typeface="Cambria Math"/>
                                  </a:rPr>
                                  <m:t>2</m:t>
                                </m:r>
                                <m:r>
                                  <a:rPr lang="en-US" sz="1800" i="1" baseline="-25000">
                                    <a:latin typeface="Cambria Math"/>
                                  </a:rPr>
                                  <m:t> </m:t>
                                </m:r>
                              </m:e>
                              <m:e>
                                <m:r>
                                  <a:rPr lang="en-US" sz="1800" i="1" baseline="-25000">
                                    <a:latin typeface="Cambria Math"/>
                                  </a:rPr>
                                  <m:t> </m:t>
                                </m:r>
                              </m:e>
                            </m:eqArr>
                          </m:sup>
                        </m:sSup>
                        <m:r>
                          <a:rPr lang="en-US" sz="1800" i="1" baseline="-25000">
                            <a:latin typeface="Cambria Math"/>
                          </a:rPr>
                          <m:t>(</m:t>
                        </m:r>
                        <m:f>
                          <m:fPr>
                            <m:ctrlPr>
                              <a:rPr lang="en-US" sz="1800" i="1" baseline="-25000">
                                <a:latin typeface="Cambria Math"/>
                              </a:rPr>
                            </m:ctrlPr>
                          </m:fPr>
                          <m:num>
                            <m:r>
                              <a:rPr lang="en-US" sz="1800" i="1" baseline="-25000">
                                <a:latin typeface="Cambria Math"/>
                              </a:rPr>
                              <m:t>1</m:t>
                            </m:r>
                          </m:num>
                          <m:den>
                            <m:sSub>
                              <m:sSubPr>
                                <m:ctrlPr>
                                  <a:rPr lang="en-US" sz="1800" i="1" baseline="-25000">
                                    <a:latin typeface="Cambria Math"/>
                                  </a:rPr>
                                </m:ctrlPr>
                              </m:sSubPr>
                              <m:e>
                                <m:r>
                                  <a:rPr lang="en-US" sz="1800" i="1" baseline="-25000">
                                    <a:latin typeface="Cambria Math"/>
                                  </a:rPr>
                                  <m:t>𝑛</m:t>
                                </m:r>
                              </m:e>
                              <m:sub>
                                <m:r>
                                  <a:rPr lang="en-US" sz="1800" i="1" baseline="-25000">
                                    <a:latin typeface="Cambria Math"/>
                                  </a:rPr>
                                  <m:t>1</m:t>
                                </m:r>
                              </m:sub>
                            </m:sSub>
                          </m:den>
                        </m:f>
                        <m:r>
                          <a:rPr lang="en-US" sz="1800" i="1" baseline="-25000">
                            <a:latin typeface="Cambria Math"/>
                          </a:rPr>
                          <m:t>+</m:t>
                        </m:r>
                        <m:f>
                          <m:fPr>
                            <m:ctrlPr>
                              <a:rPr lang="en-US" sz="1800" i="1" baseline="-25000">
                                <a:latin typeface="Cambria Math"/>
                              </a:rPr>
                            </m:ctrlPr>
                          </m:fPr>
                          <m:num>
                            <m:r>
                              <a:rPr lang="en-US" sz="1800" i="1" baseline="-25000">
                                <a:latin typeface="Cambria Math"/>
                              </a:rPr>
                              <m:t>1</m:t>
                            </m:r>
                          </m:num>
                          <m:den>
                            <m:sSub>
                              <m:sSubPr>
                                <m:ctrlPr>
                                  <a:rPr lang="en-US" sz="1800" i="1" baseline="-25000">
                                    <a:latin typeface="Cambria Math"/>
                                  </a:rPr>
                                </m:ctrlPr>
                              </m:sSubPr>
                              <m:e>
                                <m:r>
                                  <a:rPr lang="en-US" sz="1800" i="1" baseline="-25000">
                                    <a:latin typeface="Cambria Math"/>
                                  </a:rPr>
                                  <m:t>𝑛</m:t>
                                </m:r>
                              </m:e>
                              <m:sub>
                                <m:r>
                                  <a:rPr lang="en-US" sz="1800" i="1" baseline="-25000">
                                    <a:latin typeface="Cambria Math"/>
                                  </a:rPr>
                                  <m:t>2</m:t>
                                </m:r>
                              </m:sub>
                            </m:sSub>
                          </m:den>
                        </m:f>
                        <m:r>
                          <a:rPr lang="en-US" sz="1800" i="1" baseline="-25000">
                            <a:latin typeface="Cambria Math"/>
                          </a:rPr>
                          <m:t>)</m:t>
                        </m:r>
                      </m:e>
                    </m:rad>
                  </m:oMath>
                </a14:m>
                <a:r>
                  <a:rPr lang="en-US" sz="1800" dirty="0"/>
                  <a:t> </a:t>
                </a:r>
              </a:p>
              <a:p>
                <a:pPr marL="0" indent="0" algn="just">
                  <a:buNone/>
                </a:pPr>
                <a:r>
                  <a:rPr lang="en-US" sz="1800" dirty="0"/>
                  <a:t> </a:t>
                </a:r>
              </a:p>
              <a:p>
                <a:pPr algn="just"/>
                <a:r>
                  <a:rPr lang="en-US" sz="1800" dirty="0"/>
                  <a:t>where, n-1 denotes degrees of freedom for one-tailed test. For two-tailed test, m= n</a:t>
                </a:r>
                <a:r>
                  <a:rPr lang="en-US" sz="1800" baseline="-25000" dirty="0"/>
                  <a:t>1</a:t>
                </a:r>
                <a:r>
                  <a:rPr lang="en-US" sz="1800" dirty="0"/>
                  <a:t>+n</a:t>
                </a:r>
                <a:r>
                  <a:rPr lang="en-US" sz="1800" baseline="-25000" dirty="0"/>
                  <a:t>2</a:t>
                </a:r>
                <a:r>
                  <a:rPr lang="en-US" sz="1800" dirty="0"/>
                  <a:t>-2, and </a:t>
                </a:r>
                <a14:m>
                  <m:oMath xmlns:m="http://schemas.openxmlformats.org/officeDocument/2006/math">
                    <m:acc>
                      <m:accPr>
                        <m:chr m:val="̅"/>
                        <m:ctrlPr>
                          <a:rPr lang="en-US" sz="1800" i="1">
                            <a:latin typeface="Cambria Math"/>
                          </a:rPr>
                        </m:ctrlPr>
                      </m:accPr>
                      <m:e>
                        <m:r>
                          <a:rPr lang="en-US" sz="1800" i="1">
                            <a:latin typeface="Cambria Math"/>
                          </a:rPr>
                          <m:t>𝑌</m:t>
                        </m:r>
                      </m:e>
                    </m:acc>
                    <m:r>
                      <a:rPr lang="en-US" sz="1800" i="1">
                        <a:latin typeface="Cambria Math"/>
                      </a:rPr>
                      <m:t> </m:t>
                    </m:r>
                  </m:oMath>
                </a14:m>
                <a:r>
                  <a:rPr lang="en-US" sz="1800" dirty="0"/>
                  <a:t> is the difference of two sample means and both samples have the same shape ơ</a:t>
                </a:r>
                <a:r>
                  <a:rPr lang="en-US" sz="1800" baseline="-25000" dirty="0"/>
                  <a:t>1</a:t>
                </a:r>
                <a:r>
                  <a:rPr lang="en-US" sz="1800" baseline="30000" dirty="0"/>
                  <a:t>2</a:t>
                </a:r>
                <a:r>
                  <a:rPr lang="en-US" sz="1800" dirty="0"/>
                  <a:t> = ơ</a:t>
                </a:r>
                <a:r>
                  <a:rPr lang="en-US" sz="1800" baseline="-25000" dirty="0"/>
                  <a:t>2</a:t>
                </a:r>
                <a:r>
                  <a:rPr lang="en-US" sz="1800" baseline="30000" dirty="0"/>
                  <a:t>2</a:t>
                </a:r>
                <a:r>
                  <a:rPr lang="en-US" sz="1800" dirty="0"/>
                  <a:t>.</a:t>
                </a:r>
                <a:endParaRPr lang="en-US" altLang="en-US" sz="1800" dirty="0" smtClean="0">
                  <a:latin typeface="Calibri" pitchFamily="34" charset="0"/>
                </a:endParaRPr>
              </a:p>
            </p:txBody>
          </p:sp>
        </mc:Choice>
        <mc:Fallback xmlns="">
          <p:sp>
            <p:nvSpPr>
              <p:cNvPr id="31747" name="Content Placeholder 2"/>
              <p:cNvSpPr>
                <a:spLocks noGrp="1" noRot="1" noChangeAspect="1" noMove="1" noResize="1" noEditPoints="1" noAdjustHandles="1" noChangeArrowheads="1" noChangeShapeType="1" noTextEdit="1"/>
              </p:cNvSpPr>
              <p:nvPr>
                <p:ph sz="quarter" idx="1"/>
              </p:nvPr>
            </p:nvSpPr>
            <p:spPr>
              <a:xfrm>
                <a:off x="251520" y="1268760"/>
                <a:ext cx="8568952" cy="4968552"/>
              </a:xfrm>
              <a:blipFill rotWithShape="1">
                <a:blip r:embed="rId2" cstate="print"/>
                <a:stretch>
                  <a:fillRect l="-142" t="-613" r="-640" b="-368"/>
                </a:stretch>
              </a:blipFill>
            </p:spPr>
            <p:txBody>
              <a:bodyPr/>
              <a:lstStyle/>
              <a:p>
                <a:r>
                  <a:rPr lang="en-US" dirty="0">
                    <a:noFill/>
                  </a:rPr>
                  <a:t> </a:t>
                </a:r>
              </a:p>
            </p:txBody>
          </p:sp>
        </mc:Fallback>
      </mc:AlternateContent>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23</a:t>
            </a:fld>
            <a:endParaRPr lang="en-IN"/>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95536" y="188640"/>
            <a:ext cx="8512175" cy="936203"/>
          </a:xfrm>
        </p:spPr>
        <p:txBody>
          <a:bodyPr>
            <a:noAutofit/>
          </a:bodyPr>
          <a:lstStyle/>
          <a:p>
            <a:pPr eaLnBrk="1" fontAlgn="auto" hangingPunct="1">
              <a:spcAft>
                <a:spcPts val="0"/>
              </a:spcAft>
              <a:defRPr/>
            </a:pPr>
            <a:r>
              <a:rPr lang="en-US" sz="2400" b="1" dirty="0"/>
              <a:t>Applications to One- and Two-Tailed t-Tests (cont’d)</a:t>
            </a:r>
            <a:endParaRPr lang="en-IN" sz="2200" dirty="0" smtClean="0">
              <a:solidFill>
                <a:schemeClr val="accent3">
                  <a:lumMod val="50000"/>
                </a:schemeClr>
              </a:solidFill>
              <a:latin typeface="Verdana" pitchFamily="34" charset="0"/>
              <a:ea typeface="Verdana" pitchFamily="34" charset="0"/>
              <a:cs typeface="Verdana" pitchFamily="34" charset="0"/>
            </a:endParaRPr>
          </a:p>
        </p:txBody>
      </p:sp>
      <p:sp>
        <p:nvSpPr>
          <p:cNvPr id="25603" name="Content Placeholder 2"/>
          <p:cNvSpPr>
            <a:spLocks noGrp="1"/>
          </p:cNvSpPr>
          <p:nvPr>
            <p:ph sz="quarter" idx="1"/>
          </p:nvPr>
        </p:nvSpPr>
        <p:spPr>
          <a:xfrm>
            <a:off x="323850" y="1557338"/>
            <a:ext cx="8496300" cy="4608512"/>
          </a:xfrm>
        </p:spPr>
        <p:txBody>
          <a:bodyPr/>
          <a:lstStyle/>
          <a:p>
            <a:r>
              <a:rPr lang="en-US" sz="2800" dirty="0"/>
              <a:t>The following two screenshots illustrate both one- and two-sided scenarios where,</a:t>
            </a:r>
          </a:p>
          <a:p>
            <a:pPr marL="0" indent="0">
              <a:buNone/>
            </a:pPr>
            <a:endParaRPr lang="en-US" sz="2800" dirty="0"/>
          </a:p>
          <a:p>
            <a:r>
              <a:rPr lang="en-US" sz="2800" dirty="0"/>
              <a:t>H</a:t>
            </a:r>
            <a:r>
              <a:rPr lang="en-US" sz="2800" baseline="-25000" dirty="0"/>
              <a:t>0</a:t>
            </a:r>
            <a:r>
              <a:rPr lang="en-US" sz="2800" dirty="0"/>
              <a:t>: µ = µ</a:t>
            </a:r>
            <a:r>
              <a:rPr lang="en-US" sz="2800" baseline="-25000" dirty="0"/>
              <a:t>0  </a:t>
            </a:r>
            <a:r>
              <a:rPr lang="en-US" sz="2800" dirty="0"/>
              <a:t>vs.</a:t>
            </a:r>
            <a:r>
              <a:rPr lang="en-US" sz="2800" baseline="-25000" dirty="0"/>
              <a:t> </a:t>
            </a:r>
            <a:r>
              <a:rPr lang="en-US" sz="2800" dirty="0"/>
              <a:t>H</a:t>
            </a:r>
            <a:r>
              <a:rPr lang="en-US" sz="2800" baseline="-25000" dirty="0"/>
              <a:t>1</a:t>
            </a:r>
            <a:r>
              <a:rPr lang="en-US" sz="2800" dirty="0"/>
              <a:t>: µ ≠ µ</a:t>
            </a:r>
            <a:r>
              <a:rPr lang="en-US" sz="2800" baseline="-25000" dirty="0"/>
              <a:t>0</a:t>
            </a:r>
            <a:r>
              <a:rPr lang="en-US" sz="2800" dirty="0"/>
              <a:t> for α=0.05, and,</a:t>
            </a:r>
          </a:p>
          <a:p>
            <a:r>
              <a:rPr lang="en-US" sz="2800" dirty="0"/>
              <a:t>H</a:t>
            </a:r>
            <a:r>
              <a:rPr lang="en-US" sz="2800" baseline="-25000" dirty="0"/>
              <a:t>0</a:t>
            </a:r>
            <a:r>
              <a:rPr lang="en-US" sz="2800" dirty="0"/>
              <a:t>: µ</a:t>
            </a:r>
            <a:r>
              <a:rPr lang="en-US" sz="2800" baseline="-25000" dirty="0"/>
              <a:t>1</a:t>
            </a:r>
            <a:r>
              <a:rPr lang="en-US" sz="2800" dirty="0"/>
              <a:t> - µ</a:t>
            </a:r>
            <a:r>
              <a:rPr lang="en-US" sz="2800" baseline="-25000" dirty="0"/>
              <a:t>2 </a:t>
            </a:r>
            <a:r>
              <a:rPr lang="en-US" sz="2800" dirty="0"/>
              <a:t>=0</a:t>
            </a:r>
            <a:r>
              <a:rPr lang="en-US" sz="2800" baseline="-25000" dirty="0"/>
              <a:t> </a:t>
            </a:r>
            <a:r>
              <a:rPr lang="en-US" sz="2800" dirty="0"/>
              <a:t>vs.</a:t>
            </a:r>
            <a:r>
              <a:rPr lang="en-US" sz="2800" baseline="-25000" dirty="0"/>
              <a:t> </a:t>
            </a:r>
            <a:r>
              <a:rPr lang="en-US" sz="2800" dirty="0"/>
              <a:t>H</a:t>
            </a:r>
            <a:r>
              <a:rPr lang="en-US" sz="2800" baseline="-25000" dirty="0"/>
              <a:t>1</a:t>
            </a:r>
            <a:r>
              <a:rPr lang="en-US" sz="2800" dirty="0"/>
              <a:t>: µ</a:t>
            </a:r>
            <a:r>
              <a:rPr lang="en-US" sz="2800" baseline="-25000" dirty="0"/>
              <a:t>1</a:t>
            </a:r>
            <a:r>
              <a:rPr lang="en-US" sz="2800" dirty="0"/>
              <a:t> -µ</a:t>
            </a:r>
            <a:r>
              <a:rPr lang="en-US" sz="2800" baseline="-25000" dirty="0"/>
              <a:t>2 </a:t>
            </a:r>
            <a:r>
              <a:rPr lang="en-US" sz="2800" dirty="0"/>
              <a:t>≠ 0,</a:t>
            </a:r>
            <a:r>
              <a:rPr lang="en-US" sz="2800" baseline="-25000" dirty="0"/>
              <a:t> </a:t>
            </a:r>
            <a:r>
              <a:rPr lang="en-US" sz="2800" dirty="0"/>
              <a:t>for α=0.05. 	</a:t>
            </a:r>
          </a:p>
          <a:p>
            <a:pPr marL="0" indent="0">
              <a:buNone/>
            </a:pPr>
            <a:r>
              <a:rPr lang="en-US" sz="2800" dirty="0"/>
              <a:t> </a:t>
            </a:r>
          </a:p>
          <a:p>
            <a:r>
              <a:rPr lang="en-US" sz="2800" dirty="0"/>
              <a:t>Note, for the below screenshots, FTR Null = Fail to Reject (or Accept) Null </a:t>
            </a:r>
            <a:r>
              <a:rPr lang="en-US" sz="2800" dirty="0" smtClean="0"/>
              <a:t>Hypothesis.</a:t>
            </a:r>
            <a:endParaRPr lang="en-US" sz="2800" dirty="0"/>
          </a:p>
          <a:p>
            <a:pPr marL="0" indent="0">
              <a:buNone/>
            </a:pPr>
            <a:r>
              <a:rPr lang="en-US" sz="3200" dirty="0"/>
              <a:t> </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24</a:t>
            </a:fld>
            <a:endParaRPr lang="en-IN"/>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528" y="404664"/>
            <a:ext cx="8512175" cy="576263"/>
          </a:xfrm>
        </p:spPr>
        <p:txBody>
          <a:bodyPr>
            <a:noAutofit/>
          </a:bodyPr>
          <a:lstStyle/>
          <a:p>
            <a:pPr eaLnBrk="1" fontAlgn="auto" hangingPunct="1">
              <a:spcAft>
                <a:spcPts val="0"/>
              </a:spcAft>
              <a:defRPr/>
            </a:pPr>
            <a:r>
              <a:rPr lang="en-US" sz="2400" b="1" dirty="0"/>
              <a:t>Applications to One- and Two-Tailed t-Tests (cont’d)</a:t>
            </a:r>
            <a:endParaRPr lang="en-IN" sz="2200" dirty="0" smtClean="0">
              <a:solidFill>
                <a:schemeClr val="accent3">
                  <a:lumMod val="50000"/>
                </a:schemeClr>
              </a:solidFill>
              <a:latin typeface="Verdana" pitchFamily="34" charset="0"/>
              <a:ea typeface="Verdana" pitchFamily="34" charset="0"/>
              <a:cs typeface="Verdana" pitchFamily="34" charset="0"/>
            </a:endParaRPr>
          </a:p>
        </p:txBody>
      </p:sp>
      <p:sp>
        <p:nvSpPr>
          <p:cNvPr id="33795" name="Content Placeholder 2"/>
          <p:cNvSpPr>
            <a:spLocks noGrp="1"/>
          </p:cNvSpPr>
          <p:nvPr>
            <p:ph sz="quarter" idx="1"/>
          </p:nvPr>
        </p:nvSpPr>
        <p:spPr>
          <a:xfrm>
            <a:off x="323850" y="1557338"/>
            <a:ext cx="8496300" cy="3167062"/>
          </a:xfrm>
        </p:spPr>
        <p:txBody>
          <a:bodyPr/>
          <a:lstStyle/>
          <a:p>
            <a:pPr marL="514350" indent="-514350" algn="just" eaLnBrk="1" hangingPunct="1">
              <a:buClrTx/>
              <a:buFont typeface="Wingdings 2" pitchFamily="18" charset="2"/>
              <a:buNone/>
            </a:pPr>
            <a:endParaRPr lang="en-US" altLang="en-US" sz="2000" smtClean="0">
              <a:latin typeface="Calibri" pitchFamily="34" charset="0"/>
            </a:endParaRPr>
          </a:p>
          <a:p>
            <a:pPr marL="514350" indent="-514350" algn="just" eaLnBrk="1" hangingPunct="1">
              <a:buClrTx/>
              <a:buFont typeface="Wingdings 2" pitchFamily="18" charset="2"/>
              <a:buNone/>
            </a:pPr>
            <a:endParaRPr lang="en-US" altLang="en-US" sz="2000" smtClean="0">
              <a:latin typeface="Calibri" pitchFamily="34" charset="0"/>
            </a:endParaRPr>
          </a:p>
        </p:txBody>
      </p:sp>
      <p:pic>
        <p:nvPicPr>
          <p:cNvPr id="6" name="Picture 5" descr="Chapter 1 Figure 5 W Title.jpg"/>
          <p:cNvPicPr/>
          <p:nvPr/>
        </p:nvPicPr>
        <p:blipFill>
          <a:blip r:embed="rId2" cstate="print"/>
          <a:srcRect l="1326" t="2634" r="1326" b="7068"/>
          <a:stretch>
            <a:fillRect/>
          </a:stretch>
        </p:blipFill>
        <p:spPr>
          <a:xfrm>
            <a:off x="467544" y="1412777"/>
            <a:ext cx="8208911" cy="4248472"/>
          </a:xfrm>
          <a:prstGeom prst="rect">
            <a:avLst/>
          </a:prstGeom>
        </p:spPr>
      </p:pic>
      <p:sp>
        <p:nvSpPr>
          <p:cNvPr id="2" name="Rectangle 1"/>
          <p:cNvSpPr/>
          <p:nvPr/>
        </p:nvSpPr>
        <p:spPr>
          <a:xfrm>
            <a:off x="251520" y="5661249"/>
            <a:ext cx="8064896" cy="369332"/>
          </a:xfrm>
          <a:prstGeom prst="rect">
            <a:avLst/>
          </a:prstGeom>
        </p:spPr>
        <p:txBody>
          <a:bodyPr wrap="square">
            <a:spAutoFit/>
          </a:bodyPr>
          <a:lstStyle/>
          <a:p>
            <a:pPr eaLnBrk="0" hangingPunct="0">
              <a:spcBef>
                <a:spcPct val="20000"/>
              </a:spcBef>
              <a:buClr>
                <a:schemeClr val="accent1"/>
              </a:buClr>
              <a:buSzPct val="85000"/>
            </a:pPr>
            <a:r>
              <a:rPr lang="en-US" dirty="0">
                <a:latin typeface="+mn-lt"/>
                <a:cs typeface="+mn-cs"/>
              </a:rPr>
              <a:t>Figure </a:t>
            </a:r>
            <a:r>
              <a:rPr lang="en-US" dirty="0" smtClean="0">
                <a:latin typeface="+mn-lt"/>
                <a:cs typeface="+mn-cs"/>
              </a:rPr>
              <a:t>6. </a:t>
            </a:r>
            <a:r>
              <a:rPr lang="en-US" dirty="0">
                <a:latin typeface="+mn-lt"/>
                <a:cs typeface="+mn-cs"/>
              </a:rPr>
              <a:t>Case 1, 2 and 3 Applications for One-tailed t-Tests of Section 1.2.8.</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25</a:t>
            </a:fld>
            <a:endParaRPr lang="en-IN"/>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37680" y="260648"/>
            <a:ext cx="8512175" cy="719857"/>
          </a:xfrm>
        </p:spPr>
        <p:txBody>
          <a:bodyPr>
            <a:noAutofit/>
          </a:bodyPr>
          <a:lstStyle/>
          <a:p>
            <a:pPr eaLnBrk="1" fontAlgn="auto" hangingPunct="1">
              <a:spcAft>
                <a:spcPts val="0"/>
              </a:spcAft>
              <a:defRPr/>
            </a:pPr>
            <a:r>
              <a:rPr lang="en-US" sz="2400" b="1" dirty="0"/>
              <a:t>Applications to One- and Two-Tailed t-Tests (cont’d)</a:t>
            </a:r>
            <a:endParaRPr lang="en-IN" sz="2400" dirty="0" smtClean="0">
              <a:solidFill>
                <a:schemeClr val="accent3">
                  <a:lumMod val="50000"/>
                </a:schemeClr>
              </a:solidFill>
              <a:latin typeface="Algerian" pitchFamily="82" charset="0"/>
              <a:ea typeface="Verdana" pitchFamily="34" charset="0"/>
              <a:cs typeface="Verdana" pitchFamily="34" charset="0"/>
            </a:endParaRPr>
          </a:p>
        </p:txBody>
      </p:sp>
      <p:sp>
        <p:nvSpPr>
          <p:cNvPr id="25603" name="Content Placeholder 2"/>
          <p:cNvSpPr>
            <a:spLocks noGrp="1"/>
          </p:cNvSpPr>
          <p:nvPr>
            <p:ph sz="quarter" idx="1"/>
          </p:nvPr>
        </p:nvSpPr>
        <p:spPr>
          <a:xfrm>
            <a:off x="287559" y="1340768"/>
            <a:ext cx="8424863" cy="4680520"/>
          </a:xfrm>
        </p:spPr>
        <p:txBody>
          <a:bodyPr/>
          <a:lstStyle/>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pPr marL="0" indent="0">
              <a:buNone/>
            </a:pPr>
            <a:endParaRPr lang="en-US" sz="1800" dirty="0"/>
          </a:p>
          <a:p>
            <a:pPr marL="0" indent="0">
              <a:buNone/>
            </a:pPr>
            <a:r>
              <a:rPr lang="en-US" sz="1800" dirty="0" smtClean="0"/>
              <a:t>Figure </a:t>
            </a:r>
            <a:r>
              <a:rPr lang="en-US" sz="1800" dirty="0"/>
              <a:t>7</a:t>
            </a:r>
            <a:r>
              <a:rPr lang="en-US" sz="1800" dirty="0" smtClean="0"/>
              <a:t>. </a:t>
            </a:r>
            <a:r>
              <a:rPr lang="en-US" sz="1800" dirty="0"/>
              <a:t>Case 1, 2 and 3 Applications for One- and Two-Tailed t-Tests of Section 1.2.8.</a:t>
            </a:r>
          </a:p>
        </p:txBody>
      </p:sp>
      <p:pic>
        <p:nvPicPr>
          <p:cNvPr id="4" name="Picture 3"/>
          <p:cNvPicPr/>
          <p:nvPr/>
        </p:nvPicPr>
        <p:blipFill rotWithShape="1">
          <a:blip r:embed="rId2" cstate="print">
            <a:extLst>
              <a:ext uri="{28A0092B-C50C-407E-A947-70E740481C1C}">
                <a14:useLocalDpi xmlns:a14="http://schemas.microsoft.com/office/drawing/2010/main" val="0"/>
              </a:ext>
            </a:extLst>
          </a:blip>
          <a:srcRect l="702" r="-993"/>
          <a:stretch/>
        </p:blipFill>
        <p:spPr bwMode="auto">
          <a:xfrm>
            <a:off x="364848" y="1484784"/>
            <a:ext cx="8496943" cy="3600399"/>
          </a:xfrm>
          <a:prstGeom prst="rect">
            <a:avLst/>
          </a:prstGeom>
          <a:noFill/>
          <a:ln>
            <a:noFill/>
          </a:ln>
          <a:extLst>
            <a:ext uri="{53640926-AAD7-44D8-BBD7-CCE9431645EC}">
              <a14:shadowObscured xmlns:a14="http://schemas.microsoft.com/office/drawing/2010/main"/>
            </a:ext>
          </a:extLst>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26</a:t>
            </a:fld>
            <a:endParaRPr lang="en-IN"/>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51520" y="2564904"/>
            <a:ext cx="8512175" cy="864095"/>
          </a:xfrm>
        </p:spPr>
        <p:txBody>
          <a:bodyPr>
            <a:noAutofit/>
          </a:bodyPr>
          <a:lstStyle/>
          <a:p>
            <a:r>
              <a:rPr lang="en-US" sz="2400" b="1" cap="small" dirty="0"/>
              <a:t>Acceptance Sampling in Quality Control</a:t>
            </a:r>
            <a:br>
              <a:rPr lang="en-US" sz="2400" b="1" cap="small" dirty="0"/>
            </a:br>
            <a:r>
              <a:rPr lang="en-US" sz="2400" b="1" dirty="0"/>
              <a:t> </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27</a:t>
            </a:fld>
            <a:endParaRPr lang="en-IN"/>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95536" y="260648"/>
            <a:ext cx="8512175" cy="647700"/>
          </a:xfrm>
        </p:spPr>
        <p:txBody>
          <a:bodyPr>
            <a:noAutofit/>
          </a:bodyPr>
          <a:lstStyle/>
          <a:p>
            <a:pPr eaLnBrk="1" fontAlgn="auto" hangingPunct="1">
              <a:spcAft>
                <a:spcPts val="0"/>
              </a:spcAft>
              <a:defRPr/>
            </a:pPr>
            <a:r>
              <a:rPr lang="en-US" sz="2400" b="1" dirty="0"/>
              <a:t> </a:t>
            </a:r>
            <a:r>
              <a:rPr lang="en-US" sz="3200" b="1" dirty="0"/>
              <a:t>Introduction</a:t>
            </a:r>
            <a:endParaRPr lang="en-IN" sz="3200" b="1" dirty="0" smtClean="0">
              <a:solidFill>
                <a:schemeClr val="accent3">
                  <a:lumMod val="50000"/>
                </a:schemeClr>
              </a:solidFill>
              <a:latin typeface="Algerian" pitchFamily="82" charset="0"/>
              <a:ea typeface="Verdana" pitchFamily="34" charset="0"/>
              <a:cs typeface="Verdana" pitchFamily="34" charset="0"/>
            </a:endParaRPr>
          </a:p>
        </p:txBody>
      </p:sp>
      <p:sp>
        <p:nvSpPr>
          <p:cNvPr id="25603" name="Content Placeholder 2"/>
          <p:cNvSpPr>
            <a:spLocks noGrp="1"/>
          </p:cNvSpPr>
          <p:nvPr>
            <p:ph sz="quarter" idx="1"/>
          </p:nvPr>
        </p:nvSpPr>
        <p:spPr>
          <a:xfrm>
            <a:off x="323528" y="1124744"/>
            <a:ext cx="8424863" cy="5256584"/>
          </a:xfrm>
        </p:spPr>
        <p:txBody>
          <a:bodyPr/>
          <a:lstStyle/>
          <a:p>
            <a:pPr marL="514350" indent="-514350" algn="just" eaLnBrk="1" hangingPunct="1">
              <a:buClrTx/>
              <a:buFont typeface="Wingdings 2" pitchFamily="18" charset="2"/>
              <a:buNone/>
              <a:defRPr/>
            </a:pPr>
            <a:endParaRPr lang="en-US" sz="1800" dirty="0" smtClean="0">
              <a:latin typeface="Calibri" pitchFamily="34" charset="0"/>
            </a:endParaRPr>
          </a:p>
          <a:p>
            <a:pPr algn="just"/>
            <a:r>
              <a:rPr lang="en-US" sz="1800" dirty="0"/>
              <a:t>Acceptance sampling is a major field of statistical quality </a:t>
            </a:r>
            <a:r>
              <a:rPr lang="en-US" sz="1800" dirty="0" smtClean="0"/>
              <a:t>control. </a:t>
            </a:r>
            <a:r>
              <a:rPr lang="en-US" sz="1800" dirty="0"/>
              <a:t>A company cannot test every one of its products due to either the fear of destructive testing by ruining the products, or the volume of products being exceedingly large. Acceptance sampling solves this by testing a sample of products for defects. It is also more economical due to a lesser amount of inspection error and less handling, therefore less damage. </a:t>
            </a:r>
            <a:endParaRPr lang="en-US" sz="1800" dirty="0" smtClean="0"/>
          </a:p>
          <a:p>
            <a:pPr algn="just"/>
            <a:r>
              <a:rPr lang="en-US" sz="1800" dirty="0" smtClean="0"/>
              <a:t>The </a:t>
            </a:r>
            <a:r>
              <a:rPr lang="en-US" sz="1800" dirty="0"/>
              <a:t>process involves batch size, sample size and the number of defects acceptable in the batch. This process allows a company to measure the quality of a batch with a specified degree of statistical certainty without having to test every unit of product. In lot-by-lot acceptance sampling, </a:t>
            </a:r>
            <a:r>
              <a:rPr lang="en-US" sz="1800" dirty="0" smtClean="0"/>
              <a:t>these </a:t>
            </a:r>
            <a:r>
              <a:rPr lang="en-US" sz="1800" dirty="0"/>
              <a:t>definitions hold true</a:t>
            </a:r>
            <a:r>
              <a:rPr lang="en-US" sz="1800" dirty="0" smtClean="0"/>
              <a:t>:</a:t>
            </a:r>
          </a:p>
          <a:p>
            <a:pPr algn="just"/>
            <a:endParaRPr lang="en-US" sz="1800" dirty="0"/>
          </a:p>
          <a:p>
            <a:pPr algn="just"/>
            <a:r>
              <a:rPr lang="en-US" sz="1800" dirty="0" smtClean="0"/>
              <a:t>Type </a:t>
            </a:r>
            <a:r>
              <a:rPr lang="en-US" sz="1800" dirty="0"/>
              <a:t>I error</a:t>
            </a:r>
            <a:r>
              <a:rPr lang="en-US" sz="1800" b="1" dirty="0"/>
              <a:t> - </a:t>
            </a:r>
            <a:r>
              <a:rPr lang="en-US" sz="1800" dirty="0"/>
              <a:t>A Type I error probability (α) is associated with the producer's risk</a:t>
            </a:r>
          </a:p>
          <a:p>
            <a:pPr marL="0" indent="0" algn="just">
              <a:buNone/>
            </a:pPr>
            <a:r>
              <a:rPr lang="en-US" sz="1800" dirty="0"/>
              <a:t> </a:t>
            </a:r>
          </a:p>
          <a:p>
            <a:pPr algn="just"/>
            <a:r>
              <a:rPr lang="en-US" sz="1800" dirty="0"/>
              <a:t>Type II error</a:t>
            </a:r>
            <a:r>
              <a:rPr lang="en-US" sz="1800" b="1" dirty="0"/>
              <a:t> - </a:t>
            </a:r>
            <a:r>
              <a:rPr lang="en-US" sz="1800" dirty="0"/>
              <a:t>A Type II error probability (β) is associated with the consumer's risk. </a:t>
            </a:r>
          </a:p>
          <a:p>
            <a:pPr marL="514350" indent="-514350" algn="just" eaLnBrk="1" hangingPunct="1">
              <a:buClrTx/>
              <a:buFont typeface="Wingdings 2" pitchFamily="18" charset="2"/>
              <a:buNone/>
              <a:defRPr/>
            </a:pPr>
            <a:endParaRPr lang="en-US" sz="1800" dirty="0" smtClean="0">
              <a:latin typeface="Calibri" pitchFamily="34" charset="0"/>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28</a:t>
            </a:fld>
            <a:endParaRPr lang="en-IN"/>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51916" y="260648"/>
            <a:ext cx="8512175" cy="647700"/>
          </a:xfrm>
        </p:spPr>
        <p:txBody>
          <a:bodyPr>
            <a:noAutofit/>
          </a:bodyPr>
          <a:lstStyle/>
          <a:p>
            <a:pPr eaLnBrk="1" fontAlgn="auto" hangingPunct="1">
              <a:spcAft>
                <a:spcPts val="0"/>
              </a:spcAft>
              <a:defRPr/>
            </a:pPr>
            <a:r>
              <a:rPr lang="en-US" sz="2800" b="1" dirty="0"/>
              <a:t>Definition of an Acceptance Sampling </a:t>
            </a:r>
            <a:r>
              <a:rPr lang="en-US" sz="2800" b="1" dirty="0" smtClean="0"/>
              <a:t>Plan</a:t>
            </a:r>
            <a:endParaRPr lang="en-IN" sz="2800" b="1" dirty="0" smtClean="0">
              <a:solidFill>
                <a:schemeClr val="accent3">
                  <a:lumMod val="50000"/>
                </a:schemeClr>
              </a:solidFill>
              <a:latin typeface="Algerian" pitchFamily="82" charset="0"/>
              <a:ea typeface="Verdana" pitchFamily="34" charset="0"/>
              <a:cs typeface="Verdana" pitchFamily="34" charset="0"/>
            </a:endParaRPr>
          </a:p>
        </p:txBody>
      </p:sp>
      <p:sp>
        <p:nvSpPr>
          <p:cNvPr id="2" name="Rectangle 1"/>
          <p:cNvSpPr/>
          <p:nvPr/>
        </p:nvSpPr>
        <p:spPr>
          <a:xfrm>
            <a:off x="539552" y="1720840"/>
            <a:ext cx="8136904" cy="4401205"/>
          </a:xfrm>
          <a:prstGeom prst="rect">
            <a:avLst/>
          </a:prstGeom>
        </p:spPr>
        <p:txBody>
          <a:bodyPr wrap="square">
            <a:spAutoFit/>
          </a:bodyPr>
          <a:lstStyle/>
          <a:p>
            <a:r>
              <a:rPr lang="en-US" sz="2800" dirty="0">
                <a:latin typeface="+mn-lt"/>
              </a:rPr>
              <a:t>Suppose that a lot of size N has been submitted for inspection. An </a:t>
            </a:r>
            <a:r>
              <a:rPr lang="en-US" sz="2800" dirty="0" smtClean="0">
                <a:latin typeface="+mn-lt"/>
              </a:rPr>
              <a:t>acceptance sampling </a:t>
            </a:r>
            <a:r>
              <a:rPr lang="en-US" sz="2800" dirty="0">
                <a:latin typeface="+mn-lt"/>
              </a:rPr>
              <a:t>plan is defined by the sample size n and the acceptance number, “a” when we observe a defective number “d”.</a:t>
            </a:r>
          </a:p>
          <a:p>
            <a:r>
              <a:rPr lang="en-US" sz="2800" dirty="0">
                <a:latin typeface="+mn-lt"/>
              </a:rPr>
              <a:t> </a:t>
            </a:r>
          </a:p>
          <a:p>
            <a:pPr lvl="0"/>
            <a:r>
              <a:rPr lang="en-US" sz="2800" dirty="0">
                <a:latin typeface="+mn-lt"/>
              </a:rPr>
              <a:t>If d is less than or equal to “a”, (d ≤a) </a:t>
            </a:r>
            <a:r>
              <a:rPr lang="en-US" sz="2800" dirty="0">
                <a:latin typeface="+mn-lt"/>
                <a:sym typeface="Wingdings"/>
              </a:rPr>
              <a:t></a:t>
            </a:r>
            <a:r>
              <a:rPr lang="en-US" sz="2800" dirty="0">
                <a:latin typeface="+mn-lt"/>
              </a:rPr>
              <a:t> the lot will be accepted, where </a:t>
            </a:r>
            <a:r>
              <a:rPr lang="en-US" sz="2800" dirty="0">
                <a:latin typeface="+mn-lt"/>
                <a:sym typeface="Wingdings"/>
              </a:rPr>
              <a:t></a:t>
            </a:r>
            <a:r>
              <a:rPr lang="en-US" sz="2800" dirty="0">
                <a:latin typeface="+mn-lt"/>
              </a:rPr>
              <a:t> denotes “implies”.</a:t>
            </a:r>
          </a:p>
          <a:p>
            <a:pPr lvl="0"/>
            <a:r>
              <a:rPr lang="en-US" sz="2800" dirty="0">
                <a:latin typeface="+mn-lt"/>
              </a:rPr>
              <a:t>If d is more than to “a”, (d &gt; a) </a:t>
            </a:r>
            <a:r>
              <a:rPr lang="en-US" sz="2800" dirty="0">
                <a:latin typeface="+mn-lt"/>
                <a:sym typeface="Wingdings"/>
              </a:rPr>
              <a:t></a:t>
            </a:r>
            <a:r>
              <a:rPr lang="en-US" sz="2800" dirty="0">
                <a:latin typeface="+mn-lt"/>
              </a:rPr>
              <a:t> the lot will be rejected.</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29</a:t>
            </a:fld>
            <a:endParaRPr lang="en-IN"/>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sz="quarter" idx="1"/>
          </p:nvPr>
        </p:nvSpPr>
        <p:spPr>
          <a:xfrm>
            <a:off x="301752" y="908720"/>
            <a:ext cx="8503920" cy="5328592"/>
          </a:xfrm>
        </p:spPr>
        <p:txBody>
          <a:bodyPr/>
          <a:lstStyle/>
          <a:p>
            <a:pPr marL="0" indent="0" algn="just">
              <a:buNone/>
            </a:pPr>
            <a:endParaRPr lang="en-US" sz="1800" dirty="0" smtClean="0"/>
          </a:p>
          <a:p>
            <a:pPr marL="0" indent="0" algn="just">
              <a:buNone/>
            </a:pPr>
            <a:r>
              <a:rPr lang="en-US" sz="1800" dirty="0" smtClean="0"/>
              <a:t>This </a:t>
            </a:r>
            <a:r>
              <a:rPr lang="en-US" sz="1800" dirty="0"/>
              <a:t>introductory chapter examines mathematical and statistical elements of a fundamental nature with their </a:t>
            </a:r>
            <a:r>
              <a:rPr lang="en-US" sz="1800" dirty="0" smtClean="0"/>
              <a:t>applications </a:t>
            </a:r>
            <a:r>
              <a:rPr lang="en-US" sz="1800" dirty="0"/>
              <a:t>to Cyber-Risk Informatics which is the text’s pivotal subject matter. No chapter or textbook of this subject matter can possibly include all the vital topics of calculus, geometry, trigonometry or statistical theory or their vast applications. The author of this book faces a challenge regarding the fundamental pieces of knowledge necessary for simulation or statistical data scientific analysis so as to cover the commonly known material in this era of information deluge. It also is redundant to recite the same good-old riddles such as reliability bath-tub curves. However, what the author does is to present certain building blocks in the form of tabulations and diagrams than a habitually assembled narrative format. Therefore in this chapter, the student will review the basic knowledge of math-statistical hypotheses related to testing as well as fundamental reliability concepts and Monte Carlo simulators for commonly used probability distributions for depicting analytically intractable projects. Moreover, basic reliability system application concepts will be reviewed with firm support from the supplementary Applets</a:t>
            </a:r>
            <a:r>
              <a:rPr lang="en-US" sz="1800" dirty="0" smtClean="0"/>
              <a:t>.</a:t>
            </a:r>
            <a:r>
              <a:rPr lang="en-US" sz="1800" dirty="0"/>
              <a:t> </a:t>
            </a:r>
          </a:p>
          <a:p>
            <a:pPr marL="0" indent="0">
              <a:buNone/>
            </a:pPr>
            <a:r>
              <a:rPr lang="en-US" sz="1800" b="1" dirty="0"/>
              <a:t>Keywords</a:t>
            </a:r>
            <a:r>
              <a:rPr lang="en-US" sz="1800" dirty="0"/>
              <a:t>: Cyber, Fundamentals, Reliability, Security, Statistical Distributions, Monte Carlo. </a:t>
            </a:r>
          </a:p>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3</a:t>
            </a:fld>
            <a:endParaRPr lang="en-IN" dirty="0"/>
          </a:p>
        </p:txBody>
      </p:sp>
    </p:spTree>
    <p:extLst>
      <p:ext uri="{BB962C8B-B14F-4D97-AF65-F5344CB8AC3E}">
        <p14:creationId xmlns:p14="http://schemas.microsoft.com/office/powerpoint/2010/main" val="5049445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528" y="332656"/>
            <a:ext cx="8512175" cy="576063"/>
          </a:xfrm>
        </p:spPr>
        <p:txBody>
          <a:bodyPr>
            <a:noAutofit/>
          </a:bodyPr>
          <a:lstStyle/>
          <a:p>
            <a:pPr eaLnBrk="1" fontAlgn="auto" hangingPunct="1">
              <a:spcAft>
                <a:spcPts val="0"/>
              </a:spcAft>
              <a:defRPr/>
            </a:pPr>
            <a:r>
              <a:rPr lang="en-US" sz="2400" b="1" dirty="0"/>
              <a:t>The OC </a:t>
            </a:r>
            <a:r>
              <a:rPr lang="en-US" sz="2400" b="1" dirty="0" smtClean="0"/>
              <a:t>(Operating </a:t>
            </a:r>
            <a:r>
              <a:rPr lang="en-US" sz="2400" b="1" dirty="0" smtClean="0"/>
              <a:t>Characteristics) </a:t>
            </a:r>
            <a:r>
              <a:rPr lang="en-US" sz="2400" b="1" dirty="0" smtClean="0"/>
              <a:t>Curve</a:t>
            </a: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5" name="Rectangle 4"/>
              <p:cNvSpPr/>
              <p:nvPr/>
            </p:nvSpPr>
            <p:spPr>
              <a:xfrm>
                <a:off x="611560" y="1628800"/>
                <a:ext cx="8136904" cy="4093428"/>
              </a:xfrm>
              <a:prstGeom prst="rect">
                <a:avLst/>
              </a:prstGeom>
            </p:spPr>
            <p:txBody>
              <a:bodyPr wrap="square">
                <a:spAutoFit/>
              </a:bodyPr>
              <a:lstStyle/>
              <a:p>
                <a:pPr algn="just"/>
                <a:r>
                  <a:rPr lang="en-US" sz="2000" dirty="0">
                    <a:latin typeface="+mn-lt"/>
                  </a:rPr>
                  <a:t>The important measure of the performance of an acceptance sampling plan similar to continuous sampling plans is the operating characteristics (OC) curve. Suppose that the lot size N is large. Under this condition, the distribution of the number of defectives, d, in a random sample of n items is binomial with parameter n and p, where p is the fraction of defective items in the entire lot. </a:t>
                </a:r>
              </a:p>
              <a:p>
                <a:pPr algn="just"/>
                <a:r>
                  <a:rPr lang="en-US" sz="2000" dirty="0">
                    <a:latin typeface="+mn-lt"/>
                  </a:rPr>
                  <a:t> </a:t>
                </a:r>
              </a:p>
              <a:p>
                <a:pPr algn="just"/>
                <a14:m>
                  <m:oMath xmlns:m="http://schemas.openxmlformats.org/officeDocument/2006/math">
                    <m:r>
                      <a:rPr lang="en-US" sz="2000" i="1">
                        <a:latin typeface="Cambria Math"/>
                      </a:rPr>
                      <m:t>𝑌</m:t>
                    </m:r>
                    <m:r>
                      <a:rPr lang="en-US" sz="2000" i="1">
                        <a:latin typeface="Cambria Math"/>
                      </a:rPr>
                      <m:t>= </m:t>
                    </m:r>
                    <m:nary>
                      <m:naryPr>
                        <m:chr m:val="∑"/>
                        <m:limLoc m:val="undOvr"/>
                        <m:ctrlPr>
                          <a:rPr lang="en-US" sz="2000" i="1">
                            <a:latin typeface="Cambria Math"/>
                          </a:rPr>
                        </m:ctrlPr>
                      </m:naryPr>
                      <m:sub>
                        <m:r>
                          <a:rPr lang="en-US" sz="2000" i="1">
                            <a:latin typeface="Cambria Math"/>
                          </a:rPr>
                          <m:t>𝑘</m:t>
                        </m:r>
                        <m:r>
                          <a:rPr lang="en-US" sz="2000" i="1">
                            <a:latin typeface="Cambria Math"/>
                          </a:rPr>
                          <m:t>=</m:t>
                        </m:r>
                        <m:r>
                          <a:rPr lang="en-US" sz="2000" i="1">
                            <a:latin typeface="Cambria Math"/>
                          </a:rPr>
                          <m:t>1</m:t>
                        </m:r>
                      </m:sub>
                      <m:sup>
                        <m:r>
                          <a:rPr lang="en-US" sz="2000" i="1">
                            <a:latin typeface="Cambria Math"/>
                          </a:rPr>
                          <m:t>𝑛</m:t>
                        </m:r>
                      </m:sup>
                      <m:e>
                        <m:sSub>
                          <m:sSubPr>
                            <m:ctrlPr>
                              <a:rPr lang="en-US" sz="2000" i="1">
                                <a:latin typeface="Cambria Math"/>
                              </a:rPr>
                            </m:ctrlPr>
                          </m:sSubPr>
                          <m:e>
                            <m:r>
                              <a:rPr lang="en-US" sz="2000" i="1">
                                <a:latin typeface="Cambria Math"/>
                              </a:rPr>
                              <m:t>𝑋</m:t>
                            </m:r>
                          </m:e>
                          <m:sub>
                            <m:r>
                              <a:rPr lang="en-US" sz="2000" i="1">
                                <a:latin typeface="Cambria Math"/>
                              </a:rPr>
                              <m:t>𝑘</m:t>
                            </m:r>
                          </m:sub>
                        </m:sSub>
                      </m:e>
                    </m:nary>
                  </m:oMath>
                </a14:m>
                <a:r>
                  <a:rPr lang="en-US" sz="2000" dirty="0">
                    <a:latin typeface="+mn-lt"/>
                  </a:rPr>
                  <a:t> ~ Binomial (n, p) 	</a:t>
                </a:r>
              </a:p>
              <a:p>
                <a:pPr algn="just"/>
                <a:r>
                  <a:rPr lang="en-US" sz="2000" dirty="0">
                    <a:latin typeface="+mn-lt"/>
                  </a:rPr>
                  <a:t> </a:t>
                </a:r>
              </a:p>
              <a:p>
                <a:pPr algn="just"/>
                <a:r>
                  <a:rPr lang="en-US" sz="2000" dirty="0">
                    <a:latin typeface="+mn-lt"/>
                  </a:rPr>
                  <a:t>b (x; n, P) = </a:t>
                </a:r>
                <a:r>
                  <a:rPr lang="en-US" sz="2000" baseline="-25000" dirty="0" err="1">
                    <a:latin typeface="+mn-lt"/>
                  </a:rPr>
                  <a:t>n</a:t>
                </a:r>
                <a:r>
                  <a:rPr lang="en-US" sz="2000" dirty="0" err="1">
                    <a:latin typeface="+mn-lt"/>
                  </a:rPr>
                  <a:t>C</a:t>
                </a:r>
                <a:r>
                  <a:rPr lang="en-US" sz="2000" baseline="-25000" dirty="0" err="1">
                    <a:latin typeface="+mn-lt"/>
                  </a:rPr>
                  <a:t>x</a:t>
                </a:r>
                <a:r>
                  <a:rPr lang="en-US" sz="2000" dirty="0">
                    <a:latin typeface="+mn-lt"/>
                  </a:rPr>
                  <a:t> * </a:t>
                </a:r>
                <a:r>
                  <a:rPr lang="en-US" sz="2000" dirty="0" err="1">
                    <a:latin typeface="+mn-lt"/>
                  </a:rPr>
                  <a:t>p</a:t>
                </a:r>
                <a:r>
                  <a:rPr lang="en-US" sz="2000" baseline="30000" dirty="0" err="1">
                    <a:latin typeface="+mn-lt"/>
                  </a:rPr>
                  <a:t>x</a:t>
                </a:r>
                <a:r>
                  <a:rPr lang="en-US" sz="2000" baseline="30000" dirty="0">
                    <a:latin typeface="+mn-lt"/>
                  </a:rPr>
                  <a:t> </a:t>
                </a:r>
                <a:r>
                  <a:rPr lang="en-US" sz="2000" dirty="0">
                    <a:latin typeface="+mn-lt"/>
                  </a:rPr>
                  <a:t>* (1-p)</a:t>
                </a:r>
                <a:r>
                  <a:rPr lang="en-US" sz="2000" baseline="30000" dirty="0">
                    <a:latin typeface="+mn-lt"/>
                  </a:rPr>
                  <a:t> n-x	</a:t>
                </a:r>
                <a:endParaRPr lang="en-US" sz="2000" dirty="0">
                  <a:latin typeface="+mn-lt"/>
                </a:endParaRPr>
              </a:p>
              <a:p>
                <a:pPr algn="just"/>
                <a:r>
                  <a:rPr lang="en-US" sz="2000" dirty="0">
                    <a:latin typeface="+mn-lt"/>
                  </a:rPr>
                  <a:t> </a:t>
                </a:r>
              </a:p>
              <a:p>
                <a:pPr algn="just"/>
                <a:r>
                  <a:rPr lang="en-US" sz="2000" dirty="0">
                    <a:latin typeface="+mn-lt"/>
                  </a:rPr>
                  <a:t>The probability of accepting a lot, that is P [</a:t>
                </a:r>
                <a:r>
                  <a:rPr lang="en-US" sz="2000" dirty="0" err="1">
                    <a:latin typeface="+mn-lt"/>
                  </a:rPr>
                  <a:t>d≤a</a:t>
                </a:r>
                <a:r>
                  <a:rPr lang="en-US" sz="2000" dirty="0">
                    <a:latin typeface="+mn-lt"/>
                  </a:rPr>
                  <a:t>], can be obtained from this Binomial distribution.</a:t>
                </a:r>
              </a:p>
            </p:txBody>
          </p:sp>
        </mc:Choice>
        <mc:Fallback xmlns="">
          <p:sp>
            <p:nvSpPr>
              <p:cNvPr id="5" name="Rectangle 4"/>
              <p:cNvSpPr>
                <a:spLocks noRot="1" noChangeAspect="1" noMove="1" noResize="1" noEditPoints="1" noAdjustHandles="1" noChangeArrowheads="1" noChangeShapeType="1" noTextEdit="1"/>
              </p:cNvSpPr>
              <p:nvPr/>
            </p:nvSpPr>
            <p:spPr>
              <a:xfrm>
                <a:off x="611560" y="1628800"/>
                <a:ext cx="8136904" cy="4093428"/>
              </a:xfrm>
              <a:prstGeom prst="rect">
                <a:avLst/>
              </a:prstGeom>
              <a:blipFill rotWithShape="1">
                <a:blip r:embed="rId2"/>
                <a:stretch>
                  <a:fillRect l="-749" t="-893" r="-824" b="-1637"/>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30</a:t>
            </a:fld>
            <a:endParaRPr lang="en-IN"/>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850" y="333375"/>
            <a:ext cx="8512175" cy="647700"/>
          </a:xfrm>
        </p:spPr>
        <p:txBody>
          <a:bodyPr>
            <a:noAutofit/>
          </a:bodyPr>
          <a:lstStyle/>
          <a:p>
            <a:pPr eaLnBrk="1" fontAlgn="auto" hangingPunct="1">
              <a:spcAft>
                <a:spcPts val="0"/>
              </a:spcAft>
              <a:defRPr/>
            </a:pPr>
            <a:r>
              <a:rPr lang="en-US" sz="2400" dirty="0" smtClean="0"/>
              <a:t> </a:t>
            </a:r>
            <a:r>
              <a:rPr lang="en-US" sz="2800" b="1" dirty="0"/>
              <a:t>Acceptance Sampling</a:t>
            </a:r>
            <a:endParaRPr lang="en-IN" sz="2800" b="1" dirty="0" smtClean="0">
              <a:solidFill>
                <a:schemeClr val="accent3">
                  <a:lumMod val="50000"/>
                </a:schemeClr>
              </a:solidFill>
              <a:latin typeface="Algerian" pitchFamily="82" charset="0"/>
              <a:ea typeface="Verdana" pitchFamily="34" charset="0"/>
              <a:cs typeface="Verdana" pitchFamily="34" charset="0"/>
            </a:endParaRPr>
          </a:p>
        </p:txBody>
      </p:sp>
      <p:sp>
        <p:nvSpPr>
          <p:cNvPr id="3" name="Content Placeholder 2"/>
          <p:cNvSpPr>
            <a:spLocks noGrp="1"/>
          </p:cNvSpPr>
          <p:nvPr>
            <p:ph sz="quarter" idx="1"/>
          </p:nvPr>
        </p:nvSpPr>
        <p:spPr>
          <a:xfrm>
            <a:off x="323850" y="1700213"/>
            <a:ext cx="8504238" cy="4572000"/>
          </a:xfrm>
        </p:spPr>
        <p:txBody>
          <a:bodyPr/>
          <a:lstStyle/>
          <a:p>
            <a:r>
              <a:rPr lang="en-US" sz="1800" dirty="0" smtClean="0"/>
              <a:t>This example refers to acceptance sampling in a Cyberware testing environment. Hence, Let N=1000, n=200, a = 4. We can see the OC curve by using QUAL-C software, as follows: </a:t>
            </a:r>
          </a:p>
          <a:p>
            <a:pPr marL="0" indent="0">
              <a:buNone/>
            </a:pPr>
            <a:r>
              <a:rPr lang="en-US" sz="1800" dirty="0" smtClean="0"/>
              <a:t> </a:t>
            </a:r>
            <a:endParaRPr lang="en-US" sz="18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780928"/>
            <a:ext cx="7848872" cy="3312368"/>
          </a:xfrm>
          <a:prstGeom prst="rect">
            <a:avLst/>
          </a:prstGeom>
          <a:noFill/>
          <a:ln>
            <a:noFill/>
          </a:ln>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31</a:t>
            </a:fld>
            <a:endParaRPr lang="en-IN"/>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23528" y="332656"/>
            <a:ext cx="8512175" cy="576063"/>
          </a:xfrm>
        </p:spPr>
        <p:txBody>
          <a:bodyPr>
            <a:noAutofit/>
          </a:bodyPr>
          <a:lstStyle/>
          <a:p>
            <a:pPr eaLnBrk="1" fontAlgn="auto" hangingPunct="1">
              <a:spcAft>
                <a:spcPts val="0"/>
              </a:spcAft>
              <a:defRPr/>
            </a:pPr>
            <a:r>
              <a:rPr lang="en-US" sz="2400" b="1" dirty="0"/>
              <a:t>The OC (</a:t>
            </a:r>
            <a:r>
              <a:rPr lang="en-US" sz="2400" b="1" dirty="0" smtClean="0"/>
              <a:t>Operating Characteristics) Curve (cont’d)</a:t>
            </a:r>
            <a:endParaRPr lang="en-IN" sz="2400" b="1" dirty="0" smtClean="0">
              <a:solidFill>
                <a:schemeClr val="accent3">
                  <a:lumMod val="50000"/>
                </a:schemeClr>
              </a:solidFill>
              <a:latin typeface="Algerian" pitchFamily="82" charset="0"/>
              <a:ea typeface="Verdana" pitchFamily="34" charset="0"/>
              <a:cs typeface="Verdana" pitchFamily="34" charset="0"/>
            </a:endParaRPr>
          </a:p>
        </p:txBody>
      </p:sp>
      <p:sp>
        <p:nvSpPr>
          <p:cNvPr id="4" name="Rectangle 3"/>
          <p:cNvSpPr/>
          <p:nvPr/>
        </p:nvSpPr>
        <p:spPr>
          <a:xfrm>
            <a:off x="467544" y="1772816"/>
            <a:ext cx="8424936" cy="4401205"/>
          </a:xfrm>
          <a:prstGeom prst="rect">
            <a:avLst/>
          </a:prstGeom>
        </p:spPr>
        <p:txBody>
          <a:bodyPr wrap="square">
            <a:spAutoFit/>
          </a:bodyPr>
          <a:lstStyle/>
          <a:p>
            <a:r>
              <a:rPr lang="en-US" sz="2800" dirty="0" smtClean="0">
                <a:latin typeface="+mn-lt"/>
              </a:rPr>
              <a:t>Here we can notice that the OC curve starts at 1.00 and ends at 0.0. The OC curve shows the power of the Acceptance Sampling plan. For an example, let n=200, a=4 where lots are 2% (=4/200) defective, then the probability of acceptance is 0.6288 or 63%. See Table 6. That means, if 100 lots from a manufacturing process of the same item are tested; the manufacturer submits a 2% “defective” product for the sampling plan. Then, we accept 63 of the lots (63 out of 100) and reject 37 lots.</a:t>
            </a:r>
            <a:endParaRPr lang="en-US" sz="2800" dirty="0">
              <a:latin typeface="+mn-lt"/>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32</a:t>
            </a:fld>
            <a:endParaRPr lang="en-IN"/>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2400" b="1" dirty="0"/>
              <a:t>Comparison of OC curve for different acceptance numbers, a=3 to a=7 for the same “n</a:t>
            </a:r>
            <a:r>
              <a:rPr lang="en-US" sz="2400" b="1" dirty="0" smtClean="0"/>
              <a:t>”</a:t>
            </a:r>
            <a:endParaRPr lang="en-US" sz="2400" b="1" dirty="0">
              <a:latin typeface="Algerian" pitchFamily="82" charset="0"/>
            </a:endParaRPr>
          </a:p>
        </p:txBody>
      </p:sp>
      <p:graphicFrame>
        <p:nvGraphicFramePr>
          <p:cNvPr id="3" name="Content Placeholder 2"/>
          <p:cNvGraphicFramePr>
            <a:graphicFrameLocks noGrp="1"/>
          </p:cNvGraphicFramePr>
          <p:nvPr>
            <p:ph sz="quarter" idx="1"/>
            <p:extLst>
              <p:ext uri="{D42A27DB-BD31-4B8C-83A1-F6EECF244321}">
                <p14:modId xmlns:p14="http://schemas.microsoft.com/office/powerpoint/2010/main" val="1824886431"/>
              </p:ext>
            </p:extLst>
          </p:nvPr>
        </p:nvGraphicFramePr>
        <p:xfrm>
          <a:off x="395536" y="2132856"/>
          <a:ext cx="3231515" cy="3520440"/>
        </p:xfrm>
        <a:graphic>
          <a:graphicData uri="http://schemas.openxmlformats.org/drawingml/2006/table">
            <a:tbl>
              <a:tblPr firstRow="1" firstCol="1" bandRow="1">
                <a:tableStyleId>{5C22544A-7EE6-4342-B048-85BDC9FD1C3A}</a:tableStyleId>
              </a:tblPr>
              <a:tblGrid>
                <a:gridCol w="2031365"/>
                <a:gridCol w="1200150"/>
              </a:tblGrid>
              <a:tr h="99695">
                <a:tc>
                  <a:txBody>
                    <a:bodyPr/>
                    <a:lstStyle/>
                    <a:p>
                      <a:pPr marL="0" marR="0" indent="0" algn="l">
                        <a:lnSpc>
                          <a:spcPct val="110000"/>
                        </a:lnSpc>
                        <a:spcBef>
                          <a:spcPts val="0"/>
                        </a:spcBef>
                        <a:spcAft>
                          <a:spcPts val="0"/>
                        </a:spcAft>
                      </a:pPr>
                      <a:r>
                        <a:rPr lang="en-US" sz="1000" dirty="0">
                          <a:effectLst/>
                        </a:rPr>
                        <a:t>Fraction Defective Probability</a:t>
                      </a:r>
                      <a:endParaRPr lang="en-US" sz="1050" dirty="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P[acceptance]</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0.005</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0.9965</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0.010</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0.9483</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0.015</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0.8165</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0.020</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0.6288</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0.025</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0.4383</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dirty="0">
                          <a:effectLst/>
                        </a:rPr>
                        <a:t>0.030</a:t>
                      </a:r>
                      <a:endParaRPr lang="en-US" sz="1050" dirty="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0.2810</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0.035</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0.1681</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0.040</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0.0950</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0.045</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0.0512</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0.050</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0.0264</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0.055</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0.0132</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0.060</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0.0064</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0.065</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0.0030</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0.070</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0.0014</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0.075</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0.0006</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0.080</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0.0003</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0.085</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0.0001</a:t>
                      </a:r>
                      <a:endParaRPr lang="en-US" sz="1050">
                        <a:effectLst/>
                        <a:latin typeface="Times New Roman"/>
                        <a:ea typeface="Times New Roman"/>
                      </a:endParaRPr>
                    </a:p>
                  </a:txBody>
                  <a:tcPr marL="68580" marR="68580" marT="0" marB="0" anchor="b"/>
                </a:tc>
              </a:tr>
              <a:tr h="125730">
                <a:tc>
                  <a:txBody>
                    <a:bodyPr/>
                    <a:lstStyle/>
                    <a:p>
                      <a:pPr marL="0" marR="0" indent="0" algn="l">
                        <a:lnSpc>
                          <a:spcPct val="110000"/>
                        </a:lnSpc>
                        <a:spcBef>
                          <a:spcPts val="0"/>
                        </a:spcBef>
                        <a:spcAft>
                          <a:spcPts val="0"/>
                        </a:spcAft>
                      </a:pPr>
                      <a:r>
                        <a:rPr lang="en-US" sz="1000">
                          <a:effectLst/>
                        </a:rPr>
                        <a:t>0.090</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a:effectLst/>
                        </a:rPr>
                        <a:t>0.0000</a:t>
                      </a:r>
                      <a:endParaRPr lang="en-US" sz="1050">
                        <a:effectLst/>
                        <a:latin typeface="Times New Roman"/>
                        <a:ea typeface="Times New Roman"/>
                      </a:endParaRPr>
                    </a:p>
                  </a:txBody>
                  <a:tcPr marL="68580" marR="68580" marT="0" marB="0" anchor="b"/>
                </a:tc>
              </a:tr>
              <a:tr h="44450">
                <a:tc>
                  <a:txBody>
                    <a:bodyPr/>
                    <a:lstStyle/>
                    <a:p>
                      <a:pPr marL="0" marR="0" indent="0" algn="l">
                        <a:lnSpc>
                          <a:spcPct val="110000"/>
                        </a:lnSpc>
                        <a:spcBef>
                          <a:spcPts val="0"/>
                        </a:spcBef>
                        <a:spcAft>
                          <a:spcPts val="0"/>
                        </a:spcAft>
                      </a:pPr>
                      <a:r>
                        <a:rPr lang="en-US" sz="1000">
                          <a:effectLst/>
                        </a:rPr>
                        <a:t>0.095</a:t>
                      </a:r>
                      <a:endParaRPr lang="en-US" sz="1050">
                        <a:effectLst/>
                        <a:latin typeface="Times New Roman"/>
                        <a:ea typeface="Times New Roman"/>
                      </a:endParaRPr>
                    </a:p>
                  </a:txBody>
                  <a:tcPr marL="68580" marR="68580" marT="0" marB="0" anchor="b"/>
                </a:tc>
                <a:tc>
                  <a:txBody>
                    <a:bodyPr/>
                    <a:lstStyle/>
                    <a:p>
                      <a:pPr marL="0" marR="0" indent="0" algn="l">
                        <a:lnSpc>
                          <a:spcPct val="110000"/>
                        </a:lnSpc>
                        <a:spcBef>
                          <a:spcPts val="0"/>
                        </a:spcBef>
                        <a:spcAft>
                          <a:spcPts val="0"/>
                        </a:spcAft>
                      </a:pPr>
                      <a:r>
                        <a:rPr lang="en-US" sz="1000" dirty="0">
                          <a:effectLst/>
                        </a:rPr>
                        <a:t>0.0000</a:t>
                      </a:r>
                      <a:endParaRPr lang="en-US" sz="1050" dirty="0">
                        <a:effectLst/>
                        <a:latin typeface="Times New Roman"/>
                        <a:ea typeface="Times New Roman"/>
                      </a:endParaRPr>
                    </a:p>
                  </a:txBody>
                  <a:tcPr marL="68580" marR="68580" marT="0" marB="0" anchor="b"/>
                </a:tc>
              </a:tr>
            </a:tbl>
          </a:graphicData>
        </a:graphic>
      </p:graphicFrame>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9912" y="1988840"/>
            <a:ext cx="4877435" cy="3456384"/>
          </a:xfrm>
          <a:prstGeom prst="rect">
            <a:avLst/>
          </a:prstGeom>
          <a:noFill/>
          <a:ln>
            <a:noFill/>
          </a:ln>
        </p:spPr>
      </p:pic>
      <p:sp>
        <p:nvSpPr>
          <p:cNvPr id="4" name="Rectangle 3"/>
          <p:cNvSpPr/>
          <p:nvPr/>
        </p:nvSpPr>
        <p:spPr>
          <a:xfrm>
            <a:off x="5436096" y="5445224"/>
            <a:ext cx="1031051" cy="369332"/>
          </a:xfrm>
          <a:prstGeom prst="rect">
            <a:avLst/>
          </a:prstGeom>
        </p:spPr>
        <p:txBody>
          <a:bodyPr wrap="none">
            <a:spAutoFit/>
          </a:bodyPr>
          <a:lstStyle/>
          <a:p>
            <a:r>
              <a:rPr lang="en-US" dirty="0"/>
              <a:t>Figure 8</a:t>
            </a:r>
          </a:p>
        </p:txBody>
      </p:sp>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33</a:t>
            </a:fld>
            <a:endParaRPr lang="en-IN"/>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823913"/>
          </a:xfrm>
        </p:spPr>
        <p:txBody>
          <a:bodyPr/>
          <a:lstStyle/>
          <a:p>
            <a:pPr>
              <a:defRPr/>
            </a:pPr>
            <a:r>
              <a:rPr lang="en-US" sz="3200" b="1" dirty="0" smtClean="0"/>
              <a:t>Comparison continued…</a:t>
            </a:r>
            <a:endParaRPr lang="en-US" sz="3200" dirty="0">
              <a:solidFill>
                <a:schemeClr val="accent3">
                  <a:lumMod val="50000"/>
                </a:schemeClr>
              </a:solidFill>
              <a:latin typeface="Algerian" pitchFamily="82" charset="0"/>
              <a:ea typeface="Verdana" pitchFamily="34" charset="0"/>
              <a:cs typeface="Verdana" pitchFamily="34" charset="0"/>
            </a:endParaRPr>
          </a:p>
        </p:txBody>
      </p:sp>
      <p:sp>
        <p:nvSpPr>
          <p:cNvPr id="44035" name="Content Placeholder 2"/>
          <p:cNvSpPr>
            <a:spLocks noGrp="1"/>
          </p:cNvSpPr>
          <p:nvPr>
            <p:ph sz="quarter" idx="1"/>
          </p:nvPr>
        </p:nvSpPr>
        <p:spPr>
          <a:xfrm>
            <a:off x="301625" y="1412875"/>
            <a:ext cx="8518525" cy="1440061"/>
          </a:xfrm>
        </p:spPr>
        <p:txBody>
          <a:bodyPr/>
          <a:lstStyle/>
          <a:p>
            <a:pPr marL="0" indent="0">
              <a:buNone/>
            </a:pPr>
            <a:r>
              <a:rPr lang="en-US" sz="2000" dirty="0" smtClean="0">
                <a:effectLst/>
              </a:rPr>
              <a:t>Figure 8 shows how the OC curve changes as the acceptance number (a) changes when the sample size is fixed. Changing the acceptance number does not severely change the shape of the OC curve. </a:t>
            </a:r>
          </a:p>
          <a:p>
            <a:pPr marL="0" indent="0">
              <a:buNone/>
            </a:pPr>
            <a:endParaRPr lang="en-US" altLang="en-US" sz="2000" dirty="0" smtClean="0">
              <a:latin typeface="Calibri" pitchFamily="34" charset="0"/>
            </a:endParaRPr>
          </a:p>
        </p:txBody>
      </p:sp>
      <p:pic>
        <p:nvPicPr>
          <p:cNvPr id="5" name="Picture 4" descr="Chapter 1 Figure 9 W Title.jpg"/>
          <p:cNvPicPr/>
          <p:nvPr/>
        </p:nvPicPr>
        <p:blipFill>
          <a:blip r:embed="rId2" cstate="print"/>
          <a:srcRect b="10035"/>
          <a:stretch>
            <a:fillRect/>
          </a:stretch>
        </p:blipFill>
        <p:spPr>
          <a:xfrm>
            <a:off x="899592" y="2348880"/>
            <a:ext cx="7344816" cy="3384376"/>
          </a:xfrm>
          <a:prstGeom prst="rect">
            <a:avLst/>
          </a:prstGeom>
        </p:spPr>
      </p:pic>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34</a:t>
            </a:fld>
            <a:endParaRPr lang="en-IN"/>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16832"/>
            <a:ext cx="8534400" cy="2120280"/>
          </a:xfrm>
        </p:spPr>
        <p:txBody>
          <a:bodyPr/>
          <a:lstStyle/>
          <a:p>
            <a:pPr>
              <a:defRPr/>
            </a:pPr>
            <a:r>
              <a:rPr lang="en-US" sz="3600" b="1" cap="small" dirty="0"/>
              <a:t>Poisson and Normal Approximation to Binomial</a:t>
            </a:r>
            <a:br>
              <a:rPr lang="en-US" sz="3600" b="1" cap="small" dirty="0"/>
            </a:br>
            <a:r>
              <a:rPr lang="en-US" sz="3600" b="1" cap="small" dirty="0"/>
              <a:t>in Quality Control</a:t>
            </a:r>
            <a:r>
              <a:rPr lang="en-US" sz="2400" b="1" cap="small" dirty="0"/>
              <a:t/>
            </a:r>
            <a:br>
              <a:rPr lang="en-US" sz="2400" b="1" cap="small" dirty="0"/>
            </a:br>
            <a:endParaRPr lang="en-US" sz="2400"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35</a:t>
            </a:fld>
            <a:endParaRPr lang="en-IN"/>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Content Placeholder 2"/>
          <p:cNvSpPr>
            <a:spLocks noGrp="1"/>
          </p:cNvSpPr>
          <p:nvPr>
            <p:ph sz="quarter" idx="1"/>
          </p:nvPr>
        </p:nvSpPr>
        <p:spPr>
          <a:xfrm>
            <a:off x="395536" y="1484784"/>
            <a:ext cx="8504238" cy="4992904"/>
          </a:xfrm>
        </p:spPr>
        <p:txBody>
          <a:bodyPr/>
          <a:lstStyle/>
          <a:p>
            <a:pPr marL="0" indent="0">
              <a:buNone/>
            </a:pPr>
            <a:r>
              <a:rPr lang="en-US" sz="2000" u="sng" dirty="0" smtClean="0"/>
              <a:t>Approximations </a:t>
            </a:r>
            <a:r>
              <a:rPr lang="en-US" sz="2000" u="sng" dirty="0"/>
              <a:t>to Binomial </a:t>
            </a:r>
            <a:r>
              <a:rPr lang="en-US" sz="2000" u="sng" dirty="0" smtClean="0"/>
              <a:t>Distribution</a:t>
            </a:r>
          </a:p>
          <a:p>
            <a:pPr marL="0" indent="0">
              <a:buNone/>
            </a:pPr>
            <a:r>
              <a:rPr lang="en-US" sz="1800" dirty="0"/>
              <a:t>If the sample size is very large, the Binomial tables for large </a:t>
            </a:r>
            <a:r>
              <a:rPr lang="en-US" sz="1800" i="1" dirty="0"/>
              <a:t>n</a:t>
            </a:r>
            <a:r>
              <a:rPr lang="en-US" sz="1800" dirty="0"/>
              <a:t> are not available. In such cases, we use either a Normal or a Poisson approximation to the Binomial </a:t>
            </a:r>
            <a:r>
              <a:rPr lang="en-US" sz="1800" dirty="0" smtClean="0"/>
              <a:t>probabilities.</a:t>
            </a:r>
          </a:p>
          <a:p>
            <a:pPr marL="0" indent="0">
              <a:buNone/>
            </a:pPr>
            <a:endParaRPr lang="en-US" sz="1800" dirty="0" smtClean="0"/>
          </a:p>
          <a:p>
            <a:pPr marL="0" indent="0">
              <a:buNone/>
            </a:pPr>
            <a:r>
              <a:rPr lang="en-US" sz="2000" u="sng" dirty="0"/>
              <a:t>Approximation of Binomial to Poisson </a:t>
            </a:r>
            <a:r>
              <a:rPr lang="en-US" sz="2000" u="sng" dirty="0" smtClean="0"/>
              <a:t>Distribution</a:t>
            </a:r>
          </a:p>
          <a:p>
            <a:r>
              <a:rPr lang="en-US" sz="2000" dirty="0" smtClean="0"/>
              <a:t>When </a:t>
            </a:r>
            <a:r>
              <a:rPr lang="en-US" sz="2000" dirty="0"/>
              <a:t>n → ∞ and p → </a:t>
            </a:r>
            <a:r>
              <a:rPr lang="en-US" sz="2000" dirty="0" smtClean="0"/>
              <a:t>0</a:t>
            </a:r>
            <a:endParaRPr lang="en-US" sz="2000" dirty="0"/>
          </a:p>
          <a:p>
            <a:r>
              <a:rPr lang="en-US" sz="2000" dirty="0"/>
              <a:t>If n &gt; 50 and P&lt; 0.1, then assume λ = np, which leads to the Poisson approximation of the </a:t>
            </a:r>
            <a:r>
              <a:rPr lang="en-US" sz="2000" dirty="0" smtClean="0"/>
              <a:t>Binomial.</a:t>
            </a:r>
          </a:p>
          <a:p>
            <a:endParaRPr lang="en-US" sz="2000" dirty="0" smtClean="0"/>
          </a:p>
          <a:p>
            <a:pPr marL="0" indent="0">
              <a:buNone/>
            </a:pPr>
            <a:r>
              <a:rPr lang="en-US" sz="2000" u="sng" dirty="0"/>
              <a:t>Approximation to Normal </a:t>
            </a:r>
            <a:r>
              <a:rPr lang="en-US" sz="2000" u="sng" dirty="0" smtClean="0"/>
              <a:t>Distribution</a:t>
            </a:r>
          </a:p>
          <a:p>
            <a:pPr marL="0" indent="0">
              <a:buNone/>
            </a:pPr>
            <a:r>
              <a:rPr lang="en-US" sz="2000" dirty="0" smtClean="0"/>
              <a:t>   When </a:t>
            </a:r>
            <a:r>
              <a:rPr lang="en-US" sz="2000" dirty="0"/>
              <a:t>n → ∞ and p→0.5. If n &gt; 100 and p≈ 0.5 and </a:t>
            </a:r>
            <a:r>
              <a:rPr lang="en-US" sz="2000" dirty="0" err="1"/>
              <a:t>npq</a:t>
            </a:r>
            <a:r>
              <a:rPr lang="en-US" sz="2000" dirty="0"/>
              <a:t>&gt;25, then µ = np, σ = </a:t>
            </a:r>
            <a:r>
              <a:rPr lang="en-US" sz="2000" dirty="0" err="1"/>
              <a:t>Sqrt</a:t>
            </a:r>
            <a:r>
              <a:rPr lang="en-US" sz="2000" dirty="0"/>
              <a:t>(</a:t>
            </a:r>
            <a:r>
              <a:rPr lang="en-US" sz="2000" dirty="0" err="1"/>
              <a:t>npq</a:t>
            </a:r>
            <a:r>
              <a:rPr lang="en-US" sz="2000" dirty="0"/>
              <a:t>), where the Normal approximation to Binomial becomes</a:t>
            </a:r>
            <a:r>
              <a:rPr lang="en-US" sz="2000" dirty="0" smtClean="0"/>
              <a:t>:</a:t>
            </a:r>
          </a:p>
          <a:p>
            <a:pPr marL="0" indent="0">
              <a:buNone/>
            </a:pPr>
            <a:endParaRPr lang="en-US" sz="2000" dirty="0"/>
          </a:p>
          <a:p>
            <a:pPr marL="0" indent="0">
              <a:buNone/>
            </a:pPr>
            <a:r>
              <a:rPr lang="en-US" sz="2000" dirty="0"/>
              <a:t> </a:t>
            </a:r>
          </a:p>
          <a:p>
            <a:pPr marL="0" indent="0">
              <a:buNone/>
            </a:pPr>
            <a:endParaRPr lang="en-US" sz="2000" dirty="0"/>
          </a:p>
          <a:p>
            <a:pPr marL="0" indent="0">
              <a:buNone/>
            </a:pPr>
            <a:endParaRPr lang="en-US" sz="2000" dirty="0"/>
          </a:p>
          <a:p>
            <a:pPr marL="0" indent="0">
              <a:buNone/>
            </a:pPr>
            <a:endParaRPr lang="en-US" sz="2000" dirty="0"/>
          </a:p>
          <a:p>
            <a:pPr marL="0" indent="0">
              <a:buNone/>
            </a:pPr>
            <a:endParaRPr lang="en-US" altLang="en-US" sz="1800" dirty="0" smtClean="0"/>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36</a:t>
            </a:fld>
            <a:endParaRPr lang="en-IN"/>
          </a:p>
        </p:txBody>
      </p:sp>
      <p:pic>
        <p:nvPicPr>
          <p:cNvPr id="4" name="Picture 3"/>
          <p:cNvPicPr/>
          <p:nvPr/>
        </p:nvPicPr>
        <p:blipFill>
          <a:blip r:embed="rId2" cstate="print"/>
          <a:srcRect/>
          <a:stretch>
            <a:fillRect/>
          </a:stretch>
        </p:blipFill>
        <p:spPr bwMode="auto">
          <a:xfrm>
            <a:off x="1691681" y="5733256"/>
            <a:ext cx="2304255" cy="540060"/>
          </a:xfrm>
          <a:prstGeom prst="rect">
            <a:avLst/>
          </a:prstGeom>
          <a:noFill/>
        </p:spPr>
      </p:pic>
      <p:sp>
        <p:nvSpPr>
          <p:cNvPr id="3" name="Rectangle 2"/>
          <p:cNvSpPr/>
          <p:nvPr/>
        </p:nvSpPr>
        <p:spPr>
          <a:xfrm>
            <a:off x="827584" y="476672"/>
            <a:ext cx="7848872" cy="461665"/>
          </a:xfrm>
          <a:prstGeom prst="rect">
            <a:avLst/>
          </a:prstGeom>
        </p:spPr>
        <p:txBody>
          <a:bodyPr wrap="square">
            <a:spAutoFit/>
          </a:bodyPr>
          <a:lstStyle/>
          <a:p>
            <a:r>
              <a:rPr lang="en-US" sz="2400" b="1" cap="small" dirty="0"/>
              <a:t>Poisson and Normal </a:t>
            </a:r>
            <a:r>
              <a:rPr lang="en-US" sz="2400" b="1" cap="small" dirty="0" smtClean="0"/>
              <a:t>Approximations to binomial </a:t>
            </a:r>
            <a:endParaRPr lang="en-US" sz="2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04864"/>
            <a:ext cx="8534400" cy="1224136"/>
          </a:xfrm>
        </p:spPr>
        <p:txBody>
          <a:bodyPr/>
          <a:lstStyle/>
          <a:p>
            <a:pPr>
              <a:defRPr/>
            </a:pPr>
            <a:r>
              <a:rPr lang="en-US" sz="3200" b="1" dirty="0"/>
              <a:t>Basic Statistical Reliability Concepts </a:t>
            </a:r>
            <a:br>
              <a:rPr lang="en-US" sz="3200" b="1" dirty="0"/>
            </a:br>
            <a:r>
              <a:rPr lang="en-US" sz="3200" b="1" dirty="0"/>
              <a:t>and Monte Carlo Simulators</a:t>
            </a:r>
            <a:endParaRPr lang="en-US" sz="3200" b="1" dirty="0">
              <a:latin typeface="Algerian" pitchFamily="82" charset="0"/>
            </a:endParaRP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37</a:t>
            </a:fld>
            <a:endParaRPr lang="en-IN"/>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1800" b="1" dirty="0"/>
              <a:t> </a:t>
            </a:r>
            <a:r>
              <a:rPr lang="en-US" sz="3200" b="1" dirty="0"/>
              <a:t>Introduction</a:t>
            </a:r>
            <a:endParaRPr lang="en-US" sz="3200" dirty="0">
              <a:solidFill>
                <a:schemeClr val="accent3">
                  <a:lumMod val="50000"/>
                </a:schemeClr>
              </a:solidFill>
              <a:latin typeface="Algerian" pitchFamily="82" charset="0"/>
              <a:ea typeface="Verdana" pitchFamily="34" charset="0"/>
              <a:cs typeface="Verdana" pitchFamily="34" charset="0"/>
            </a:endParaRPr>
          </a:p>
        </p:txBody>
      </p:sp>
      <p:sp>
        <p:nvSpPr>
          <p:cNvPr id="3" name="Content Placeholder 2"/>
          <p:cNvSpPr>
            <a:spLocks noGrp="1"/>
          </p:cNvSpPr>
          <p:nvPr>
            <p:ph sz="quarter" idx="1"/>
          </p:nvPr>
        </p:nvSpPr>
        <p:spPr>
          <a:xfrm>
            <a:off x="251520" y="1844824"/>
            <a:ext cx="8555038" cy="4781550"/>
          </a:xfrm>
        </p:spPr>
        <p:txBody>
          <a:bodyPr/>
          <a:lstStyle/>
          <a:p>
            <a:pPr marL="0" indent="0" algn="just">
              <a:buNone/>
            </a:pPr>
            <a:r>
              <a:rPr lang="en-US" sz="2400" dirty="0"/>
              <a:t>Some of the most commonly used continuous density functions included are the exponential, normal, rectangular, Weibull, lognormal, and gamma. The characteristics presented are those normally considered important in reliability technology, including the reliability function </a:t>
            </a:r>
            <a:r>
              <a:rPr lang="en-US" sz="2400" i="1" dirty="0"/>
              <a:t>R</a:t>
            </a:r>
            <a:r>
              <a:rPr lang="en-US" sz="2400" dirty="0"/>
              <a:t>(</a:t>
            </a:r>
            <a:r>
              <a:rPr lang="en-US" sz="2400" i="1" dirty="0"/>
              <a:t>t</a:t>
            </a:r>
            <a:r>
              <a:rPr lang="en-US" sz="2400" dirty="0"/>
              <a:t>), hazard function </a:t>
            </a:r>
            <a:r>
              <a:rPr lang="en-US" sz="2400" i="1" dirty="0"/>
              <a:t>h</a:t>
            </a:r>
            <a:r>
              <a:rPr lang="en-US" sz="2400" dirty="0"/>
              <a:t>(</a:t>
            </a:r>
            <a:r>
              <a:rPr lang="en-US" sz="2400" i="1" dirty="0"/>
              <a:t>t</a:t>
            </a:r>
            <a:r>
              <a:rPr lang="en-US" sz="2400" dirty="0"/>
              <a:t>), mean, variance, mode, and region of definition. The derivations of these characteristics are readily available in statistical texts and are not presented here. It will be an excellent exercise for the reader to verify these derivations.</a:t>
            </a:r>
            <a:r>
              <a:rPr lang="en-US" sz="2800" dirty="0"/>
              <a:t> </a:t>
            </a:r>
          </a:p>
          <a:p>
            <a:pPr marL="0" indent="0">
              <a:buNone/>
            </a:pPr>
            <a:r>
              <a:rPr lang="en-US" sz="2400" dirty="0"/>
              <a:t> </a:t>
            </a:r>
          </a:p>
          <a:p>
            <a:pPr marL="0" indent="0" algn="just">
              <a:buClrTx/>
              <a:buNone/>
              <a:defRPr/>
            </a:pPr>
            <a:endParaRPr lang="en-US" sz="2200" dirty="0">
              <a:latin typeface="Calibri" pitchFamily="34" charset="0"/>
            </a:endParaRPr>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38</a:t>
            </a:fld>
            <a:endParaRPr lang="en-IN"/>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Basic Statistical Reliability Concepts</a:t>
            </a:r>
          </a:p>
        </p:txBody>
      </p:sp>
      <p:sp>
        <p:nvSpPr>
          <p:cNvPr id="3" name="Content Placeholder 2"/>
          <p:cNvSpPr>
            <a:spLocks noGrp="1"/>
          </p:cNvSpPr>
          <p:nvPr>
            <p:ph sz="quarter" idx="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39</a:t>
            </a:fld>
            <a:endParaRPr lang="en-IN"/>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84784"/>
            <a:ext cx="8568951"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2691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188640"/>
            <a:ext cx="8534400" cy="2880320"/>
          </a:xfrm>
        </p:spPr>
        <p:txBody>
          <a:bodyPr/>
          <a:lstStyle/>
          <a:p>
            <a:pPr>
              <a:defRPr/>
            </a:pPr>
            <a:r>
              <a:rPr lang="en-US" sz="2000" b="1" cap="all" dirty="0"/>
              <a:t>Deterministic and Stochastic Cyber-Risk Metrics </a:t>
            </a:r>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4</a:t>
            </a:fld>
            <a:endParaRPr lang="en-IN"/>
          </a:p>
        </p:txBody>
      </p:sp>
    </p:spTree>
    <p:extLst>
      <p:ext uri="{BB962C8B-B14F-4D97-AF65-F5344CB8AC3E}">
        <p14:creationId xmlns:p14="http://schemas.microsoft.com/office/powerpoint/2010/main" val="14516866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44624"/>
            <a:ext cx="8534400" cy="1368152"/>
          </a:xfrm>
        </p:spPr>
        <p:txBody>
          <a:bodyPr/>
          <a:lstStyle/>
          <a:p>
            <a:pPr>
              <a:defRPr/>
            </a:pPr>
            <a:r>
              <a:rPr lang="en-US" sz="2400" b="1" dirty="0"/>
              <a:t>Solving Basic Reliability Questions by using </a:t>
            </a:r>
            <a:r>
              <a:rPr lang="en-US" sz="2400" b="1" dirty="0" smtClean="0"/>
              <a:t/>
            </a:r>
            <a:br>
              <a:rPr lang="en-US" sz="2400" b="1" dirty="0" smtClean="0"/>
            </a:br>
            <a:r>
              <a:rPr lang="en-US" sz="2400" b="1" dirty="0" smtClean="0"/>
              <a:t>Student-Friendly </a:t>
            </a:r>
            <a:r>
              <a:rPr lang="en-US" sz="2400" b="1" dirty="0"/>
              <a:t>Reliability Examples</a:t>
            </a:r>
            <a:br>
              <a:rPr lang="en-US" sz="2400" b="1" dirty="0"/>
            </a:br>
            <a:endParaRPr lang="en-US" sz="2400" dirty="0">
              <a:latin typeface="Algerian" pitchFamily="82" charset="0"/>
            </a:endParaRPr>
          </a:p>
        </p:txBody>
      </p:sp>
      <p:sp>
        <p:nvSpPr>
          <p:cNvPr id="3" name="Content Placeholder 2"/>
          <p:cNvSpPr>
            <a:spLocks noGrp="1"/>
          </p:cNvSpPr>
          <p:nvPr>
            <p:ph sz="quarter" idx="1"/>
          </p:nvPr>
        </p:nvSpPr>
        <p:spPr>
          <a:xfrm>
            <a:off x="301625" y="1527175"/>
            <a:ext cx="8504238" cy="4638675"/>
          </a:xfrm>
        </p:spPr>
        <p:txBody>
          <a:bodyPr/>
          <a:lstStyle/>
          <a:p>
            <a:pPr marL="0" indent="0">
              <a:buNone/>
            </a:pPr>
            <a:r>
              <a:rPr lang="en-US" sz="2000" b="1" i="1" dirty="0"/>
              <a:t>Example </a:t>
            </a:r>
            <a:r>
              <a:rPr lang="en-US" sz="2000" b="1" i="1" dirty="0" smtClean="0"/>
              <a:t>7: </a:t>
            </a:r>
            <a:r>
              <a:rPr lang="en-US" sz="2000" dirty="0" smtClean="0"/>
              <a:t>At </a:t>
            </a:r>
            <a:r>
              <a:rPr lang="en-US" sz="2000" dirty="0"/>
              <a:t>the end of one year of service, the reliability of a certain software product during its useful life period after the debugging process (assuming a constant failure rate) is 0.7. </a:t>
            </a:r>
            <a:endParaRPr lang="en-US" sz="2000" dirty="0" smtClean="0"/>
          </a:p>
          <a:p>
            <a:pPr marL="0" indent="0">
              <a:buNone/>
            </a:pPr>
            <a:r>
              <a:rPr lang="en-US" sz="2000" b="1" dirty="0" smtClean="0"/>
              <a:t>(a) </a:t>
            </a:r>
            <a:r>
              <a:rPr lang="en-US" sz="2000" dirty="0" smtClean="0"/>
              <a:t>What is the failure rate of this software product in hours?</a:t>
            </a:r>
          </a:p>
          <a:p>
            <a:endParaRPr lang="en-US" sz="2000"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3182764"/>
            <a:ext cx="2770416" cy="2766516"/>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3928" y="3175144"/>
            <a:ext cx="2880320" cy="2774136"/>
          </a:xfrm>
          <a:prstGeom prst="rect">
            <a:avLst/>
          </a:prstGeom>
          <a:noFill/>
          <a:ln>
            <a:noFill/>
          </a:ln>
        </p:spPr>
      </p:pic>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40</a:t>
            </a:fld>
            <a:endParaRPr lang="en-IN"/>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p:cNvSpPr>
            <a:spLocks noGrp="1"/>
          </p:cNvSpPr>
          <p:nvPr>
            <p:ph type="title"/>
          </p:nvPr>
        </p:nvSpPr>
        <p:spPr>
          <a:xfrm>
            <a:off x="323850" y="419011"/>
            <a:ext cx="8534400" cy="600164"/>
          </a:xfrm>
          <a:prstGeom prst="rect">
            <a:avLst/>
          </a:prstGeom>
        </p:spPr>
        <p:txBody>
          <a:bodyPr wrap="square">
            <a:spAutoFit/>
          </a:bodyPr>
          <a:lstStyle/>
          <a:p>
            <a:r>
              <a:rPr lang="en-US" b="1" i="1" dirty="0"/>
              <a:t>Example </a:t>
            </a:r>
            <a:r>
              <a:rPr lang="en-US" b="1" i="1" dirty="0" smtClean="0"/>
              <a:t>7 </a:t>
            </a:r>
            <a:r>
              <a:rPr lang="en-US" b="1" i="1" dirty="0" smtClean="0"/>
              <a:t>continued…</a:t>
            </a:r>
            <a:endParaRPr lang="en-US" dirty="0"/>
          </a:p>
        </p:txBody>
      </p:sp>
      <p:sp>
        <p:nvSpPr>
          <p:cNvPr id="51203" name="Content Placeholder 2"/>
          <p:cNvSpPr>
            <a:spLocks noGrp="1"/>
          </p:cNvSpPr>
          <p:nvPr>
            <p:ph sz="quarter" idx="1"/>
          </p:nvPr>
        </p:nvSpPr>
        <p:spPr/>
        <p:txBody>
          <a:bodyPr/>
          <a:lstStyle/>
          <a:p>
            <a:pPr marL="0" indent="0" algn="just">
              <a:buClrTx/>
              <a:buNone/>
            </a:pPr>
            <a:r>
              <a:rPr lang="en-US" sz="2000" b="1" dirty="0"/>
              <a:t>(b) </a:t>
            </a:r>
            <a:r>
              <a:rPr lang="en-US" sz="2000" dirty="0"/>
              <a:t>If four of these products are put in series and active parallel independently, what are the annual reliability figures in series and active parallel systems respectively?</a:t>
            </a:r>
          </a:p>
          <a:p>
            <a:pPr marL="0" indent="0" algn="just">
              <a:buClrTx/>
              <a:buNone/>
            </a:pPr>
            <a:endParaRPr lang="en-US" altLang="en-US" sz="2200" dirty="0" smtClean="0">
              <a:latin typeface="Calibri" pitchFamily="34" charset="0"/>
            </a:endParaRP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3068960"/>
            <a:ext cx="3744416" cy="2304256"/>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00703" y="3068960"/>
            <a:ext cx="3499689" cy="2304256"/>
          </a:xfrm>
          <a:prstGeom prst="rect">
            <a:avLst/>
          </a:prstGeom>
          <a:noFill/>
          <a:ln>
            <a:noFill/>
          </a:ln>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41</a:t>
            </a:fld>
            <a:endParaRPr lang="en-IN"/>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23850" y="419011"/>
            <a:ext cx="8534400" cy="600164"/>
          </a:xfrm>
          <a:prstGeom prst="rect">
            <a:avLst/>
          </a:prstGeom>
        </p:spPr>
        <p:txBody>
          <a:bodyPr wrap="square">
            <a:spAutoFit/>
          </a:bodyPr>
          <a:lstStyle/>
          <a:p>
            <a:r>
              <a:rPr lang="en-US" b="1" i="1" dirty="0"/>
              <a:t>Example </a:t>
            </a:r>
            <a:r>
              <a:rPr lang="en-US" b="1" i="1" dirty="0" smtClean="0"/>
              <a:t>7 </a:t>
            </a:r>
            <a:r>
              <a:rPr lang="en-US" b="1" i="1" dirty="0" smtClean="0"/>
              <a:t>continued…</a:t>
            </a:r>
            <a:endParaRPr lang="en-US" dirty="0"/>
          </a:p>
        </p:txBody>
      </p:sp>
      <p:sp>
        <p:nvSpPr>
          <p:cNvPr id="3" name="Content Placeholder 2"/>
          <p:cNvSpPr>
            <a:spLocks noGrp="1"/>
          </p:cNvSpPr>
          <p:nvPr>
            <p:ph sz="quarter" idx="1"/>
          </p:nvPr>
        </p:nvSpPr>
        <p:spPr/>
        <p:txBody>
          <a:bodyPr/>
          <a:lstStyle/>
          <a:p>
            <a:pPr marL="0" indent="0">
              <a:buNone/>
            </a:pPr>
            <a:r>
              <a:rPr lang="en-US" sz="2000" b="1" dirty="0"/>
              <a:t>(c) </a:t>
            </a:r>
            <a:r>
              <a:rPr lang="en-US" sz="2000" dirty="0"/>
              <a:t>For active parallel, if 30% of the component failure rate may be attributed to common-mode failures, what will the annual reliability become for the two components in parallel</a:t>
            </a:r>
            <a:r>
              <a:rPr lang="en-US" sz="2000" dirty="0" smtClean="0"/>
              <a:t>?</a:t>
            </a:r>
          </a:p>
          <a:p>
            <a:pPr marL="0" indent="0">
              <a:buNone/>
            </a:pPr>
            <a:endParaRPr lang="en-US" sz="2000" dirty="0"/>
          </a:p>
          <a:p>
            <a:pPr marL="0" indent="0">
              <a:buNone/>
            </a:pPr>
            <a:endParaRPr lang="en-US" dirty="0"/>
          </a:p>
        </p:txBody>
      </p:sp>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780928"/>
            <a:ext cx="3456384" cy="2158083"/>
          </a:xfrm>
          <a:prstGeom prst="rect">
            <a:avLst/>
          </a:prstGeom>
          <a:noFill/>
          <a:ln>
            <a:noFill/>
          </a:ln>
        </p:spPr>
      </p:pic>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4008" y="2852937"/>
            <a:ext cx="3528392" cy="2086074"/>
          </a:xfrm>
          <a:prstGeom prst="rect">
            <a:avLst/>
          </a:prstGeom>
          <a:noFill/>
          <a:ln>
            <a:noFill/>
          </a:ln>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42</a:t>
            </a:fld>
            <a:endParaRPr lang="en-IN"/>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title"/>
          </p:nvPr>
        </p:nvSpPr>
        <p:spPr>
          <a:xfrm>
            <a:off x="395288" y="419011"/>
            <a:ext cx="8462962" cy="600164"/>
          </a:xfrm>
          <a:prstGeom prst="rect">
            <a:avLst/>
          </a:prstGeom>
        </p:spPr>
        <p:txBody>
          <a:bodyPr wrap="square">
            <a:spAutoFit/>
          </a:bodyPr>
          <a:lstStyle/>
          <a:p>
            <a:r>
              <a:rPr lang="en-US" b="1" i="1" dirty="0"/>
              <a:t>Example </a:t>
            </a:r>
            <a:r>
              <a:rPr lang="en-US" b="1" i="1" dirty="0" smtClean="0"/>
              <a:t>7 </a:t>
            </a:r>
            <a:r>
              <a:rPr lang="en-US" b="1" i="1" dirty="0" smtClean="0"/>
              <a:t>continued…</a:t>
            </a:r>
            <a:endParaRPr lang="en-US" dirty="0"/>
          </a:p>
        </p:txBody>
      </p:sp>
      <p:sp>
        <p:nvSpPr>
          <p:cNvPr id="53251" name="Content Placeholder 2"/>
          <p:cNvSpPr>
            <a:spLocks noGrp="1"/>
          </p:cNvSpPr>
          <p:nvPr>
            <p:ph sz="quarter" idx="1"/>
          </p:nvPr>
        </p:nvSpPr>
        <p:spPr/>
        <p:txBody>
          <a:bodyPr/>
          <a:lstStyle/>
          <a:p>
            <a:pPr marL="0" indent="0">
              <a:buNone/>
            </a:pPr>
            <a:r>
              <a:rPr lang="en-US" sz="2000" b="1" dirty="0"/>
              <a:t>(d) </a:t>
            </a:r>
            <a:r>
              <a:rPr lang="en-US" sz="2000" dirty="0"/>
              <a:t>Suppose that the failure rate for a software component is given as 0.08 per hour. How many components must be placed in active parallel form if a distributed system of modules will have to run for 100 hours with a system reliability of no less than 95%?</a:t>
            </a:r>
          </a:p>
          <a:p>
            <a:endParaRPr lang="en-US" altLang="en-US" dirty="0" smtClean="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3140968"/>
            <a:ext cx="2664296" cy="2592288"/>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29536" y="3104964"/>
            <a:ext cx="3960440" cy="2664295"/>
          </a:xfrm>
          <a:prstGeom prst="rect">
            <a:avLst/>
          </a:prstGeom>
          <a:noFill/>
          <a:ln>
            <a:noFill/>
          </a:ln>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43</a:t>
            </a:fld>
            <a:endParaRPr lang="en-IN"/>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a:spLocks noGrp="1"/>
          </p:cNvSpPr>
          <p:nvPr>
            <p:ph type="title"/>
          </p:nvPr>
        </p:nvSpPr>
        <p:spPr>
          <a:xfrm>
            <a:off x="250825" y="419011"/>
            <a:ext cx="8534400" cy="600164"/>
          </a:xfrm>
          <a:prstGeom prst="rect">
            <a:avLst/>
          </a:prstGeom>
        </p:spPr>
        <p:txBody>
          <a:bodyPr wrap="square">
            <a:spAutoFit/>
          </a:bodyPr>
          <a:lstStyle/>
          <a:p>
            <a:r>
              <a:rPr lang="en-US" b="1" i="1" dirty="0"/>
              <a:t>Example </a:t>
            </a:r>
            <a:r>
              <a:rPr lang="en-US" b="1" i="1" dirty="0" smtClean="0"/>
              <a:t>7 </a:t>
            </a:r>
            <a:r>
              <a:rPr lang="en-US" b="1" i="1" dirty="0" smtClean="0"/>
              <a:t>continued...</a:t>
            </a:r>
            <a:endParaRPr lang="en-US" dirty="0"/>
          </a:p>
        </p:txBody>
      </p:sp>
      <p:sp>
        <p:nvSpPr>
          <p:cNvPr id="54275" name="Content Placeholder 2"/>
          <p:cNvSpPr>
            <a:spLocks noGrp="1"/>
          </p:cNvSpPr>
          <p:nvPr>
            <p:ph sz="quarter" idx="1"/>
          </p:nvPr>
        </p:nvSpPr>
        <p:spPr>
          <a:xfrm>
            <a:off x="395536" y="1521296"/>
            <a:ext cx="8504238" cy="4572000"/>
          </a:xfrm>
        </p:spPr>
        <p:txBody>
          <a:bodyPr/>
          <a:lstStyle/>
          <a:p>
            <a:pPr marL="0" indent="0">
              <a:buNone/>
            </a:pPr>
            <a:r>
              <a:rPr lang="en-US" sz="2000" b="1" dirty="0"/>
              <a:t>(e) </a:t>
            </a:r>
            <a:r>
              <a:rPr lang="en-US" sz="2000" dirty="0"/>
              <a:t>Assuming now that the annual reliability of the software module is improved to 0.8, a series system of four components is formed. A second set of four components is bought and a redundant system is built. What is the reliability of the new redundant system with</a:t>
            </a:r>
            <a:r>
              <a:rPr lang="en-US" sz="2000" dirty="0" smtClean="0"/>
              <a:t>:</a:t>
            </a:r>
          </a:p>
          <a:p>
            <a:pPr marL="0" lvl="0" indent="0">
              <a:buNone/>
            </a:pPr>
            <a:r>
              <a:rPr lang="en-US" sz="2000" dirty="0" smtClean="0"/>
              <a:t>(1). High-level </a:t>
            </a:r>
            <a:r>
              <a:rPr lang="en-US" sz="2000" dirty="0"/>
              <a:t>redundancy by drawing the representation in numbered blocks?</a:t>
            </a:r>
          </a:p>
          <a:p>
            <a:pPr marL="0" indent="0">
              <a:buNone/>
            </a:pPr>
            <a:endParaRPr lang="en-US" sz="2000" dirty="0" smtClean="0"/>
          </a:p>
          <a:p>
            <a:pPr marL="0" indent="0">
              <a:buNone/>
            </a:pPr>
            <a:endParaRPr lang="en-US" sz="2000" dirty="0"/>
          </a:p>
          <a:p>
            <a:pPr marL="0" indent="0">
              <a:buNone/>
            </a:pPr>
            <a:r>
              <a:rPr lang="en-US" sz="2000" dirty="0"/>
              <a:t> </a:t>
            </a:r>
          </a:p>
          <a:p>
            <a:pPr marL="0" indent="0">
              <a:buFont typeface="Wingdings 2" pitchFamily="18" charset="2"/>
              <a:buNone/>
            </a:pPr>
            <a:endParaRPr lang="en-US" altLang="en-US" dirty="0" smtClean="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0816" y="3717032"/>
            <a:ext cx="3600400" cy="2376264"/>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3699128"/>
            <a:ext cx="3312368" cy="2376264"/>
          </a:xfrm>
          <a:prstGeom prst="rect">
            <a:avLst/>
          </a:prstGeom>
          <a:noFill/>
          <a:ln>
            <a:noFill/>
          </a:ln>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44</a:t>
            </a:fld>
            <a:endParaRPr lang="en-IN"/>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title"/>
          </p:nvPr>
        </p:nvSpPr>
        <p:spPr>
          <a:xfrm>
            <a:off x="301625" y="387261"/>
            <a:ext cx="8534400" cy="600164"/>
          </a:xfrm>
          <a:prstGeom prst="rect">
            <a:avLst/>
          </a:prstGeom>
        </p:spPr>
        <p:txBody>
          <a:bodyPr wrap="square">
            <a:spAutoFit/>
          </a:bodyPr>
          <a:lstStyle/>
          <a:p>
            <a:r>
              <a:rPr lang="en-US" b="1" i="1" dirty="0"/>
              <a:t>Example </a:t>
            </a:r>
            <a:r>
              <a:rPr lang="en-US" b="1" i="1" dirty="0" smtClean="0"/>
              <a:t>7 </a:t>
            </a:r>
            <a:r>
              <a:rPr lang="en-US" b="1" i="1" dirty="0" smtClean="0"/>
              <a:t>continued…</a:t>
            </a:r>
            <a:endParaRPr lang="en-US" dirty="0"/>
          </a:p>
        </p:txBody>
      </p:sp>
      <p:sp>
        <p:nvSpPr>
          <p:cNvPr id="3" name="Content Placeholder 2"/>
          <p:cNvSpPr>
            <a:spLocks noGrp="1"/>
          </p:cNvSpPr>
          <p:nvPr>
            <p:ph sz="quarter" idx="1"/>
          </p:nvPr>
        </p:nvSpPr>
        <p:spPr>
          <a:xfrm>
            <a:off x="323528" y="1484784"/>
            <a:ext cx="8503920" cy="4572000"/>
          </a:xfrm>
        </p:spPr>
        <p:txBody>
          <a:bodyPr/>
          <a:lstStyle/>
          <a:p>
            <a:pPr marL="0" lvl="0" indent="0">
              <a:buNone/>
            </a:pPr>
            <a:r>
              <a:rPr lang="en-US" sz="2000" dirty="0" smtClean="0"/>
              <a:t>(2) Low-level </a:t>
            </a:r>
            <a:r>
              <a:rPr lang="en-US" sz="2000" dirty="0"/>
              <a:t>redundancy by drawing the representation in numbered blocks?</a:t>
            </a:r>
          </a:p>
          <a:p>
            <a:pPr marL="0" indent="0">
              <a:buNone/>
            </a:pPr>
            <a:endParaRPr lang="en-US"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351534"/>
            <a:ext cx="3024336" cy="2301602"/>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3928" y="2348880"/>
            <a:ext cx="3888432" cy="2229594"/>
          </a:xfrm>
          <a:prstGeom prst="rect">
            <a:avLst/>
          </a:prstGeom>
          <a:noFill/>
          <a:ln w="38100">
            <a:solidFill>
              <a:srgbClr val="C0504D">
                <a:lumMod val="60000"/>
                <a:lumOff val="40000"/>
              </a:srgbClr>
            </a:solidFill>
          </a:ln>
        </p:spPr>
      </p:pic>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45</a:t>
            </a:fld>
            <a:endParaRPr lang="en-IN"/>
          </a:p>
        </p:txBody>
      </p:sp>
    </p:spTree>
    <p:extLst>
      <p:ext uri="{BB962C8B-B14F-4D97-AF65-F5344CB8AC3E}">
        <p14:creationId xmlns:p14="http://schemas.microsoft.com/office/powerpoint/2010/main" val="35110969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8 </a:t>
            </a:r>
            <a:endParaRPr lang="en-US" dirty="0"/>
          </a:p>
        </p:txBody>
      </p:sp>
      <p:sp>
        <p:nvSpPr>
          <p:cNvPr id="3" name="Content Placeholder 2"/>
          <p:cNvSpPr>
            <a:spLocks noGrp="1"/>
          </p:cNvSpPr>
          <p:nvPr>
            <p:ph sz="quarter" idx="1"/>
          </p:nvPr>
        </p:nvSpPr>
        <p:spPr/>
        <p:txBody>
          <a:bodyPr/>
          <a:lstStyle/>
          <a:p>
            <a:pPr marL="0" indent="0">
              <a:buNone/>
            </a:pPr>
            <a:r>
              <a:rPr lang="en-US" sz="2000" b="1" i="1" dirty="0"/>
              <a:t>Example 8: </a:t>
            </a:r>
            <a:r>
              <a:rPr lang="en-US" sz="2000" dirty="0"/>
              <a:t>A constant failure rate device (PC) has a MTTF of 2500 hours. The vendor offers a 1-year warranty. What fraction of the PCs will fail during the warm-up period? What if </a:t>
            </a:r>
            <a:r>
              <a:rPr lang="en-US" sz="2000" dirty="0" smtClean="0"/>
              <a:t>there’s a 2-year </a:t>
            </a:r>
            <a:r>
              <a:rPr lang="en-US" sz="2000" dirty="0"/>
              <a:t>warranty?</a:t>
            </a:r>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2852936"/>
            <a:ext cx="2808312" cy="3168352"/>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01980" y="2834536"/>
            <a:ext cx="4968552" cy="3186752"/>
          </a:xfrm>
          <a:prstGeom prst="rect">
            <a:avLst/>
          </a:prstGeom>
          <a:noFill/>
          <a:ln>
            <a:noFill/>
          </a:ln>
        </p:spPr>
      </p:pic>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46</a:t>
            </a:fld>
            <a:endParaRPr lang="en-IN"/>
          </a:p>
        </p:txBody>
      </p:sp>
    </p:spTree>
    <p:extLst>
      <p:ext uri="{BB962C8B-B14F-4D97-AF65-F5344CB8AC3E}">
        <p14:creationId xmlns:p14="http://schemas.microsoft.com/office/powerpoint/2010/main" val="323566450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534400" cy="758825"/>
          </a:xfrm>
        </p:spPr>
        <p:txBody>
          <a:bodyPr/>
          <a:lstStyle/>
          <a:p>
            <a:r>
              <a:rPr lang="en-US" b="1" i="1" dirty="0"/>
              <a:t>Example 9</a:t>
            </a:r>
            <a:endParaRPr lang="en-US" dirty="0"/>
          </a:p>
        </p:txBody>
      </p:sp>
      <p:sp>
        <p:nvSpPr>
          <p:cNvPr id="3" name="Content Placeholder 2"/>
          <p:cNvSpPr>
            <a:spLocks noGrp="1"/>
          </p:cNvSpPr>
          <p:nvPr>
            <p:ph sz="quarter" idx="1"/>
          </p:nvPr>
        </p:nvSpPr>
        <p:spPr/>
        <p:txBody>
          <a:bodyPr/>
          <a:lstStyle/>
          <a:p>
            <a:pPr marL="0" indent="0">
              <a:buNone/>
            </a:pPr>
            <a:r>
              <a:rPr lang="en-US" sz="2000" b="1" i="1" dirty="0"/>
              <a:t>Example 9: </a:t>
            </a:r>
            <a:r>
              <a:rPr lang="en-US" sz="2000" dirty="0"/>
              <a:t>A software module being marketed is tested for two months and found to have a reliability of R (t) = 0.97 where λ = 0.01523/month; the module is known to have a constant failure rate.  </a:t>
            </a:r>
          </a:p>
          <a:p>
            <a:pPr lvl="1"/>
            <a:r>
              <a:rPr lang="en-US" sz="2000" dirty="0">
                <a:solidFill>
                  <a:schemeClr val="tx1"/>
                </a:solidFill>
              </a:rPr>
              <a:t>What is the failure rate (λ = 0.01523)? Repeat what if R (t) = 0.99 (λ = 0.005025)?</a:t>
            </a:r>
          </a:p>
          <a:p>
            <a:pPr lvl="1"/>
            <a:r>
              <a:rPr lang="en-US" sz="2000" dirty="0">
                <a:solidFill>
                  <a:schemeClr val="tx1"/>
                </a:solidFill>
              </a:rPr>
              <a:t>What is the MTTF (MTTF=65.66 mo.)? Repeat what if R (t) = 0.99 (MTTF=198.99 mo.)?</a:t>
            </a:r>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4005064"/>
            <a:ext cx="3312368" cy="2376264"/>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7944" y="4005064"/>
            <a:ext cx="3672408" cy="2376264"/>
          </a:xfrm>
          <a:prstGeom prst="rect">
            <a:avLst/>
          </a:prstGeom>
          <a:noFill/>
          <a:ln>
            <a:noFill/>
          </a:ln>
        </p:spPr>
      </p:pic>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47</a:t>
            </a:fld>
            <a:endParaRPr lang="en-IN"/>
          </a:p>
        </p:txBody>
      </p:sp>
    </p:spTree>
    <p:extLst>
      <p:ext uri="{BB962C8B-B14F-4D97-AF65-F5344CB8AC3E}">
        <p14:creationId xmlns:p14="http://schemas.microsoft.com/office/powerpoint/2010/main" val="94950960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9 </a:t>
            </a:r>
            <a:r>
              <a:rPr lang="en-US" b="1" i="1" dirty="0" smtClean="0"/>
              <a:t>continued…</a:t>
            </a:r>
            <a:endParaRPr lang="en-US" dirty="0"/>
          </a:p>
        </p:txBody>
      </p:sp>
      <p:sp>
        <p:nvSpPr>
          <p:cNvPr id="3" name="Content Placeholder 2"/>
          <p:cNvSpPr>
            <a:spLocks noGrp="1"/>
          </p:cNvSpPr>
          <p:nvPr>
            <p:ph sz="quarter" idx="1"/>
          </p:nvPr>
        </p:nvSpPr>
        <p:spPr>
          <a:xfrm>
            <a:off x="301752" y="1527048"/>
            <a:ext cx="8602326" cy="4572000"/>
          </a:xfrm>
        </p:spPr>
        <p:txBody>
          <a:bodyPr/>
          <a:lstStyle/>
          <a:p>
            <a:pPr lvl="1"/>
            <a:r>
              <a:rPr lang="en-US" sz="2000" dirty="0">
                <a:solidFill>
                  <a:schemeClr val="tx1"/>
                </a:solidFill>
              </a:rPr>
              <a:t>What is the reliability of this product four years into its operation if it is in continuous use?</a:t>
            </a:r>
          </a:p>
          <a:p>
            <a:pPr lvl="1"/>
            <a:r>
              <a:rPr lang="en-US" sz="2000" dirty="0">
                <a:solidFill>
                  <a:schemeClr val="tx1"/>
                </a:solidFill>
              </a:rPr>
              <a:t>What should the warranty time be to achieve an operational reliability of 96%? </a:t>
            </a:r>
          </a:p>
          <a:p>
            <a:pPr marL="0" indent="0">
              <a:buNone/>
            </a:pPr>
            <a:r>
              <a:rPr lang="en-US" sz="2800" dirty="0"/>
              <a:t> </a:t>
            </a:r>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3163880"/>
            <a:ext cx="2520280" cy="3096344"/>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856" y="3163880"/>
            <a:ext cx="2372588" cy="3096344"/>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68143" y="3178656"/>
            <a:ext cx="3035935" cy="1557020"/>
          </a:xfrm>
          <a:prstGeom prst="rect">
            <a:avLst/>
          </a:prstGeom>
          <a:noFill/>
          <a:ln>
            <a:noFill/>
          </a:ln>
        </p:spPr>
      </p:pic>
      <p:sp>
        <p:nvSpPr>
          <p:cNvPr id="7" name="Slide Number Placeholder 6"/>
          <p:cNvSpPr>
            <a:spLocks noGrp="1"/>
          </p:cNvSpPr>
          <p:nvPr>
            <p:ph type="sldNum" sz="quarter" idx="12"/>
          </p:nvPr>
        </p:nvSpPr>
        <p:spPr/>
        <p:txBody>
          <a:bodyPr/>
          <a:lstStyle/>
          <a:p>
            <a:pPr>
              <a:defRPr/>
            </a:pPr>
            <a:fld id="{80D504C4-6025-4F80-A9E2-97AD466532CC}" type="slidenum">
              <a:rPr lang="en-IN" smtClean="0"/>
              <a:pPr>
                <a:defRPr/>
              </a:pPr>
              <a:t>48</a:t>
            </a:fld>
            <a:endParaRPr lang="en-IN"/>
          </a:p>
        </p:txBody>
      </p:sp>
    </p:spTree>
    <p:extLst>
      <p:ext uri="{BB962C8B-B14F-4D97-AF65-F5344CB8AC3E}">
        <p14:creationId xmlns:p14="http://schemas.microsoft.com/office/powerpoint/2010/main" val="348896476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10</a:t>
            </a:r>
            <a:endParaRPr lang="en-US" dirty="0"/>
          </a:p>
        </p:txBody>
      </p:sp>
      <p:sp>
        <p:nvSpPr>
          <p:cNvPr id="3" name="Content Placeholder 2"/>
          <p:cNvSpPr>
            <a:spLocks noGrp="1"/>
          </p:cNvSpPr>
          <p:nvPr>
            <p:ph sz="quarter" idx="1"/>
          </p:nvPr>
        </p:nvSpPr>
        <p:spPr/>
        <p:txBody>
          <a:bodyPr/>
          <a:lstStyle/>
          <a:p>
            <a:r>
              <a:rPr lang="en-US" b="1" i="1" dirty="0"/>
              <a:t>Example 10 </a:t>
            </a:r>
            <a:r>
              <a:rPr lang="en-US" dirty="0"/>
              <a:t>Calculate the source–target (s–t) reliabilities of the </a:t>
            </a:r>
            <a:r>
              <a:rPr lang="en-US" dirty="0" smtClean="0"/>
              <a:t>following systems</a:t>
            </a:r>
            <a:r>
              <a:rPr lang="en-US" dirty="0"/>
              <a:t>:</a:t>
            </a:r>
          </a:p>
          <a:p>
            <a:r>
              <a:rPr lang="en-US" dirty="0"/>
              <a:t>(a) Take </a:t>
            </a:r>
            <a:r>
              <a:rPr lang="en-US" i="1" dirty="0"/>
              <a:t>s </a:t>
            </a:r>
            <a:r>
              <a:rPr lang="en-US" dirty="0"/>
              <a:t>= 1, </a:t>
            </a:r>
            <a:r>
              <a:rPr lang="en-US" i="1" dirty="0"/>
              <a:t>t </a:t>
            </a:r>
            <a:r>
              <a:rPr lang="en-US" dirty="0"/>
              <a:t>= 13, </a:t>
            </a:r>
            <a:r>
              <a:rPr lang="en-US" i="1" dirty="0"/>
              <a:t>R </a:t>
            </a:r>
            <a:r>
              <a:rPr lang="en-US" dirty="0"/>
              <a:t>= 0.8 in the figure later either with software or hand calculations.</a:t>
            </a:r>
          </a:p>
          <a:p>
            <a:r>
              <a:rPr lang="en-US" dirty="0"/>
              <a:t>(b) Take </a:t>
            </a:r>
            <a:r>
              <a:rPr lang="en-US" i="1" dirty="0"/>
              <a:t>s </a:t>
            </a:r>
            <a:r>
              <a:rPr lang="en-US" dirty="0"/>
              <a:t>= 5, </a:t>
            </a:r>
            <a:r>
              <a:rPr lang="en-US" i="1" dirty="0"/>
              <a:t>t </a:t>
            </a:r>
            <a:r>
              <a:rPr lang="en-US" dirty="0"/>
              <a:t>= 7 in the figure later either with software or hand calculations</a:t>
            </a:r>
            <a:r>
              <a:rPr lang="en-US" dirty="0" smtClean="0"/>
              <a:t>.</a:t>
            </a:r>
          </a:p>
          <a:p>
            <a:endParaRPr lang="en-US" dirty="0"/>
          </a:p>
          <a:p>
            <a:r>
              <a:rPr lang="en-US" dirty="0"/>
              <a:t>Solution: 0.72171 using the CD‐ROM compression algorithm for simple </a:t>
            </a:r>
            <a:r>
              <a:rPr lang="en-US" dirty="0" smtClean="0"/>
              <a:t>series–parallel grids.</a:t>
            </a:r>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49</a:t>
            </a:fld>
            <a:endParaRPr lang="en-IN"/>
          </a:p>
        </p:txBody>
      </p:sp>
    </p:spTree>
    <p:extLst>
      <p:ext uri="{BB962C8B-B14F-4D97-AF65-F5344CB8AC3E}">
        <p14:creationId xmlns:p14="http://schemas.microsoft.com/office/powerpoint/2010/main" val="3009421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68313" y="549274"/>
            <a:ext cx="8218487" cy="863501"/>
          </a:xfrm>
        </p:spPr>
        <p:txBody>
          <a:bodyPr>
            <a:noAutofit/>
          </a:bodyPr>
          <a:lstStyle/>
          <a:p>
            <a:pPr eaLnBrk="1" fontAlgn="auto" hangingPunct="1">
              <a:spcAft>
                <a:spcPts val="0"/>
              </a:spcAft>
              <a:defRPr/>
            </a:pPr>
            <a:r>
              <a:rPr lang="en-US" sz="2000" b="1" cap="all" dirty="0"/>
              <a:t>Deterministic and Stochastic Cyber-Risk Metrics </a:t>
            </a:r>
            <a:r>
              <a:rPr lang="en-US" sz="3200" b="1" dirty="0"/>
              <a:t/>
            </a:r>
            <a:br>
              <a:rPr lang="en-US" sz="3200" b="1" dirty="0"/>
            </a:br>
            <a:endParaRPr lang="en-IN" sz="3200" b="1" dirty="0" smtClean="0">
              <a:solidFill>
                <a:srgbClr val="002060"/>
              </a:solidFill>
              <a:latin typeface="Algerian" pitchFamily="82" charset="0"/>
              <a:ea typeface="Verdana" pitchFamily="34" charset="0"/>
              <a:cs typeface="Verdana" pitchFamily="34" charset="0"/>
            </a:endParaRPr>
          </a:p>
        </p:txBody>
      </p:sp>
      <p:sp>
        <p:nvSpPr>
          <p:cNvPr id="14339" name="Content Placeholder 2"/>
          <p:cNvSpPr>
            <a:spLocks noGrp="1"/>
          </p:cNvSpPr>
          <p:nvPr>
            <p:ph sz="quarter" idx="1"/>
          </p:nvPr>
        </p:nvSpPr>
        <p:spPr>
          <a:xfrm>
            <a:off x="539552" y="1484784"/>
            <a:ext cx="8147050" cy="4823990"/>
          </a:xfrm>
        </p:spPr>
        <p:txBody>
          <a:bodyPr/>
          <a:lstStyle/>
          <a:p>
            <a:pPr marL="0" indent="0" algn="just">
              <a:buNone/>
              <a:defRPr/>
            </a:pPr>
            <a:r>
              <a:rPr lang="en-US" sz="2000" i="1" dirty="0"/>
              <a:t>Informatics</a:t>
            </a:r>
            <a:r>
              <a:rPr lang="en-US" sz="2000" dirty="0"/>
              <a:t> is the study of automation of information, and it derives from the merging of two concepts, </a:t>
            </a:r>
            <a:r>
              <a:rPr lang="en-US" sz="2000" i="1" u="sng" dirty="0"/>
              <a:t>Infor</a:t>
            </a:r>
            <a:r>
              <a:rPr lang="en-US" sz="2000" i="1" dirty="0"/>
              <a:t>mation </a:t>
            </a:r>
            <a:r>
              <a:rPr lang="en-US" sz="2000" dirty="0"/>
              <a:t>and </a:t>
            </a:r>
            <a:r>
              <a:rPr lang="en-US" sz="2000" i="1" dirty="0"/>
              <a:t>Auto</a:t>
            </a:r>
            <a:r>
              <a:rPr lang="en-US" sz="2000" i="1" u="sng" dirty="0"/>
              <a:t>matics</a:t>
            </a:r>
            <a:r>
              <a:rPr lang="en-US" sz="2000" dirty="0"/>
              <a:t>. The first part of Cyber-Risk Informatics, i.e., Cyber, derives from the ancient Hellenic word “</a:t>
            </a:r>
            <a:r>
              <a:rPr lang="en-US" sz="2000" dirty="0" err="1"/>
              <a:t>kybernesis</a:t>
            </a:r>
            <a:r>
              <a:rPr lang="en-US" sz="2000" dirty="0"/>
              <a:t>” (or Cybernetics: the science of communications and automatic control systems in both machines and living things) to mean ‘control skills”, later evolving to the Latin word ‘</a:t>
            </a:r>
            <a:r>
              <a:rPr lang="en-US" sz="2000" dirty="0" err="1"/>
              <a:t>gubernare</a:t>
            </a:r>
            <a:r>
              <a:rPr lang="en-US" sz="2000" dirty="0"/>
              <a:t>” and “govern’ in English. </a:t>
            </a:r>
            <a:endParaRPr lang="en-US" sz="2000" dirty="0" smtClean="0"/>
          </a:p>
          <a:p>
            <a:pPr marL="0" indent="0" algn="just">
              <a:buNone/>
              <a:defRPr/>
            </a:pPr>
            <a:endParaRPr lang="en-US" sz="1800" dirty="0"/>
          </a:p>
          <a:p>
            <a:pPr marL="0" indent="0" algn="just">
              <a:buNone/>
              <a:defRPr/>
            </a:pPr>
            <a:r>
              <a:rPr lang="en-US" sz="1900" dirty="0" smtClean="0"/>
              <a:t>Cyber-Risk </a:t>
            </a:r>
            <a:r>
              <a:rPr lang="en-US" sz="1900" dirty="0"/>
              <a:t>Informatics is, therefore, control or governance of information risk in the computing world in an automated way. In today’s cyber-risk world, there exist as many metric definitions as there are celestial suns in the universe mainly due to a lack of standardization. We will focus on the software science metrics in this chapter since the hardware metrics will be mostly computer and electrical, and more importantly, traditional semiconductor engineering-oriented metrics that would simply be beyond the scope of this book. </a:t>
            </a:r>
            <a:endParaRPr lang="en-US" altLang="en-US" sz="1900" b="1" dirty="0" smtClean="0">
              <a:solidFill>
                <a:srgbClr val="C00000"/>
              </a:solidFill>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5</a:t>
            </a:fld>
            <a:endParaRPr lang="en-IN"/>
          </a:p>
        </p:txBody>
      </p:sp>
    </p:spTree>
    <p:extLst>
      <p:ext uri="{BB962C8B-B14F-4D97-AF65-F5344CB8AC3E}">
        <p14:creationId xmlns:p14="http://schemas.microsoft.com/office/powerpoint/2010/main" val="226046122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10 </a:t>
            </a:r>
            <a:r>
              <a:rPr lang="en-US" b="1" i="1" dirty="0" smtClean="0"/>
              <a:t>continued…</a:t>
            </a:r>
            <a:endParaRPr lang="en-US" dirty="0"/>
          </a:p>
        </p:txBody>
      </p:sp>
      <p:sp>
        <p:nvSpPr>
          <p:cNvPr id="3" name="Content Placeholder 2"/>
          <p:cNvSpPr>
            <a:spLocks noGrp="1"/>
          </p:cNvSpPr>
          <p:nvPr>
            <p:ph sz="quarter" idx="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50</a:t>
            </a:fld>
            <a:endParaRPr lang="en-IN"/>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066459" y="-541230"/>
            <a:ext cx="5112568" cy="8424936"/>
          </a:xfrm>
          <a:prstGeom prst="rect">
            <a:avLst/>
          </a:prstGeom>
          <a:noFill/>
          <a:ln>
            <a:noFill/>
          </a:ln>
          <a:effectLst/>
          <a:scene3d>
            <a:camera prst="orthographicFront"/>
            <a:lightRig rig="threePt" dir="t">
              <a:rot lat="0" lon="0" rev="5400000"/>
            </a:lightRig>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67718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10 </a:t>
            </a:r>
            <a:r>
              <a:rPr lang="en-US" b="1" i="1" dirty="0" smtClean="0"/>
              <a:t>continued…</a:t>
            </a:r>
            <a:endParaRPr lang="en-US" dirty="0"/>
          </a:p>
        </p:txBody>
      </p:sp>
      <p:sp>
        <p:nvSpPr>
          <p:cNvPr id="3" name="Content Placeholder 2"/>
          <p:cNvSpPr>
            <a:spLocks noGrp="1"/>
          </p:cNvSpPr>
          <p:nvPr>
            <p:ph sz="quarter" idx="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51</a:t>
            </a:fld>
            <a:endParaRPr lang="en-IN"/>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485" y="1556792"/>
            <a:ext cx="8651003"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849188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10 </a:t>
            </a:r>
            <a:r>
              <a:rPr lang="en-US" b="1" i="1" dirty="0" smtClean="0"/>
              <a:t>continued…</a:t>
            </a:r>
            <a:endParaRPr lang="en-US" dirty="0"/>
          </a:p>
        </p:txBody>
      </p:sp>
      <p:sp>
        <p:nvSpPr>
          <p:cNvPr id="3" name="Content Placeholder 2"/>
          <p:cNvSpPr>
            <a:spLocks noGrp="1"/>
          </p:cNvSpPr>
          <p:nvPr>
            <p:ph sz="quarter" idx="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52</a:t>
            </a:fld>
            <a:endParaRPr lang="en-IN"/>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556792"/>
            <a:ext cx="8640960"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9549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10 continued</a:t>
            </a:r>
            <a:r>
              <a:rPr lang="en-US" b="1" i="1" dirty="0" smtClean="0"/>
              <a:t>...</a:t>
            </a:r>
            <a:endParaRPr lang="en-US" dirty="0"/>
          </a:p>
        </p:txBody>
      </p:sp>
      <p:sp>
        <p:nvSpPr>
          <p:cNvPr id="3" name="Content Placeholder 2"/>
          <p:cNvSpPr>
            <a:spLocks noGrp="1"/>
          </p:cNvSpPr>
          <p:nvPr>
            <p:ph sz="quarter" idx="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53</a:t>
            </a:fld>
            <a:endParaRPr lang="en-IN"/>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934" y="1556793"/>
            <a:ext cx="8829562" cy="4824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307854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11</a:t>
            </a:r>
            <a:endParaRPr lang="en-US" dirty="0"/>
          </a:p>
        </p:txBody>
      </p:sp>
      <p:sp>
        <p:nvSpPr>
          <p:cNvPr id="3" name="Content Placeholder 2"/>
          <p:cNvSpPr>
            <a:spLocks noGrp="1"/>
          </p:cNvSpPr>
          <p:nvPr>
            <p:ph sz="quarter" idx="1"/>
          </p:nvPr>
        </p:nvSpPr>
        <p:spPr/>
        <p:txBody>
          <a:bodyPr/>
          <a:lstStyle/>
          <a:p>
            <a:pPr marL="0" indent="0">
              <a:buNone/>
            </a:pPr>
            <a:r>
              <a:rPr lang="en-US" sz="2000" b="1" i="1" dirty="0"/>
              <a:t>Example 11: </a:t>
            </a:r>
            <a:r>
              <a:rPr lang="en-US" sz="2000" dirty="0"/>
              <a:t>A disk drive has a constant failure rate with an MTTF of 4000 hours. What is the probability of failure for one year of operation? What is the probability of failure for one year of operation if two of the drives are placed in active parallel mode with failures assumed to be independent? What if in series? </a:t>
            </a:r>
          </a:p>
          <a:p>
            <a:pPr marL="0" indent="0">
              <a:buNone/>
            </a:pPr>
            <a:r>
              <a:rPr lang="en-US" dirty="0"/>
              <a:t> </a:t>
            </a:r>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3429000"/>
            <a:ext cx="2664296" cy="2736304"/>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3968" y="3447369"/>
            <a:ext cx="3365723" cy="2736304"/>
          </a:xfrm>
          <a:prstGeom prst="rect">
            <a:avLst/>
          </a:prstGeom>
          <a:noFill/>
          <a:ln>
            <a:noFill/>
          </a:ln>
        </p:spPr>
      </p:pic>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54</a:t>
            </a:fld>
            <a:endParaRPr lang="en-IN"/>
          </a:p>
        </p:txBody>
      </p:sp>
    </p:spTree>
    <p:extLst>
      <p:ext uri="{BB962C8B-B14F-4D97-AF65-F5344CB8AC3E}">
        <p14:creationId xmlns:p14="http://schemas.microsoft.com/office/powerpoint/2010/main" val="30514739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12</a:t>
            </a:r>
            <a:endParaRPr lang="en-US" dirty="0"/>
          </a:p>
        </p:txBody>
      </p:sp>
      <p:sp>
        <p:nvSpPr>
          <p:cNvPr id="3" name="Content Placeholder 2"/>
          <p:cNvSpPr>
            <a:spLocks noGrp="1"/>
          </p:cNvSpPr>
          <p:nvPr>
            <p:ph sz="quarter" idx="1"/>
          </p:nvPr>
        </p:nvSpPr>
        <p:spPr/>
        <p:txBody>
          <a:bodyPr/>
          <a:lstStyle/>
          <a:p>
            <a:pPr marL="0" indent="0">
              <a:buNone/>
            </a:pPr>
            <a:r>
              <a:rPr lang="en-US" sz="2000" b="1" i="1" dirty="0"/>
              <a:t>Example 12:</a:t>
            </a:r>
            <a:r>
              <a:rPr lang="en-US" sz="2000" b="1" dirty="0"/>
              <a:t> </a:t>
            </a:r>
            <a:r>
              <a:rPr lang="en-US" sz="2000" dirty="0"/>
              <a:t>Suppose that a system consists of two components placed in series, independent each with a failure rate = 1.5 per year. A redundant system is built consisting of four identical components. Derive and calculate expressions for the system’s failure rates after </a:t>
            </a:r>
            <a:r>
              <a:rPr lang="en-US" sz="2000" i="1" dirty="0"/>
              <a:t>t </a:t>
            </a:r>
            <a:r>
              <a:rPr lang="en-US" sz="2000" dirty="0"/>
              <a:t>=1 year of operation: </a:t>
            </a:r>
            <a:endParaRPr lang="en-US" sz="2000" dirty="0" smtClean="0"/>
          </a:p>
          <a:p>
            <a:pPr marL="0" indent="0">
              <a:buNone/>
            </a:pPr>
            <a:r>
              <a:rPr lang="en-US" sz="2000" dirty="0"/>
              <a:t>(</a:t>
            </a:r>
            <a:r>
              <a:rPr lang="en-US" sz="2000" i="1" dirty="0"/>
              <a:t>a</a:t>
            </a:r>
            <a:r>
              <a:rPr lang="en-US" sz="2000" dirty="0"/>
              <a:t>) For high-level </a:t>
            </a:r>
            <a:r>
              <a:rPr lang="en-US" sz="2000" dirty="0" smtClean="0"/>
              <a:t>redundancy. </a:t>
            </a:r>
            <a:endParaRPr lang="en-US" sz="2000" dirty="0"/>
          </a:p>
          <a:p>
            <a:pPr marL="0" indent="0">
              <a:buNone/>
            </a:pPr>
            <a:endParaRPr lang="en-US" sz="2000" dirty="0"/>
          </a:p>
          <a:p>
            <a:pPr marL="0" indent="0">
              <a:buNone/>
            </a:pP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3861048"/>
            <a:ext cx="1944216" cy="2088232"/>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3808" y="3861048"/>
            <a:ext cx="2880320" cy="2088232"/>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0152" y="3861048"/>
            <a:ext cx="2520280" cy="2152050"/>
          </a:xfrm>
          <a:prstGeom prst="rect">
            <a:avLst/>
          </a:prstGeom>
          <a:noFill/>
          <a:ln>
            <a:noFill/>
          </a:ln>
        </p:spPr>
      </p:pic>
      <p:sp>
        <p:nvSpPr>
          <p:cNvPr id="7" name="Slide Number Placeholder 6"/>
          <p:cNvSpPr>
            <a:spLocks noGrp="1"/>
          </p:cNvSpPr>
          <p:nvPr>
            <p:ph type="sldNum" sz="quarter" idx="12"/>
          </p:nvPr>
        </p:nvSpPr>
        <p:spPr/>
        <p:txBody>
          <a:bodyPr/>
          <a:lstStyle/>
          <a:p>
            <a:pPr>
              <a:defRPr/>
            </a:pPr>
            <a:fld id="{80D504C4-6025-4F80-A9E2-97AD466532CC}" type="slidenum">
              <a:rPr lang="en-IN" smtClean="0"/>
              <a:pPr>
                <a:defRPr/>
              </a:pPr>
              <a:t>55</a:t>
            </a:fld>
            <a:endParaRPr lang="en-IN"/>
          </a:p>
        </p:txBody>
      </p:sp>
    </p:spTree>
    <p:extLst>
      <p:ext uri="{BB962C8B-B14F-4D97-AF65-F5344CB8AC3E}">
        <p14:creationId xmlns:p14="http://schemas.microsoft.com/office/powerpoint/2010/main" val="38373515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12 </a:t>
            </a:r>
            <a:r>
              <a:rPr lang="en-US" b="1" i="1" dirty="0" smtClean="0"/>
              <a:t>continued…</a:t>
            </a:r>
            <a:endParaRPr lang="en-US" dirty="0"/>
          </a:p>
        </p:txBody>
      </p:sp>
      <p:sp>
        <p:nvSpPr>
          <p:cNvPr id="3" name="Content Placeholder 2"/>
          <p:cNvSpPr>
            <a:spLocks noGrp="1"/>
          </p:cNvSpPr>
          <p:nvPr>
            <p:ph sz="quarter" idx="1"/>
          </p:nvPr>
        </p:nvSpPr>
        <p:spPr/>
        <p:txBody>
          <a:bodyPr/>
          <a:lstStyle/>
          <a:p>
            <a:pPr marL="0" indent="0">
              <a:buNone/>
            </a:pPr>
            <a:r>
              <a:rPr lang="en-US" sz="2000" dirty="0"/>
              <a:t>(</a:t>
            </a:r>
            <a:r>
              <a:rPr lang="en-US" sz="2000" i="1" dirty="0"/>
              <a:t>b</a:t>
            </a:r>
            <a:r>
              <a:rPr lang="en-US" sz="2000" dirty="0"/>
              <a:t>)</a:t>
            </a:r>
            <a:r>
              <a:rPr lang="en-US" sz="2000" b="1" dirty="0"/>
              <a:t> </a:t>
            </a:r>
            <a:r>
              <a:rPr lang="en-US" sz="2000" dirty="0"/>
              <a:t>For low-level </a:t>
            </a:r>
            <a:r>
              <a:rPr lang="en-US" sz="2000" dirty="0" smtClean="0"/>
              <a:t>redundancy.</a:t>
            </a:r>
            <a:endParaRPr lang="en-US" sz="2000" dirty="0"/>
          </a:p>
          <a:p>
            <a:pPr marL="0" indent="0">
              <a:buNone/>
            </a:pP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2564904"/>
            <a:ext cx="5400600" cy="3168352"/>
          </a:xfrm>
          <a:prstGeom prst="rect">
            <a:avLst/>
          </a:prstGeom>
          <a:noFill/>
          <a:ln>
            <a:noFill/>
          </a:ln>
        </p:spPr>
      </p:pic>
      <p:sp>
        <p:nvSpPr>
          <p:cNvPr id="5" name="Slide Number Placeholder 4"/>
          <p:cNvSpPr>
            <a:spLocks noGrp="1"/>
          </p:cNvSpPr>
          <p:nvPr>
            <p:ph type="sldNum" sz="quarter" idx="12"/>
          </p:nvPr>
        </p:nvSpPr>
        <p:spPr/>
        <p:txBody>
          <a:bodyPr/>
          <a:lstStyle/>
          <a:p>
            <a:pPr>
              <a:defRPr/>
            </a:pPr>
            <a:fld id="{80D504C4-6025-4F80-A9E2-97AD466532CC}" type="slidenum">
              <a:rPr lang="en-IN" smtClean="0"/>
              <a:pPr>
                <a:defRPr/>
              </a:pPr>
              <a:t>56</a:t>
            </a:fld>
            <a:endParaRPr lang="en-IN"/>
          </a:p>
        </p:txBody>
      </p:sp>
    </p:spTree>
    <p:extLst>
      <p:ext uri="{BB962C8B-B14F-4D97-AF65-F5344CB8AC3E}">
        <p14:creationId xmlns:p14="http://schemas.microsoft.com/office/powerpoint/2010/main" val="52153582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13</a:t>
            </a:r>
            <a:endParaRPr lang="en-US" dirty="0"/>
          </a:p>
        </p:txBody>
      </p:sp>
      <p:sp>
        <p:nvSpPr>
          <p:cNvPr id="3" name="Content Placeholder 2"/>
          <p:cNvSpPr>
            <a:spLocks noGrp="1"/>
          </p:cNvSpPr>
          <p:nvPr>
            <p:ph sz="quarter" idx="1"/>
          </p:nvPr>
        </p:nvSpPr>
        <p:spPr/>
        <p:txBody>
          <a:bodyPr/>
          <a:lstStyle/>
          <a:p>
            <a:pPr marL="0" indent="0">
              <a:buNone/>
            </a:pPr>
            <a:r>
              <a:rPr lang="en-US" sz="2000" b="1" i="1" dirty="0"/>
              <a:t>Example 13:</a:t>
            </a:r>
            <a:r>
              <a:rPr lang="en-US" sz="2000" b="1" dirty="0"/>
              <a:t> </a:t>
            </a:r>
            <a:r>
              <a:rPr lang="en-US" sz="2000" dirty="0"/>
              <a:t>At the end of one-year service, the unreliability of a certain brand light bulb assuming a constant failure rate is given to be 8%.</a:t>
            </a:r>
          </a:p>
          <a:p>
            <a:pPr marL="0" indent="0">
              <a:buNone/>
            </a:pPr>
            <a:r>
              <a:rPr lang="en-US" sz="2000" dirty="0"/>
              <a:t>(a) What is the failure rate in hours? </a:t>
            </a:r>
          </a:p>
          <a:p>
            <a:pPr marL="0" indent="0">
              <a:buNone/>
            </a:pP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2996952"/>
            <a:ext cx="2520280" cy="2520280"/>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080" y="2996952"/>
            <a:ext cx="2376264" cy="2520280"/>
          </a:xfrm>
          <a:prstGeom prst="rect">
            <a:avLst/>
          </a:prstGeom>
          <a:noFill/>
          <a:ln>
            <a:noFill/>
          </a:ln>
        </p:spPr>
      </p:pic>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57</a:t>
            </a:fld>
            <a:endParaRPr lang="en-IN"/>
          </a:p>
        </p:txBody>
      </p:sp>
    </p:spTree>
    <p:extLst>
      <p:ext uri="{BB962C8B-B14F-4D97-AF65-F5344CB8AC3E}">
        <p14:creationId xmlns:p14="http://schemas.microsoft.com/office/powerpoint/2010/main" val="264338089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13 </a:t>
            </a:r>
            <a:r>
              <a:rPr lang="en-US" b="1" i="1" dirty="0" smtClean="0"/>
              <a:t>continued…</a:t>
            </a:r>
            <a:endParaRPr lang="en-US" dirty="0"/>
          </a:p>
        </p:txBody>
      </p:sp>
      <p:sp>
        <p:nvSpPr>
          <p:cNvPr id="3" name="Content Placeholder 2"/>
          <p:cNvSpPr>
            <a:spLocks noGrp="1"/>
          </p:cNvSpPr>
          <p:nvPr>
            <p:ph sz="quarter" idx="1"/>
          </p:nvPr>
        </p:nvSpPr>
        <p:spPr/>
        <p:txBody>
          <a:bodyPr/>
          <a:lstStyle/>
          <a:p>
            <a:pPr marL="0" indent="0">
              <a:buNone/>
            </a:pPr>
            <a:r>
              <a:rPr lang="en-US" sz="2000" dirty="0"/>
              <a:t>(b) If two bulbs are placed independently in series and active parallel, what are the annual reliability figures, respectively?</a:t>
            </a:r>
          </a:p>
          <a:p>
            <a:pPr marL="0" indent="0">
              <a:buNone/>
            </a:pP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2552139"/>
            <a:ext cx="3744416" cy="3181117"/>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2534041"/>
            <a:ext cx="3240360" cy="3199215"/>
          </a:xfrm>
          <a:prstGeom prst="rect">
            <a:avLst/>
          </a:prstGeom>
          <a:noFill/>
          <a:ln>
            <a:noFill/>
          </a:ln>
        </p:spPr>
      </p:pic>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58</a:t>
            </a:fld>
            <a:endParaRPr lang="en-IN"/>
          </a:p>
        </p:txBody>
      </p:sp>
    </p:spTree>
    <p:extLst>
      <p:ext uri="{BB962C8B-B14F-4D97-AF65-F5344CB8AC3E}">
        <p14:creationId xmlns:p14="http://schemas.microsoft.com/office/powerpoint/2010/main" val="17920455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13 </a:t>
            </a:r>
            <a:r>
              <a:rPr lang="en-US" b="1" i="1" dirty="0" smtClean="0"/>
              <a:t>continued…</a:t>
            </a:r>
            <a:endParaRPr lang="en-US" dirty="0"/>
          </a:p>
        </p:txBody>
      </p:sp>
      <p:sp>
        <p:nvSpPr>
          <p:cNvPr id="3" name="Content Placeholder 2"/>
          <p:cNvSpPr>
            <a:spLocks noGrp="1"/>
          </p:cNvSpPr>
          <p:nvPr>
            <p:ph sz="quarter" idx="1"/>
          </p:nvPr>
        </p:nvSpPr>
        <p:spPr/>
        <p:txBody>
          <a:bodyPr/>
          <a:lstStyle/>
          <a:p>
            <a:pPr marL="0" indent="0">
              <a:buNone/>
            </a:pPr>
            <a:r>
              <a:rPr lang="en-US" sz="2000" dirty="0"/>
              <a:t>(c) Suppose that the design failure rate for the component is given to be 0.008 per hour, how many bulbs must be placed in active parallel if a system of lamps will have to run for 100 hours with a system reliability of no less than 95%.</a:t>
            </a:r>
          </a:p>
          <a:p>
            <a:pPr marL="0" indent="0">
              <a:buNone/>
            </a:pP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3284984"/>
            <a:ext cx="3816424" cy="2152914"/>
          </a:xfrm>
          <a:prstGeom prst="rect">
            <a:avLst/>
          </a:prstGeom>
          <a:noFill/>
          <a:ln>
            <a:noFill/>
          </a:ln>
        </p:spPr>
      </p:pic>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9904" y="3281134"/>
            <a:ext cx="3662536" cy="2125609"/>
          </a:xfrm>
          <a:prstGeom prst="rect">
            <a:avLst/>
          </a:prstGeom>
          <a:noFill/>
          <a:ln>
            <a:noFill/>
          </a:ln>
        </p:spPr>
      </p:pic>
      <p:sp>
        <p:nvSpPr>
          <p:cNvPr id="6" name="Slide Number Placeholder 5"/>
          <p:cNvSpPr>
            <a:spLocks noGrp="1"/>
          </p:cNvSpPr>
          <p:nvPr>
            <p:ph type="sldNum" sz="quarter" idx="12"/>
          </p:nvPr>
        </p:nvSpPr>
        <p:spPr/>
        <p:txBody>
          <a:bodyPr/>
          <a:lstStyle/>
          <a:p>
            <a:pPr>
              <a:defRPr/>
            </a:pPr>
            <a:fld id="{80D504C4-6025-4F80-A9E2-97AD466532CC}" type="slidenum">
              <a:rPr lang="en-IN" smtClean="0"/>
              <a:pPr>
                <a:defRPr/>
              </a:pPr>
              <a:t>59</a:t>
            </a:fld>
            <a:endParaRPr lang="en-IN"/>
          </a:p>
        </p:txBody>
      </p:sp>
    </p:spTree>
    <p:extLst>
      <p:ext uri="{BB962C8B-B14F-4D97-AF65-F5344CB8AC3E}">
        <p14:creationId xmlns:p14="http://schemas.microsoft.com/office/powerpoint/2010/main" val="3360039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492375"/>
            <a:ext cx="8534400" cy="1112838"/>
          </a:xfrm>
        </p:spPr>
        <p:txBody>
          <a:bodyPr/>
          <a:lstStyle/>
          <a:p>
            <a:pPr>
              <a:defRPr/>
            </a:pPr>
            <a:r>
              <a:rPr lang="en-US" sz="3600" b="1" cap="all" dirty="0"/>
              <a:t>Statistical Risk Analysis</a:t>
            </a:r>
            <a:r>
              <a:rPr lang="en-US" b="1" cap="all" dirty="0"/>
              <a:t/>
            </a:r>
            <a:br>
              <a:rPr lang="en-US" b="1" cap="all" dirty="0"/>
            </a:br>
            <a:endParaRPr lang="en-US" b="1" cap="all"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6</a:t>
            </a:fld>
            <a:endParaRPr lang="en-IN"/>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14</a:t>
            </a:r>
            <a:endParaRPr lang="en-US" dirty="0"/>
          </a:p>
        </p:txBody>
      </p:sp>
      <p:sp>
        <p:nvSpPr>
          <p:cNvPr id="3" name="Content Placeholder 2"/>
          <p:cNvSpPr>
            <a:spLocks noGrp="1"/>
          </p:cNvSpPr>
          <p:nvPr>
            <p:ph sz="quarter" idx="1"/>
          </p:nvPr>
        </p:nvSpPr>
        <p:spPr>
          <a:xfrm>
            <a:off x="301752" y="1527048"/>
            <a:ext cx="8503920" cy="4782272"/>
          </a:xfrm>
        </p:spPr>
        <p:txBody>
          <a:bodyPr/>
          <a:lstStyle/>
          <a:p>
            <a:r>
              <a:rPr lang="en-US" b="1" i="1" dirty="0" smtClean="0"/>
              <a:t>Example </a:t>
            </a:r>
            <a:r>
              <a:rPr lang="en-US" b="1" i="1" dirty="0"/>
              <a:t>14:</a:t>
            </a:r>
            <a:r>
              <a:rPr lang="en-US" b="1" dirty="0"/>
              <a:t> </a:t>
            </a:r>
            <a:r>
              <a:rPr lang="en-US" dirty="0"/>
              <a:t>What is the reliability after one year of active parallel operation for n=2 where the reliability of a unit is R=0.8 if the common mode of failures is 20% of the normal mode failure rate</a:t>
            </a:r>
            <a:r>
              <a:rPr lang="en-US" dirty="0" smtClean="0"/>
              <a:t>?</a:t>
            </a:r>
          </a:p>
          <a:p>
            <a:endParaRPr lang="en-US" dirty="0"/>
          </a:p>
          <a:p>
            <a:pPr marL="0" indent="0">
              <a:buNone/>
            </a:pPr>
            <a:r>
              <a:rPr lang="en-US" dirty="0"/>
              <a:t> </a:t>
            </a:r>
          </a:p>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60</a:t>
            </a:fld>
            <a:endParaRPr lang="en-IN"/>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3284984"/>
            <a:ext cx="5776626" cy="3024336"/>
          </a:xfrm>
          <a:prstGeom prst="rect">
            <a:avLst/>
          </a:prstGeom>
          <a:noFill/>
          <a:ln>
            <a:noFill/>
          </a:ln>
        </p:spPr>
      </p:pic>
    </p:spTree>
    <p:extLst>
      <p:ext uri="{BB962C8B-B14F-4D97-AF65-F5344CB8AC3E}">
        <p14:creationId xmlns:p14="http://schemas.microsoft.com/office/powerpoint/2010/main" val="29668576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15</a:t>
            </a:r>
            <a:endParaRPr lang="en-US" dirty="0"/>
          </a:p>
        </p:txBody>
      </p:sp>
      <p:sp>
        <p:nvSpPr>
          <p:cNvPr id="3" name="Content Placeholder 2"/>
          <p:cNvSpPr>
            <a:spLocks noGrp="1"/>
          </p:cNvSpPr>
          <p:nvPr>
            <p:ph sz="quarter" idx="1"/>
          </p:nvPr>
        </p:nvSpPr>
        <p:spPr/>
        <p:txBody>
          <a:bodyPr/>
          <a:lstStyle/>
          <a:p>
            <a:r>
              <a:rPr lang="en-US" sz="2400" b="1" i="1" dirty="0"/>
              <a:t>Example 15:</a:t>
            </a:r>
            <a:r>
              <a:rPr lang="en-US" sz="2400" b="1" dirty="0"/>
              <a:t> </a:t>
            </a:r>
            <a:r>
              <a:rPr lang="en-US" sz="2400" dirty="0"/>
              <a:t>What is the reliability after one year of active parallel operation for n=2 where the reliability of a unit is R=0.8 and λ=0.223 and if due to load sharing, the failure rate of the second component is higher than 30% of the normal mode failure rate, </a:t>
            </a:r>
            <a:r>
              <a:rPr lang="en-US" sz="2400" dirty="0" err="1"/>
              <a:t>λ</a:t>
            </a:r>
            <a:r>
              <a:rPr lang="en-US" sz="2400" baseline="-25000" dirty="0" err="1"/>
              <a:t>L</a:t>
            </a:r>
            <a:r>
              <a:rPr lang="en-US" sz="2400" baseline="-25000" dirty="0"/>
              <a:t> </a:t>
            </a:r>
            <a:r>
              <a:rPr lang="en-US" sz="2400" dirty="0"/>
              <a:t>= 1.3(0.223)= 0.29 </a:t>
            </a:r>
            <a:r>
              <a:rPr lang="en-US" sz="2400" dirty="0" smtClean="0"/>
              <a:t>?</a:t>
            </a:r>
          </a:p>
          <a:p>
            <a:endParaRPr lang="en-US" sz="2400"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61</a:t>
            </a:fld>
            <a:endParaRPr lang="en-IN"/>
          </a:p>
        </p:txBody>
      </p:sp>
      <p:pic>
        <p:nvPicPr>
          <p:cNvPr id="5" name="Picture 4"/>
          <p:cNvPicPr/>
          <p:nvPr/>
        </p:nvPicPr>
        <p:blipFill rotWithShape="1">
          <a:blip r:embed="rId2" cstate="print">
            <a:extLst>
              <a:ext uri="{28A0092B-C50C-407E-A947-70E740481C1C}">
                <a14:useLocalDpi xmlns:a14="http://schemas.microsoft.com/office/drawing/2010/main" val="0"/>
              </a:ext>
            </a:extLst>
          </a:blip>
          <a:srcRect l="1279" r="4788"/>
          <a:stretch/>
        </p:blipFill>
        <p:spPr bwMode="auto">
          <a:xfrm>
            <a:off x="1331641" y="3573016"/>
            <a:ext cx="6768752" cy="2808312"/>
          </a:xfrm>
          <a:prstGeom prst="rect">
            <a:avLst/>
          </a:prstGeom>
          <a:noFill/>
          <a:ln>
            <a:noFill/>
          </a:ln>
        </p:spPr>
      </p:pic>
    </p:spTree>
    <p:extLst>
      <p:ext uri="{BB962C8B-B14F-4D97-AF65-F5344CB8AC3E}">
        <p14:creationId xmlns:p14="http://schemas.microsoft.com/office/powerpoint/2010/main" val="44109987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16</a:t>
            </a:r>
            <a:endParaRPr lang="en-US" dirty="0"/>
          </a:p>
        </p:txBody>
      </p:sp>
      <p:sp>
        <p:nvSpPr>
          <p:cNvPr id="3" name="Content Placeholder 2"/>
          <p:cNvSpPr>
            <a:spLocks noGrp="1"/>
          </p:cNvSpPr>
          <p:nvPr>
            <p:ph sz="quarter" idx="1"/>
          </p:nvPr>
        </p:nvSpPr>
        <p:spPr>
          <a:xfrm>
            <a:off x="320040" y="1484784"/>
            <a:ext cx="8503920" cy="4572000"/>
          </a:xfrm>
        </p:spPr>
        <p:txBody>
          <a:bodyPr/>
          <a:lstStyle/>
          <a:p>
            <a:r>
              <a:rPr lang="en-US" sz="1700" b="1" i="1" dirty="0"/>
              <a:t>Example </a:t>
            </a:r>
            <a:r>
              <a:rPr lang="en-US" sz="1700" b="1" i="1" dirty="0" smtClean="0"/>
              <a:t>16: </a:t>
            </a:r>
            <a:r>
              <a:rPr lang="en-US" sz="1700" dirty="0" smtClean="0"/>
              <a:t>What </a:t>
            </a:r>
            <a:r>
              <a:rPr lang="en-US" sz="1700" dirty="0"/>
              <a:t>is the reliability after 10 hours of active parallel operation for n=2 where each unit’s λ= 0.01/hour, but when there is a standby unit with, a) perfect switching reliability </a:t>
            </a:r>
            <a:r>
              <a:rPr lang="en-US" sz="1700" dirty="0" err="1"/>
              <a:t>R</a:t>
            </a:r>
            <a:r>
              <a:rPr lang="en-US" sz="1700" baseline="-25000" dirty="0" err="1"/>
              <a:t>ss</a:t>
            </a:r>
            <a:r>
              <a:rPr lang="en-US" sz="1700" dirty="0"/>
              <a:t>=1, and b) imperfect switching reliability </a:t>
            </a:r>
            <a:r>
              <a:rPr lang="en-US" sz="1700" dirty="0" err="1"/>
              <a:t>R</a:t>
            </a:r>
            <a:r>
              <a:rPr lang="en-US" sz="1700" baseline="-25000" dirty="0" err="1"/>
              <a:t>ss</a:t>
            </a:r>
            <a:r>
              <a:rPr lang="en-US" sz="1700" dirty="0"/>
              <a:t>=0.75? Recall that the reliability of two identical units in an active parallel system for R (t=10hr) = </a:t>
            </a:r>
            <a:r>
              <a:rPr lang="en-US" sz="1700" dirty="0" err="1"/>
              <a:t>exp</a:t>
            </a:r>
            <a:r>
              <a:rPr lang="en-US" sz="1700" dirty="0"/>
              <a:t>(-0.01*10)=</a:t>
            </a:r>
            <a:r>
              <a:rPr lang="en-US" sz="1700" dirty="0" err="1"/>
              <a:t>exp</a:t>
            </a:r>
            <a:r>
              <a:rPr lang="en-US" sz="1700" dirty="0"/>
              <a:t>(0.1)= 0.9048 is R</a:t>
            </a:r>
            <a:r>
              <a:rPr lang="en-US" sz="1700" baseline="-25000" dirty="0"/>
              <a:t>a</a:t>
            </a:r>
            <a:r>
              <a:rPr lang="en-US" sz="1700" dirty="0"/>
              <a:t>=1-(1-.9048)</a:t>
            </a:r>
            <a:r>
              <a:rPr lang="en-US" sz="1700" baseline="30000" dirty="0"/>
              <a:t>2</a:t>
            </a:r>
            <a:r>
              <a:rPr lang="en-US" sz="1700" dirty="0"/>
              <a:t>=0.99095. Next n=3</a:t>
            </a:r>
            <a:r>
              <a:rPr lang="en-US" sz="1700" dirty="0" smtClean="0"/>
              <a:t>?</a:t>
            </a:r>
          </a:p>
          <a:p>
            <a:endParaRPr lang="en-US" b="1"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62</a:t>
            </a:fld>
            <a:endParaRPr lang="en-IN"/>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3554" y="3140968"/>
            <a:ext cx="3858446" cy="1368152"/>
          </a:xfrm>
          <a:prstGeom prst="rect">
            <a:avLst/>
          </a:prstGeom>
          <a:noFill/>
          <a:ln>
            <a:noFill/>
          </a:ln>
        </p:spPr>
      </p:pic>
      <p:pic>
        <p:nvPicPr>
          <p:cNvPr id="8"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2568" y="3153544"/>
            <a:ext cx="3888432" cy="1368152"/>
          </a:xfrm>
          <a:prstGeom prst="rect">
            <a:avLst/>
          </a:prstGeom>
          <a:no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667" y="4653136"/>
            <a:ext cx="3858445" cy="1656184"/>
          </a:xfrm>
          <a:prstGeom prst="rect">
            <a:avLst/>
          </a:prstGeom>
          <a:noFill/>
          <a:ln>
            <a:noFill/>
          </a:ln>
        </p:spPr>
      </p:pic>
      <p:pic>
        <p:nvPicPr>
          <p:cNvPr id="10" name="Pictur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88024" y="4653136"/>
            <a:ext cx="3816424" cy="1656184"/>
          </a:xfrm>
          <a:prstGeom prst="rect">
            <a:avLst/>
          </a:prstGeom>
          <a:noFill/>
          <a:ln>
            <a:noFill/>
          </a:ln>
        </p:spPr>
      </p:pic>
    </p:spTree>
    <p:extLst>
      <p:ext uri="{BB962C8B-B14F-4D97-AF65-F5344CB8AC3E}">
        <p14:creationId xmlns:p14="http://schemas.microsoft.com/office/powerpoint/2010/main" val="180816963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17</a:t>
            </a:r>
            <a:endParaRPr lang="en-US" dirty="0"/>
          </a:p>
        </p:txBody>
      </p:sp>
      <p:sp>
        <p:nvSpPr>
          <p:cNvPr id="3" name="Content Placeholder 2"/>
          <p:cNvSpPr>
            <a:spLocks noGrp="1"/>
          </p:cNvSpPr>
          <p:nvPr>
            <p:ph sz="quarter" idx="1"/>
          </p:nvPr>
        </p:nvSpPr>
        <p:spPr/>
        <p:txBody>
          <a:bodyPr/>
          <a:lstStyle/>
          <a:p>
            <a:r>
              <a:rPr lang="en-US" sz="2000" b="1" i="1" dirty="0"/>
              <a:t>Example 17</a:t>
            </a:r>
            <a:r>
              <a:rPr lang="en-US" sz="2000" dirty="0"/>
              <a:t>: a) Suppose that a computer keyboard is life-tested and has a MTTF (Mean time to Failure) of 68 hours and an MMTR (Mean Time to Repair) of 1.5 hours. What is the availability with corrective maintenance? b) If the MMTR is reduced to 1 hour without any extra measures, what MMTF can be tolerated without changing the machine reliability?</a:t>
            </a:r>
            <a:r>
              <a:rPr lang="en-US" sz="2200" dirty="0"/>
              <a:t> </a:t>
            </a:r>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63</a:t>
            </a:fld>
            <a:endParaRPr lang="en-IN"/>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9" y="3573016"/>
            <a:ext cx="3960439" cy="2664295"/>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8024" y="3573016"/>
            <a:ext cx="3672408" cy="2736302"/>
          </a:xfrm>
          <a:prstGeom prst="rect">
            <a:avLst/>
          </a:prstGeom>
          <a:noFill/>
          <a:ln>
            <a:noFill/>
          </a:ln>
        </p:spPr>
      </p:pic>
    </p:spTree>
    <p:extLst>
      <p:ext uri="{BB962C8B-B14F-4D97-AF65-F5344CB8AC3E}">
        <p14:creationId xmlns:p14="http://schemas.microsoft.com/office/powerpoint/2010/main" val="370026411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18</a:t>
            </a:r>
            <a:endParaRPr lang="en-US" dirty="0"/>
          </a:p>
        </p:txBody>
      </p:sp>
      <p:sp>
        <p:nvSpPr>
          <p:cNvPr id="3" name="Content Placeholder 2"/>
          <p:cNvSpPr>
            <a:spLocks noGrp="1"/>
          </p:cNvSpPr>
          <p:nvPr>
            <p:ph sz="quarter" idx="1"/>
          </p:nvPr>
        </p:nvSpPr>
        <p:spPr>
          <a:xfrm>
            <a:off x="251520" y="1844824"/>
            <a:ext cx="8503920" cy="4572000"/>
          </a:xfrm>
        </p:spPr>
        <p:txBody>
          <a:bodyPr/>
          <a:lstStyle/>
          <a:p>
            <a:r>
              <a:rPr lang="en-US" b="1" i="1" dirty="0"/>
              <a:t>Example 18: </a:t>
            </a:r>
            <a:r>
              <a:rPr lang="en-US" dirty="0"/>
              <a:t>a) An annual life test revealed that 92% of computer hard disks were found to be operable. According to these data, what is the reliability (long-term availability) of these disks? b) If one is not happy with this availability figure in part a, and desires to reach an availability value of 0.98, how often must one perform testing and replacement procedures?  A(T</a:t>
            </a:r>
            <a:r>
              <a:rPr lang="en-US" baseline="-25000" dirty="0"/>
              <a:t>0</a:t>
            </a:r>
            <a:r>
              <a:rPr lang="en-US" dirty="0"/>
              <a:t>)=0.98 = 1 – (1/2) (LAMBDA*T</a:t>
            </a:r>
            <a:r>
              <a:rPr lang="en-US" baseline="-25000" dirty="0"/>
              <a:t>0</a:t>
            </a:r>
            <a:r>
              <a:rPr lang="en-US" dirty="0"/>
              <a:t>) → T</a:t>
            </a:r>
            <a:r>
              <a:rPr lang="en-US" baseline="-25000" dirty="0"/>
              <a:t>0 </a:t>
            </a:r>
            <a:r>
              <a:rPr lang="en-US" dirty="0"/>
              <a:t>= 0.48 </a:t>
            </a:r>
            <a:r>
              <a:rPr lang="en-US" dirty="0" err="1"/>
              <a:t>Yr</a:t>
            </a:r>
            <a:r>
              <a:rPr lang="en-US" dirty="0"/>
              <a:t> = 175 days.</a:t>
            </a:r>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64</a:t>
            </a:fld>
            <a:endParaRPr lang="en-IN"/>
          </a:p>
        </p:txBody>
      </p:sp>
    </p:spTree>
    <p:extLst>
      <p:ext uri="{BB962C8B-B14F-4D97-AF65-F5344CB8AC3E}">
        <p14:creationId xmlns:p14="http://schemas.microsoft.com/office/powerpoint/2010/main" val="13207606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Example </a:t>
            </a:r>
            <a:r>
              <a:rPr lang="en-US" b="1" i="1" dirty="0" smtClean="0"/>
              <a:t>18 continued…</a:t>
            </a:r>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65</a:t>
            </a:fld>
            <a:endParaRPr lang="en-IN"/>
          </a:p>
        </p:txBody>
      </p:sp>
      <p:pic>
        <p:nvPicPr>
          <p:cNvPr id="5" name="Content Placeholder 4"/>
          <p:cNvPicPr>
            <a:picLocks noGrp="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340768"/>
            <a:ext cx="4104455" cy="2016224"/>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1342688"/>
            <a:ext cx="4464496" cy="2016224"/>
          </a:xfrm>
          <a:prstGeom prst="rect">
            <a:avLst/>
          </a:prstGeom>
          <a:noFill/>
          <a:ln>
            <a:noFill/>
          </a:ln>
        </p:spPr>
      </p:pic>
      <p:pic>
        <p:nvPicPr>
          <p:cNvPr id="7" name="Picture 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3501008"/>
            <a:ext cx="8496944" cy="2736304"/>
          </a:xfrm>
          <a:prstGeom prst="rect">
            <a:avLst/>
          </a:prstGeom>
          <a:noFill/>
          <a:ln>
            <a:noFill/>
          </a:ln>
        </p:spPr>
      </p:pic>
    </p:spTree>
    <p:extLst>
      <p:ext uri="{BB962C8B-B14F-4D97-AF65-F5344CB8AC3E}">
        <p14:creationId xmlns:p14="http://schemas.microsoft.com/office/powerpoint/2010/main" val="11390239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606408" cy="648072"/>
          </a:xfrm>
        </p:spPr>
        <p:txBody>
          <a:bodyPr/>
          <a:lstStyle/>
          <a:p>
            <a:r>
              <a:rPr lang="en-US" sz="1400" b="1" dirty="0">
                <a:solidFill>
                  <a:schemeClr val="tx1"/>
                </a:solidFill>
              </a:rPr>
              <a:t>Table 1.15 The Commonly Used Probability Distributions and Their Monte Carlo Simulators</a:t>
            </a:r>
            <a:endParaRPr lang="en-US" sz="1400" dirty="0">
              <a:solidFill>
                <a:schemeClr val="tx1"/>
              </a:solidFill>
            </a:endParaRPr>
          </a:p>
        </p:txBody>
      </p:sp>
      <p:sp>
        <p:nvSpPr>
          <p:cNvPr id="3" name="Content Placeholder 2"/>
          <p:cNvSpPr>
            <a:spLocks noGrp="1"/>
          </p:cNvSpPr>
          <p:nvPr>
            <p:ph sz="quarter" idx="1"/>
          </p:nvPr>
        </p:nvSpPr>
        <p:spPr>
          <a:xfrm>
            <a:off x="179512" y="908720"/>
            <a:ext cx="8503920" cy="5688632"/>
          </a:xfrm>
        </p:spPr>
        <p:txBody>
          <a:bodyPr/>
          <a:lstStyle/>
          <a:p>
            <a:endParaRPr lang="en-US" dirty="0"/>
          </a:p>
        </p:txBody>
      </p:sp>
      <p:sp>
        <p:nvSpPr>
          <p:cNvPr id="4" name="Slide Number Placeholder 3"/>
          <p:cNvSpPr>
            <a:spLocks noGrp="1"/>
          </p:cNvSpPr>
          <p:nvPr>
            <p:ph type="sldNum" sz="quarter" idx="12"/>
          </p:nvPr>
        </p:nvSpPr>
        <p:spPr>
          <a:xfrm>
            <a:off x="4362450" y="908720"/>
            <a:ext cx="457200" cy="504056"/>
          </a:xfrm>
        </p:spPr>
        <p:txBody>
          <a:bodyPr>
            <a:normAutofit/>
          </a:bodyPr>
          <a:lstStyle/>
          <a:p>
            <a:pPr>
              <a:defRPr/>
            </a:pPr>
            <a:fld id="{80D504C4-6025-4F80-A9E2-97AD466532CC}" type="slidenum">
              <a:rPr lang="en-IN" smtClean="0"/>
              <a:pPr>
                <a:defRPr/>
              </a:pPr>
              <a:t>66</a:t>
            </a:fld>
            <a:endParaRPr lang="en-IN"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980729"/>
            <a:ext cx="8856983" cy="56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291919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1"/>
            <a:ext cx="8534400" cy="248072"/>
          </a:xfrm>
        </p:spPr>
        <p:txBody>
          <a:bodyPr/>
          <a:lstStyle/>
          <a:p>
            <a:r>
              <a:rPr lang="en-US" sz="1400" b="1" dirty="0">
                <a:solidFill>
                  <a:schemeClr val="tx1"/>
                </a:solidFill>
              </a:rPr>
              <a:t>Table 1.15 </a:t>
            </a:r>
            <a:r>
              <a:rPr lang="en-US" sz="1400" b="1" dirty="0" smtClean="0">
                <a:solidFill>
                  <a:schemeClr val="tx1"/>
                </a:solidFill>
              </a:rPr>
              <a:t>The </a:t>
            </a:r>
            <a:r>
              <a:rPr lang="en-US" sz="1400" b="1" dirty="0">
                <a:solidFill>
                  <a:schemeClr val="tx1"/>
                </a:solidFill>
              </a:rPr>
              <a:t>Commonly Used Probability Distributions and Their Monte Carlo Simulators</a:t>
            </a:r>
            <a:endParaRPr lang="en-US" sz="1400" dirty="0"/>
          </a:p>
        </p:txBody>
      </p:sp>
      <p:sp>
        <p:nvSpPr>
          <p:cNvPr id="3" name="Content Placeholder 2"/>
          <p:cNvSpPr>
            <a:spLocks noGrp="1"/>
          </p:cNvSpPr>
          <p:nvPr>
            <p:ph sz="quarter"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67</a:t>
            </a:fld>
            <a:endParaRPr lang="en-IN"/>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476671"/>
            <a:ext cx="8784975" cy="6120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64444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1"/>
            <a:ext cx="8534400" cy="320080"/>
          </a:xfrm>
        </p:spPr>
        <p:txBody>
          <a:bodyPr/>
          <a:lstStyle/>
          <a:p>
            <a:r>
              <a:rPr lang="en-US" sz="1400" b="1" dirty="0">
                <a:solidFill>
                  <a:schemeClr val="tx1"/>
                </a:solidFill>
              </a:rPr>
              <a:t>Table 1.15 The Commonly Used Probability Distributions and Their Monte Carlo Simulators</a:t>
            </a:r>
            <a:endParaRPr lang="en-US" sz="1400" dirty="0"/>
          </a:p>
        </p:txBody>
      </p:sp>
      <p:sp>
        <p:nvSpPr>
          <p:cNvPr id="3" name="Content Placeholder 2"/>
          <p:cNvSpPr>
            <a:spLocks noGrp="1"/>
          </p:cNvSpPr>
          <p:nvPr>
            <p:ph sz="quarter" idx="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68</a:t>
            </a:fld>
            <a:endParaRPr lang="en-IN"/>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548680"/>
            <a:ext cx="8784976"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63054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01752" y="332656"/>
            <a:ext cx="8503920" cy="5766392"/>
          </a:xfrm>
        </p:spPr>
        <p:txBody>
          <a:bodyPr/>
          <a:lstStyle/>
          <a:p>
            <a:endParaRPr lang="en-US"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69</a:t>
            </a:fld>
            <a:endParaRPr lang="en-IN"/>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8856983" cy="6480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7898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68313" y="404664"/>
            <a:ext cx="8218487" cy="1008111"/>
          </a:xfrm>
        </p:spPr>
        <p:txBody>
          <a:bodyPr>
            <a:noAutofit/>
          </a:bodyPr>
          <a:lstStyle/>
          <a:p>
            <a:pPr eaLnBrk="1" fontAlgn="auto" hangingPunct="1">
              <a:spcAft>
                <a:spcPts val="0"/>
              </a:spcAft>
              <a:defRPr/>
            </a:pPr>
            <a:r>
              <a:rPr lang="en-US" sz="3200" b="1" dirty="0"/>
              <a:t>Introduction to Statistical Hypotheses</a:t>
            </a:r>
            <a:br>
              <a:rPr lang="en-US" sz="3200" b="1" dirty="0"/>
            </a:br>
            <a:endParaRPr lang="en-IN" sz="3200" b="1" dirty="0" smtClean="0">
              <a:solidFill>
                <a:srgbClr val="002060"/>
              </a:solidFill>
              <a:latin typeface="Algerian" pitchFamily="82" charset="0"/>
              <a:ea typeface="Verdana" pitchFamily="34" charset="0"/>
              <a:cs typeface="Verdana" pitchFamily="34" charset="0"/>
            </a:endParaRPr>
          </a:p>
        </p:txBody>
      </p:sp>
      <p:sp>
        <p:nvSpPr>
          <p:cNvPr id="14339" name="Content Placeholder 2"/>
          <p:cNvSpPr>
            <a:spLocks noGrp="1"/>
          </p:cNvSpPr>
          <p:nvPr>
            <p:ph sz="quarter" idx="1"/>
          </p:nvPr>
        </p:nvSpPr>
        <p:spPr>
          <a:xfrm>
            <a:off x="539750" y="1557338"/>
            <a:ext cx="8147050" cy="4103687"/>
          </a:xfrm>
        </p:spPr>
        <p:txBody>
          <a:bodyPr/>
          <a:lstStyle/>
          <a:p>
            <a:pPr marL="0" indent="0" algn="just">
              <a:buNone/>
              <a:defRPr/>
            </a:pPr>
            <a:r>
              <a:rPr lang="en-US" sz="2000" dirty="0" smtClean="0"/>
              <a:t>A </a:t>
            </a:r>
            <a:r>
              <a:rPr lang="en-US" sz="2000" dirty="0"/>
              <a:t>statistical hypothesis is an assumption about a population parameter. It may or may not be true. The normal way to determine whether a statistical hypothesis is true would be to examine a random sample from the population instead of examining the entire population. If sample data are not consistent with the statistical hypothesis, the hypothesis is rejected. There are two types of statistical hypotheses as </a:t>
            </a:r>
            <a:r>
              <a:rPr lang="en-US" sz="2000" dirty="0" smtClean="0"/>
              <a:t>follows.</a:t>
            </a:r>
            <a:endParaRPr lang="en-US" sz="2000" dirty="0"/>
          </a:p>
          <a:p>
            <a:pPr marL="0" indent="0">
              <a:buFont typeface="Wingdings 2" pitchFamily="18" charset="2"/>
              <a:buNone/>
              <a:defRPr/>
            </a:pPr>
            <a:r>
              <a:rPr lang="en-US" sz="2000" dirty="0"/>
              <a:t> </a:t>
            </a:r>
          </a:p>
          <a:p>
            <a:pPr fontAlgn="t">
              <a:defRPr/>
            </a:pPr>
            <a:r>
              <a:rPr lang="en-US" sz="2000" dirty="0" smtClean="0"/>
              <a:t>Null Hypothesis – denoted by H</a:t>
            </a:r>
            <a:r>
              <a:rPr lang="en-US" sz="2000" baseline="-25000" dirty="0" smtClean="0"/>
              <a:t>0</a:t>
            </a:r>
          </a:p>
          <a:p>
            <a:pPr marL="0" indent="0" fontAlgn="t">
              <a:buNone/>
              <a:defRPr/>
            </a:pPr>
            <a:endParaRPr lang="en-US" sz="2000" dirty="0" smtClean="0"/>
          </a:p>
          <a:p>
            <a:pPr fontAlgn="t">
              <a:defRPr/>
            </a:pPr>
            <a:r>
              <a:rPr lang="en-US" sz="2000" dirty="0" smtClean="0"/>
              <a:t>Alternative Hypothesis – denoted by H</a:t>
            </a:r>
            <a:r>
              <a:rPr lang="en-US" sz="2000" baseline="-25000" dirty="0" smtClean="0"/>
              <a:t>1</a:t>
            </a:r>
            <a:r>
              <a:rPr lang="en-US" sz="2000" dirty="0" smtClean="0"/>
              <a:t> or H</a:t>
            </a:r>
            <a:r>
              <a:rPr lang="en-US" sz="2000" baseline="-25000" dirty="0" smtClean="0"/>
              <a:t>a</a:t>
            </a:r>
            <a:endParaRPr lang="en-US" sz="2000" dirty="0" smtClean="0"/>
          </a:p>
          <a:p>
            <a:pPr marL="0" indent="0" algn="just" eaLnBrk="1" hangingPunct="1">
              <a:buClrTx/>
              <a:buFont typeface="Wingdings 2" pitchFamily="18" charset="2"/>
              <a:buNone/>
              <a:defRPr/>
            </a:pPr>
            <a:endParaRPr lang="en-US" altLang="en-US" sz="2000" b="1" dirty="0" smtClean="0">
              <a:solidFill>
                <a:srgbClr val="C00000"/>
              </a:solidFill>
              <a:latin typeface="Calibri" pitchFamily="34" charset="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7</a:t>
            </a:fld>
            <a:endParaRPr lang="en-IN"/>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70</a:t>
            </a:fld>
            <a:endParaRPr lang="en-IN"/>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322" y="31346"/>
            <a:ext cx="8784976" cy="6813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339076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71</a:t>
            </a:fld>
            <a:endParaRPr lang="en-IN"/>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8784976" cy="640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018241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72</a:t>
            </a:fld>
            <a:endParaRPr lang="en-IN"/>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8856984" cy="648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383388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04864"/>
            <a:ext cx="8534400" cy="1040160"/>
          </a:xfrm>
        </p:spPr>
        <p:txBody>
          <a:bodyPr/>
          <a:lstStyle/>
          <a:p>
            <a:r>
              <a:rPr lang="en-US" b="1" cap="all" dirty="0" smtClean="0"/>
              <a:t>Discussions </a:t>
            </a:r>
            <a:r>
              <a:rPr lang="en-US" b="1" cap="all" dirty="0"/>
              <a:t>and </a:t>
            </a:r>
            <a:r>
              <a:rPr lang="en-US" b="1" cap="all" dirty="0" smtClean="0"/>
              <a:t>Conclusion</a:t>
            </a:r>
            <a:endParaRPr lang="en-US" b="1" cap="all" dirty="0"/>
          </a:p>
        </p:txBody>
      </p:sp>
      <p:sp>
        <p:nvSpPr>
          <p:cNvPr id="3" name="Slide Number Placeholder 2"/>
          <p:cNvSpPr>
            <a:spLocks noGrp="1"/>
          </p:cNvSpPr>
          <p:nvPr>
            <p:ph type="sldNum" sz="quarter" idx="12"/>
          </p:nvPr>
        </p:nvSpPr>
        <p:spPr/>
        <p:txBody>
          <a:bodyPr/>
          <a:lstStyle/>
          <a:p>
            <a:pPr>
              <a:defRPr/>
            </a:pPr>
            <a:fld id="{80D504C4-6025-4F80-A9E2-97AD466532CC}" type="slidenum">
              <a:rPr lang="en-IN" smtClean="0"/>
              <a:pPr>
                <a:defRPr/>
              </a:pPr>
              <a:t>73</a:t>
            </a:fld>
            <a:endParaRPr lang="en-IN"/>
          </a:p>
        </p:txBody>
      </p:sp>
    </p:spTree>
    <p:extLst>
      <p:ext uri="{BB962C8B-B14F-4D97-AF65-F5344CB8AC3E}">
        <p14:creationId xmlns:p14="http://schemas.microsoft.com/office/powerpoint/2010/main" val="65679666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28" y="1700808"/>
            <a:ext cx="8503920" cy="4572000"/>
          </a:xfrm>
        </p:spPr>
        <p:txBody>
          <a:bodyPr/>
          <a:lstStyle/>
          <a:p>
            <a:pPr algn="just"/>
            <a:r>
              <a:rPr lang="en-US" sz="1800" dirty="0"/>
              <a:t>This chapter covers five major review sections. It starts with Deterministic and Stochastic Cyber Metrics as an introduction pivotal to the book itself and then continues with Statistical Risk Analysis in the context of a feasible and alternative solution to the </a:t>
            </a:r>
            <a:r>
              <a:rPr lang="en-US" sz="1800" dirty="0" smtClean="0"/>
              <a:t>cyber-ware </a:t>
            </a:r>
            <a:r>
              <a:rPr lang="en-US" sz="1800" dirty="0"/>
              <a:t>metric identification impasse explained through determinism. </a:t>
            </a:r>
          </a:p>
          <a:p>
            <a:pPr algn="just"/>
            <a:r>
              <a:rPr lang="en-US" sz="1800" dirty="0"/>
              <a:t>Acceptance Sampling in quality control is presented as a method to study so as to quantify </a:t>
            </a:r>
            <a:r>
              <a:rPr lang="en-US" sz="1800" dirty="0" smtClean="0"/>
              <a:t>cyber0-ware </a:t>
            </a:r>
            <a:r>
              <a:rPr lang="en-US" sz="1800" dirty="0"/>
              <a:t>metrics with certain novel applications through producer’s and consumer’s risk concepts. The corrective Poisson and Normal approximation to Binomial distribution in quality control applications follows when input data so allows. </a:t>
            </a:r>
          </a:p>
          <a:p>
            <a:pPr algn="just"/>
            <a:r>
              <a:rPr lang="en-US" sz="1800" dirty="0"/>
              <a:t>Last but not least, basic statistical concepts and commonly used distributions of Monte Carlo simulators are presented, assisted by “Cyber-Risk Solver”, an external website allowing access and utilization of pertinent Java applets necessary to comprehend the fundamental concepts as well as to conduct practical projects. One can surf other topics on the Internet</a:t>
            </a:r>
            <a:r>
              <a:rPr lang="en-US" sz="1800" dirty="0" smtClean="0"/>
              <a:t>!</a:t>
            </a:r>
            <a:r>
              <a:rPr lang="en-US" sz="1800" dirty="0"/>
              <a:t/>
            </a:r>
            <a:br>
              <a:rPr lang="en-US" sz="1800" dirty="0"/>
            </a:br>
            <a:endParaRPr lang="en-US" sz="1800" dirty="0"/>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74</a:t>
            </a:fld>
            <a:endParaRPr lang="en-IN"/>
          </a:p>
        </p:txBody>
      </p:sp>
      <p:sp>
        <p:nvSpPr>
          <p:cNvPr id="4" name="Rectangle 3"/>
          <p:cNvSpPr/>
          <p:nvPr/>
        </p:nvSpPr>
        <p:spPr>
          <a:xfrm>
            <a:off x="683568" y="332656"/>
            <a:ext cx="7848872" cy="707886"/>
          </a:xfrm>
          <a:prstGeom prst="rect">
            <a:avLst/>
          </a:prstGeom>
        </p:spPr>
        <p:txBody>
          <a:bodyPr wrap="square">
            <a:spAutoFit/>
          </a:bodyPr>
          <a:lstStyle/>
          <a:p>
            <a:r>
              <a:rPr lang="en-US" sz="4000" dirty="0" smtClean="0"/>
              <a:t>   Discussions </a:t>
            </a:r>
            <a:r>
              <a:rPr lang="en-US" sz="4000" dirty="0"/>
              <a:t>and Conclusion</a:t>
            </a:r>
          </a:p>
        </p:txBody>
      </p:sp>
    </p:spTree>
    <p:extLst>
      <p:ext uri="{BB962C8B-B14F-4D97-AF65-F5344CB8AC3E}">
        <p14:creationId xmlns:p14="http://schemas.microsoft.com/office/powerpoint/2010/main" val="138630169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all" dirty="0" smtClean="0"/>
              <a:t>Appendix</a:t>
            </a:r>
            <a:endParaRPr lang="en-US" b="1" cap="all" dirty="0"/>
          </a:p>
        </p:txBody>
      </p:sp>
      <p:sp>
        <p:nvSpPr>
          <p:cNvPr id="3" name="Content Placeholder 2"/>
          <p:cNvSpPr>
            <a:spLocks noGrp="1"/>
          </p:cNvSpPr>
          <p:nvPr>
            <p:ph sz="quarter" idx="1"/>
          </p:nvPr>
        </p:nvSpPr>
        <p:spPr>
          <a:xfrm>
            <a:off x="323528" y="1916832"/>
            <a:ext cx="8503920" cy="4572000"/>
          </a:xfrm>
        </p:spPr>
        <p:txBody>
          <a:bodyPr/>
          <a:lstStyle/>
          <a:p>
            <a:r>
              <a:rPr lang="en-US" sz="3200" b="1" i="1" dirty="0" smtClean="0"/>
              <a:t>Example 2 and 3: Hypothesis </a:t>
            </a:r>
            <a:r>
              <a:rPr lang="en-US" sz="3200" b="1" i="1" dirty="0"/>
              <a:t>to Determine Optimal </a:t>
            </a:r>
            <a:r>
              <a:rPr lang="fr-FR" sz="3200" b="1" i="1" dirty="0"/>
              <a:t>α</a:t>
            </a:r>
            <a:r>
              <a:rPr lang="en-US" sz="3200" b="1" i="1" dirty="0"/>
              <a:t> and </a:t>
            </a:r>
            <a:r>
              <a:rPr lang="fr-FR" sz="3200" b="1" i="1" dirty="0" smtClean="0"/>
              <a:t>β</a:t>
            </a:r>
          </a:p>
          <a:p>
            <a:endParaRPr lang="fr-FR" sz="3200" b="1" i="1" dirty="0"/>
          </a:p>
          <a:p>
            <a:r>
              <a:rPr lang="fr-FR" sz="3200" b="1" i="1" dirty="0" smtClean="0"/>
              <a:t>See </a:t>
            </a:r>
            <a:r>
              <a:rPr lang="fr-FR" sz="3200" b="1" i="1" dirty="0" err="1" smtClean="0"/>
              <a:t>Chapter</a:t>
            </a:r>
            <a:r>
              <a:rPr lang="fr-FR" sz="3200" b="1" i="1" dirty="0" smtClean="0"/>
              <a:t> 1 </a:t>
            </a:r>
            <a:r>
              <a:rPr lang="fr-FR" sz="3200" b="1" i="1" dirty="0" err="1" smtClean="0"/>
              <a:t>Appendix</a:t>
            </a:r>
            <a:r>
              <a:rPr lang="en-US" sz="3200" b="1" i="1" dirty="0" smtClean="0"/>
              <a:t> </a:t>
            </a:r>
            <a:r>
              <a:rPr lang="fr-FR" sz="3200" b="1" i="1" dirty="0" smtClean="0"/>
              <a:t>PPT </a:t>
            </a:r>
            <a:r>
              <a:rPr lang="fr-FR" sz="3200" b="1" i="1" dirty="0" err="1" smtClean="0"/>
              <a:t>Slides</a:t>
            </a:r>
            <a:endParaRPr lang="en-US" sz="3200" b="1" i="1" dirty="0"/>
          </a:p>
        </p:txBody>
      </p:sp>
      <p:sp>
        <p:nvSpPr>
          <p:cNvPr id="4" name="Slide Number Placeholder 3"/>
          <p:cNvSpPr>
            <a:spLocks noGrp="1"/>
          </p:cNvSpPr>
          <p:nvPr>
            <p:ph type="sldNum" sz="quarter" idx="12"/>
          </p:nvPr>
        </p:nvSpPr>
        <p:spPr/>
        <p:txBody>
          <a:bodyPr/>
          <a:lstStyle/>
          <a:p>
            <a:pPr>
              <a:defRPr/>
            </a:pPr>
            <a:fld id="{80D504C4-6025-4F80-A9E2-97AD466532CC}" type="slidenum">
              <a:rPr lang="en-IN" smtClean="0"/>
              <a:pPr>
                <a:defRPr/>
              </a:pPr>
              <a:t>75</a:t>
            </a:fld>
            <a:endParaRPr lang="en-IN"/>
          </a:p>
        </p:txBody>
      </p:sp>
    </p:spTree>
    <p:extLst>
      <p:ext uri="{BB962C8B-B14F-4D97-AF65-F5344CB8AC3E}">
        <p14:creationId xmlns:p14="http://schemas.microsoft.com/office/powerpoint/2010/main" val="40566992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Title 1"/>
          <p:cNvSpPr>
            <a:spLocks noGrp="1"/>
          </p:cNvSpPr>
          <p:nvPr>
            <p:ph type="ctrTitle"/>
          </p:nvPr>
        </p:nvSpPr>
        <p:spPr>
          <a:xfrm>
            <a:off x="683568" y="260648"/>
            <a:ext cx="7772400" cy="1391816"/>
          </a:xfrm>
        </p:spPr>
        <p:txBody>
          <a:bodyPr/>
          <a:lstStyle/>
          <a:p>
            <a:pPr eaLnBrk="1" hangingPunct="1"/>
            <a:r>
              <a:rPr lang="en-US" altLang="en-US" dirty="0" smtClean="0">
                <a:solidFill>
                  <a:srgbClr val="FF0000"/>
                </a:solidFill>
              </a:rPr>
              <a:t>THANK YOU!</a:t>
            </a:r>
            <a:endParaRPr lang="en-IN" altLang="en-US" dirty="0" smtClean="0">
              <a:solidFill>
                <a:srgbClr val="FF0000"/>
              </a:solidFill>
            </a:endParaRPr>
          </a:p>
        </p:txBody>
      </p:sp>
      <p:sp>
        <p:nvSpPr>
          <p:cNvPr id="2" name="Slide Number Placeholder 1"/>
          <p:cNvSpPr>
            <a:spLocks noGrp="1"/>
          </p:cNvSpPr>
          <p:nvPr>
            <p:ph type="sldNum" sz="quarter" idx="12"/>
          </p:nvPr>
        </p:nvSpPr>
        <p:spPr/>
        <p:txBody>
          <a:bodyPr/>
          <a:lstStyle/>
          <a:p>
            <a:pPr>
              <a:defRPr/>
            </a:pPr>
            <a:fld id="{7DBF92D3-47D9-48FD-A32F-46E674A80223}" type="slidenum">
              <a:rPr lang="en-IN" smtClean="0"/>
              <a:pPr>
                <a:defRPr/>
              </a:pPr>
              <a:t>76</a:t>
            </a:fld>
            <a:endParaRPr lang="en-IN"/>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755576" y="332656"/>
            <a:ext cx="8218487" cy="719138"/>
          </a:xfrm>
        </p:spPr>
        <p:txBody>
          <a:bodyPr>
            <a:normAutofit/>
          </a:bodyPr>
          <a:lstStyle/>
          <a:p>
            <a:pPr eaLnBrk="1" fontAlgn="auto" hangingPunct="1">
              <a:spcAft>
                <a:spcPts val="0"/>
              </a:spcAft>
              <a:defRPr/>
            </a:pPr>
            <a:r>
              <a:rPr lang="en-US" sz="3200" b="1" dirty="0"/>
              <a:t>Decision Rules</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sz="quarter" idx="1"/>
          </p:nvPr>
        </p:nvSpPr>
        <p:spPr>
          <a:xfrm>
            <a:off x="539750" y="1484784"/>
            <a:ext cx="8147050" cy="4681066"/>
          </a:xfrm>
        </p:spPr>
        <p:txBody>
          <a:bodyPr/>
          <a:lstStyle/>
          <a:p>
            <a:pPr algn="just">
              <a:defRPr/>
            </a:pPr>
            <a:r>
              <a:rPr lang="en-US" sz="2000" i="1" dirty="0" smtClean="0"/>
              <a:t>P-value</a:t>
            </a:r>
            <a:r>
              <a:rPr lang="en-US" sz="2000" dirty="0"/>
              <a:t>: The weight of evidence in support of a null hypothesis is measured by the P-value. If the P-value is less than the significance level, we reject the null hypothesis due to when evidential summary statistic lies in the extreme.</a:t>
            </a:r>
          </a:p>
          <a:p>
            <a:pPr algn="just">
              <a:defRPr/>
            </a:pPr>
            <a:r>
              <a:rPr lang="en-US" sz="2000" i="1" dirty="0"/>
              <a:t>Region of acceptance</a:t>
            </a:r>
            <a:r>
              <a:rPr lang="en-US" sz="2000" dirty="0"/>
              <a:t>: The region of acceptance is a range of values. If the test statistic falls within the region of acceptance, the null hypothesis is not rejected. The region of acceptance is defined so that the chance of making a Type I error,</a:t>
            </a:r>
            <a:r>
              <a:rPr lang="en-US" sz="2000" i="1" dirty="0"/>
              <a:t> α</a:t>
            </a:r>
            <a:r>
              <a:rPr lang="en-US" sz="2000" dirty="0"/>
              <a:t>, is equal to the significance level. </a:t>
            </a:r>
          </a:p>
          <a:p>
            <a:pPr algn="just">
              <a:defRPr/>
            </a:pPr>
            <a:r>
              <a:rPr lang="en-US" sz="2000" i="1" dirty="0"/>
              <a:t>Region of rejection (critical region)</a:t>
            </a:r>
            <a:r>
              <a:rPr lang="en-US" sz="2000" dirty="0"/>
              <a:t>: The set of values outside the region of acceptance is called the region of rejection. If the test statistic falls within the region of rejection, the null hypothesis is rejected. In such cases, we say that the hypothesis has been rejected at the level of significance.</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8</a:t>
            </a:fld>
            <a:endParaRPr lang="en-IN"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smtClean="0">
                <a:solidFill>
                  <a:srgbClr val="7B9899"/>
                </a:solidFill>
              </a:rPr>
              <a:t> </a:t>
            </a:r>
            <a:endParaRPr lang="en-IN" altLang="en-US" smtClean="0">
              <a:solidFill>
                <a:srgbClr val="7B9899"/>
              </a:solidFill>
            </a:endParaRPr>
          </a:p>
        </p:txBody>
      </p:sp>
      <p:sp>
        <p:nvSpPr>
          <p:cNvPr id="17411" name="Title 1"/>
          <p:cNvSpPr txBox="1">
            <a:spLocks/>
          </p:cNvSpPr>
          <p:nvPr/>
        </p:nvSpPr>
        <p:spPr bwMode="auto">
          <a:xfrm>
            <a:off x="395288" y="404813"/>
            <a:ext cx="8218487"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Clr>
                <a:schemeClr val="accent1"/>
              </a:buClr>
              <a:buSzPct val="85000"/>
              <a:buFont typeface="Wingdings 2" pitchFamily="18" charset="2"/>
              <a:buChar char=""/>
              <a:defRPr sz="2700">
                <a:solidFill>
                  <a:schemeClr val="tx1"/>
                </a:solidFill>
                <a:latin typeface="Georgia" pitchFamily="18" charset="0"/>
              </a:defRPr>
            </a:lvl1pPr>
            <a:lvl2pPr marL="547688" indent="-273050" eaLnBrk="0" hangingPunct="0">
              <a:spcBef>
                <a:spcPct val="20000"/>
              </a:spcBef>
              <a:buClr>
                <a:schemeClr val="accent2"/>
              </a:buClr>
              <a:buSzPct val="70000"/>
              <a:buFont typeface="Wingdings" pitchFamily="2" charset="2"/>
              <a:buChar char=""/>
              <a:defRPr sz="2200">
                <a:solidFill>
                  <a:schemeClr val="tx2"/>
                </a:solidFill>
                <a:latin typeface="Georgia" pitchFamily="18" charset="0"/>
              </a:defRPr>
            </a:lvl2pPr>
            <a:lvl3pPr marL="822325" indent="-228600" eaLnBrk="0" hangingPunct="0">
              <a:spcBef>
                <a:spcPct val="20000"/>
              </a:spcBef>
              <a:buClr>
                <a:srgbClr val="8CADAE"/>
              </a:buClr>
              <a:buSzPct val="75000"/>
              <a:buFont typeface="Wingdings 2" pitchFamily="18" charset="2"/>
              <a:buChar char=""/>
              <a:defRPr sz="2000">
                <a:solidFill>
                  <a:schemeClr val="tx1"/>
                </a:solidFill>
                <a:latin typeface="Georgia" pitchFamily="18" charset="0"/>
              </a:defRPr>
            </a:lvl3pPr>
            <a:lvl4pPr marL="1096963" indent="-228600" eaLnBrk="0" hangingPunct="0">
              <a:spcBef>
                <a:spcPct val="20000"/>
              </a:spcBef>
              <a:buClr>
                <a:srgbClr val="8C7B70"/>
              </a:buClr>
              <a:buSzPct val="70000"/>
              <a:buFont typeface="Wingdings" pitchFamily="2" charset="2"/>
              <a:buChar char=""/>
              <a:defRPr sz="2000">
                <a:solidFill>
                  <a:schemeClr val="tx2"/>
                </a:solidFill>
                <a:latin typeface="Georgia" pitchFamily="18" charset="0"/>
              </a:defRPr>
            </a:lvl4pPr>
            <a:lvl5pPr marL="1371600" indent="-228600" eaLnBrk="0" hangingPunct="0">
              <a:spcBef>
                <a:spcPct val="20000"/>
              </a:spcBef>
              <a:buClr>
                <a:srgbClr val="8FB08C"/>
              </a:buClr>
              <a:buChar char="•"/>
              <a:defRPr>
                <a:solidFill>
                  <a:schemeClr val="tx1"/>
                </a:solidFill>
                <a:latin typeface="Georgia" pitchFamily="18" charset="0"/>
              </a:defRPr>
            </a:lvl5pPr>
            <a:lvl6pPr marL="1828800" indent="-228600" eaLnBrk="0" fontAlgn="base" hangingPunct="0">
              <a:spcBef>
                <a:spcPct val="20000"/>
              </a:spcBef>
              <a:spcAft>
                <a:spcPct val="0"/>
              </a:spcAft>
              <a:buClr>
                <a:srgbClr val="8FB08C"/>
              </a:buClr>
              <a:buChar char="•"/>
              <a:defRPr>
                <a:solidFill>
                  <a:schemeClr val="tx1"/>
                </a:solidFill>
                <a:latin typeface="Georgia" pitchFamily="18" charset="0"/>
              </a:defRPr>
            </a:lvl6pPr>
            <a:lvl7pPr marL="2286000" indent="-228600" eaLnBrk="0" fontAlgn="base" hangingPunct="0">
              <a:spcBef>
                <a:spcPct val="20000"/>
              </a:spcBef>
              <a:spcAft>
                <a:spcPct val="0"/>
              </a:spcAft>
              <a:buClr>
                <a:srgbClr val="8FB08C"/>
              </a:buClr>
              <a:buChar char="•"/>
              <a:defRPr>
                <a:solidFill>
                  <a:schemeClr val="tx1"/>
                </a:solidFill>
                <a:latin typeface="Georgia" pitchFamily="18" charset="0"/>
              </a:defRPr>
            </a:lvl7pPr>
            <a:lvl8pPr marL="2743200" indent="-228600" eaLnBrk="0" fontAlgn="base" hangingPunct="0">
              <a:spcBef>
                <a:spcPct val="20000"/>
              </a:spcBef>
              <a:spcAft>
                <a:spcPct val="0"/>
              </a:spcAft>
              <a:buClr>
                <a:srgbClr val="8FB08C"/>
              </a:buClr>
              <a:buChar char="•"/>
              <a:defRPr>
                <a:solidFill>
                  <a:schemeClr val="tx1"/>
                </a:solidFill>
                <a:latin typeface="Georgia" pitchFamily="18" charset="0"/>
              </a:defRPr>
            </a:lvl8pPr>
            <a:lvl9pPr marL="3200400" indent="-228600" eaLnBrk="0" fontAlgn="base" hangingPunct="0">
              <a:spcBef>
                <a:spcPct val="20000"/>
              </a:spcBef>
              <a:spcAft>
                <a:spcPct val="0"/>
              </a:spcAft>
              <a:buClr>
                <a:srgbClr val="8FB08C"/>
              </a:buClr>
              <a:buChar char="•"/>
              <a:defRPr>
                <a:solidFill>
                  <a:schemeClr val="tx1"/>
                </a:solidFill>
                <a:latin typeface="Georgia" pitchFamily="18" charset="0"/>
              </a:defRPr>
            </a:lvl9pPr>
          </a:lstStyle>
          <a:p>
            <a:pPr algn="ctr" eaLnBrk="1" hangingPunct="1">
              <a:spcBef>
                <a:spcPct val="0"/>
              </a:spcBef>
              <a:buClrTx/>
              <a:buSzTx/>
              <a:buFontTx/>
              <a:buNone/>
            </a:pPr>
            <a:r>
              <a:rPr lang="en-US" altLang="en-US" sz="3200" b="1" dirty="0">
                <a:solidFill>
                  <a:srgbClr val="7B9899"/>
                </a:solidFill>
              </a:rPr>
              <a:t>One-Tailed Tests</a:t>
            </a:r>
            <a:endParaRPr lang="en-IN" altLang="en-US" sz="3200" b="1" dirty="0">
              <a:solidFill>
                <a:srgbClr val="002060"/>
              </a:solidFill>
              <a:latin typeface="Algerian" pitchFamily="82" charset="0"/>
              <a:ea typeface="Verdana" pitchFamily="34" charset="0"/>
              <a:cs typeface="Verdana" pitchFamily="34" charset="0"/>
            </a:endParaRPr>
          </a:p>
        </p:txBody>
      </p:sp>
      <p:sp>
        <p:nvSpPr>
          <p:cNvPr id="17412" name="Rectangle 1"/>
          <p:cNvSpPr>
            <a:spLocks noChangeArrowheads="1"/>
          </p:cNvSpPr>
          <p:nvPr/>
        </p:nvSpPr>
        <p:spPr bwMode="auto">
          <a:xfrm>
            <a:off x="468313" y="1444625"/>
            <a:ext cx="7775575"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r>
              <a:rPr lang="en-US" altLang="en-US" sz="2400" dirty="0"/>
              <a:t>A test of a statistical hypothesis, where the region of rejection is on only one side of the sampling distribution, is called a one-tailed test. For example: Let null hypothesis state that the mean is less than or equal to 10. The alternative hypothesis would be that the mean is greater than 10.</a:t>
            </a:r>
          </a:p>
          <a:p>
            <a:pPr algn="just" eaLnBrk="1" hangingPunct="1"/>
            <a:r>
              <a:rPr lang="en-US" altLang="en-US" sz="2400" dirty="0"/>
              <a:t> </a:t>
            </a:r>
          </a:p>
          <a:p>
            <a:pPr algn="just" eaLnBrk="1" hangingPunct="1"/>
            <a:r>
              <a:rPr lang="en-US" altLang="en-US" sz="2400" dirty="0"/>
              <a:t>H</a:t>
            </a:r>
            <a:r>
              <a:rPr lang="en-US" altLang="en-US" sz="2400" baseline="-25000" dirty="0"/>
              <a:t>0:</a:t>
            </a:r>
            <a:r>
              <a:rPr lang="en-US" altLang="en-US" sz="2400" dirty="0"/>
              <a:t> µ ≤ 10 and H</a:t>
            </a:r>
            <a:r>
              <a:rPr lang="en-US" altLang="en-US" sz="2400" baseline="-25000" dirty="0"/>
              <a:t>1</a:t>
            </a:r>
            <a:r>
              <a:rPr lang="en-US" altLang="en-US" sz="2400" dirty="0"/>
              <a:t>: µ &gt;10 	</a:t>
            </a:r>
          </a:p>
          <a:p>
            <a:pPr algn="just" eaLnBrk="1" hangingPunct="1"/>
            <a:r>
              <a:rPr lang="en-US" altLang="en-US" sz="2400" dirty="0"/>
              <a:t> </a:t>
            </a:r>
          </a:p>
          <a:p>
            <a:pPr algn="just" eaLnBrk="1" hangingPunct="1"/>
            <a:r>
              <a:rPr lang="en-US" altLang="en-US" sz="2400" dirty="0"/>
              <a:t>The region of rejection would consist of a range of numbers located on the right side of a sampling distribution. That is, a set of numbers greater than 10. </a:t>
            </a:r>
          </a:p>
        </p:txBody>
      </p:sp>
      <p:sp>
        <p:nvSpPr>
          <p:cNvPr id="2" name="Slide Number Placeholder 1"/>
          <p:cNvSpPr>
            <a:spLocks noGrp="1"/>
          </p:cNvSpPr>
          <p:nvPr>
            <p:ph type="sldNum" sz="quarter" idx="12"/>
          </p:nvPr>
        </p:nvSpPr>
        <p:spPr/>
        <p:txBody>
          <a:bodyPr/>
          <a:lstStyle/>
          <a:p>
            <a:pPr>
              <a:defRPr/>
            </a:pPr>
            <a:fld id="{80D504C4-6025-4F80-A9E2-97AD466532CC}" type="slidenum">
              <a:rPr lang="en-IN" smtClean="0"/>
              <a:pPr>
                <a:defRPr/>
              </a:pPr>
              <a:t>9</a:t>
            </a:fld>
            <a:endParaRPr lang="en-IN"/>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28181</TotalTime>
  <Words>3947</Words>
  <Application>Microsoft Office PowerPoint</Application>
  <PresentationFormat>On-screen Show (4:3)</PresentationFormat>
  <Paragraphs>397</Paragraphs>
  <Slides>76</Slides>
  <Notes>0</Notes>
  <HiddenSlides>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Civic</vt:lpstr>
      <vt:lpstr>                           </vt:lpstr>
      <vt:lpstr>  Learning Objectives </vt:lpstr>
      <vt:lpstr>ABSTRACT</vt:lpstr>
      <vt:lpstr>Deterministic and Stochastic Cyber-Risk Metrics </vt:lpstr>
      <vt:lpstr>Deterministic and Stochastic Cyber-Risk Metrics  </vt:lpstr>
      <vt:lpstr>Statistical Risk Analysis </vt:lpstr>
      <vt:lpstr>Introduction to Statistical Hypotheses </vt:lpstr>
      <vt:lpstr>Decision Rules</vt:lpstr>
      <vt:lpstr> </vt:lpstr>
      <vt:lpstr>Two-Tailed Tests</vt:lpstr>
      <vt:lpstr>Decision Errors</vt:lpstr>
      <vt:lpstr>Decision Errors</vt:lpstr>
      <vt:lpstr>Applications to One-Tailed Tests Associated with both Type-I and Type-II errors </vt:lpstr>
      <vt:lpstr>    Applications to One-Tailed Tests Associated with both Type-I and Type-II errors</vt:lpstr>
      <vt:lpstr>       Example 1…. continued</vt:lpstr>
      <vt:lpstr>        Example 1…. continued</vt:lpstr>
      <vt:lpstr>   Example 1…. continued </vt:lpstr>
      <vt:lpstr>  Example 1…. continued</vt:lpstr>
      <vt:lpstr>Applications to Two-Tailed Tests  (Normal distribution assumption)</vt:lpstr>
      <vt:lpstr> </vt:lpstr>
      <vt:lpstr> Applications to One- and Two-Tailed t-Tests(cont’d) </vt:lpstr>
      <vt:lpstr>Applications to One- and Two-Tailed t-Tests (cont’d) </vt:lpstr>
      <vt:lpstr>Applications to One- and Two-Tailed t-Tests (cont’d)</vt:lpstr>
      <vt:lpstr>Applications to One- and Two-Tailed t-Tests (cont’d)</vt:lpstr>
      <vt:lpstr>Applications to One- and Two-Tailed t-Tests (cont’d)</vt:lpstr>
      <vt:lpstr>Applications to One- and Two-Tailed t-Tests (cont’d)</vt:lpstr>
      <vt:lpstr>Acceptance Sampling in Quality Control  </vt:lpstr>
      <vt:lpstr> Introduction</vt:lpstr>
      <vt:lpstr>Definition of an Acceptance Sampling Plan</vt:lpstr>
      <vt:lpstr>The OC (Operating Characteristics) Curve</vt:lpstr>
      <vt:lpstr> Acceptance Sampling</vt:lpstr>
      <vt:lpstr>The OC (Operating Characteristics) Curve (cont’d)</vt:lpstr>
      <vt:lpstr>Comparison of OC curve for different acceptance numbers, a=3 to a=7 for the same “n”</vt:lpstr>
      <vt:lpstr>Comparison continued…</vt:lpstr>
      <vt:lpstr>Poisson and Normal Approximation to Binomial in Quality Control </vt:lpstr>
      <vt:lpstr>PowerPoint Presentation</vt:lpstr>
      <vt:lpstr>Basic Statistical Reliability Concepts  and Monte Carlo Simulators</vt:lpstr>
      <vt:lpstr> Introduction</vt:lpstr>
      <vt:lpstr>Basic Statistical Reliability Concepts</vt:lpstr>
      <vt:lpstr>Solving Basic Reliability Questions by using  Student-Friendly Reliability Examples </vt:lpstr>
      <vt:lpstr>Example 7 continued…</vt:lpstr>
      <vt:lpstr>Example 7 continued…</vt:lpstr>
      <vt:lpstr>Example 7 continued…</vt:lpstr>
      <vt:lpstr>Example 7 continued...</vt:lpstr>
      <vt:lpstr>Example 7 continued…</vt:lpstr>
      <vt:lpstr>Example 8 </vt:lpstr>
      <vt:lpstr>Example 9</vt:lpstr>
      <vt:lpstr>Example 9 continued…</vt:lpstr>
      <vt:lpstr>Example 10</vt:lpstr>
      <vt:lpstr>Example 10 continued…</vt:lpstr>
      <vt:lpstr>Example 10 continued…</vt:lpstr>
      <vt:lpstr>Example 10 continued…</vt:lpstr>
      <vt:lpstr>Example 10 continued...</vt:lpstr>
      <vt:lpstr>Example 11</vt:lpstr>
      <vt:lpstr>Example 12</vt:lpstr>
      <vt:lpstr>Example 12 continued…</vt:lpstr>
      <vt:lpstr>Example 13</vt:lpstr>
      <vt:lpstr>Example 13 continued…</vt:lpstr>
      <vt:lpstr>Example 13 continued…</vt:lpstr>
      <vt:lpstr>Example 14</vt:lpstr>
      <vt:lpstr>Example 15</vt:lpstr>
      <vt:lpstr>Example 16</vt:lpstr>
      <vt:lpstr>Example 17</vt:lpstr>
      <vt:lpstr>Example 18</vt:lpstr>
      <vt:lpstr>Example 18 continued…</vt:lpstr>
      <vt:lpstr>Table 1.15 The Commonly Used Probability Distributions and Their Monte Carlo Simulators</vt:lpstr>
      <vt:lpstr>Table 1.15 The Commonly Used Probability Distributions and Their Monte Carlo Simulators</vt:lpstr>
      <vt:lpstr>Table 1.15 The Commonly Used Probability Distributions and Their Monte Carlo Simulators</vt:lpstr>
      <vt:lpstr>PowerPoint Presentation</vt:lpstr>
      <vt:lpstr>PowerPoint Presentation</vt:lpstr>
      <vt:lpstr>PowerPoint Presentation</vt:lpstr>
      <vt:lpstr>PowerPoint Presentation</vt:lpstr>
      <vt:lpstr>Discussions and Conclusion</vt:lpstr>
      <vt:lpstr>PowerPoint Presentation</vt:lpstr>
      <vt:lpstr>Appendix</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Authentication and Authorization</dc:title>
  <dc:creator>Vinay</dc:creator>
  <cp:lastModifiedBy>Mehmet Sahinoglu</cp:lastModifiedBy>
  <cp:revision>2015</cp:revision>
  <dcterms:created xsi:type="dcterms:W3CDTF">2014-04-14T23:07:45Z</dcterms:created>
  <dcterms:modified xsi:type="dcterms:W3CDTF">2016-06-08T01:29:13Z</dcterms:modified>
</cp:coreProperties>
</file>