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416" r:id="rId2"/>
    <p:sldId id="269" r:id="rId3"/>
    <p:sldId id="312" r:id="rId4"/>
    <p:sldId id="258" r:id="rId5"/>
    <p:sldId id="356" r:id="rId6"/>
    <p:sldId id="404" r:id="rId7"/>
    <p:sldId id="406" r:id="rId8"/>
    <p:sldId id="405" r:id="rId9"/>
    <p:sldId id="402" r:id="rId10"/>
    <p:sldId id="414" r:id="rId11"/>
    <p:sldId id="359" r:id="rId12"/>
    <p:sldId id="411" r:id="rId13"/>
    <p:sldId id="360" r:id="rId14"/>
    <p:sldId id="362" r:id="rId15"/>
    <p:sldId id="403" r:id="rId16"/>
    <p:sldId id="407" r:id="rId17"/>
    <p:sldId id="409" r:id="rId18"/>
    <p:sldId id="410" r:id="rId19"/>
    <p:sldId id="412" r:id="rId20"/>
    <p:sldId id="415" r:id="rId21"/>
  </p:sldIdLst>
  <p:sldSz cx="9144000" cy="6858000" type="screen4x3"/>
  <p:notesSz cx="7010400" cy="9296400"/>
  <p:defaultTextStyle>
    <a:defPPr>
      <a:defRPr lang="en-US"/>
    </a:defPPr>
    <a:lvl1pPr algn="l" rtl="0" fontAlgn="base">
      <a:spcBef>
        <a:spcPct val="20000"/>
      </a:spcBef>
      <a:spcAft>
        <a:spcPct val="0"/>
      </a:spcAft>
      <a:buClr>
        <a:schemeClr val="hlink"/>
      </a:buClr>
      <a:buSzPct val="60000"/>
      <a:buFont typeface="Wingdings" pitchFamily="2" charset="2"/>
      <a:defRPr sz="2800" kern="1200">
        <a:solidFill>
          <a:schemeClr val="tx1"/>
        </a:solidFill>
        <a:latin typeface="Arial" charset="0"/>
        <a:ea typeface="+mn-ea"/>
        <a:cs typeface="+mn-cs"/>
      </a:defRPr>
    </a:lvl1pPr>
    <a:lvl2pPr marL="457200" algn="l" rtl="0" fontAlgn="base">
      <a:spcBef>
        <a:spcPct val="20000"/>
      </a:spcBef>
      <a:spcAft>
        <a:spcPct val="0"/>
      </a:spcAft>
      <a:buClr>
        <a:schemeClr val="hlink"/>
      </a:buClr>
      <a:buSzPct val="60000"/>
      <a:buFont typeface="Wingdings" pitchFamily="2" charset="2"/>
      <a:defRPr sz="2800" kern="1200">
        <a:solidFill>
          <a:schemeClr val="tx1"/>
        </a:solidFill>
        <a:latin typeface="Arial" charset="0"/>
        <a:ea typeface="+mn-ea"/>
        <a:cs typeface="+mn-cs"/>
      </a:defRPr>
    </a:lvl2pPr>
    <a:lvl3pPr marL="914400" algn="l" rtl="0" fontAlgn="base">
      <a:spcBef>
        <a:spcPct val="20000"/>
      </a:spcBef>
      <a:spcAft>
        <a:spcPct val="0"/>
      </a:spcAft>
      <a:buClr>
        <a:schemeClr val="hlink"/>
      </a:buClr>
      <a:buSzPct val="60000"/>
      <a:buFont typeface="Wingdings" pitchFamily="2" charset="2"/>
      <a:defRPr sz="2800" kern="1200">
        <a:solidFill>
          <a:schemeClr val="tx1"/>
        </a:solidFill>
        <a:latin typeface="Arial" charset="0"/>
        <a:ea typeface="+mn-ea"/>
        <a:cs typeface="+mn-cs"/>
      </a:defRPr>
    </a:lvl3pPr>
    <a:lvl4pPr marL="1371600" algn="l" rtl="0" fontAlgn="base">
      <a:spcBef>
        <a:spcPct val="20000"/>
      </a:spcBef>
      <a:spcAft>
        <a:spcPct val="0"/>
      </a:spcAft>
      <a:buClr>
        <a:schemeClr val="hlink"/>
      </a:buClr>
      <a:buSzPct val="60000"/>
      <a:buFont typeface="Wingdings" pitchFamily="2" charset="2"/>
      <a:defRPr sz="2800" kern="1200">
        <a:solidFill>
          <a:schemeClr val="tx1"/>
        </a:solidFill>
        <a:latin typeface="Arial" charset="0"/>
        <a:ea typeface="+mn-ea"/>
        <a:cs typeface="+mn-cs"/>
      </a:defRPr>
    </a:lvl4pPr>
    <a:lvl5pPr marL="1828800" algn="l" rtl="0" fontAlgn="base">
      <a:spcBef>
        <a:spcPct val="20000"/>
      </a:spcBef>
      <a:spcAft>
        <a:spcPct val="0"/>
      </a:spcAft>
      <a:buClr>
        <a:schemeClr val="hlink"/>
      </a:buClr>
      <a:buSzPct val="60000"/>
      <a:buFont typeface="Wingdings" pitchFamily="2" charset="2"/>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33FF"/>
    <a:srgbClr val="FF9966"/>
    <a:srgbClr val="33CC33"/>
    <a:srgbClr val="66FF33"/>
    <a:srgbClr val="CC00CC"/>
    <a:srgbClr val="CC3399"/>
    <a:srgbClr val="0000FF"/>
    <a:srgbClr val="009999"/>
    <a:srgbClr val="003399"/>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1" autoAdjust="0"/>
    <p:restoredTop sz="90709" autoAdjust="0"/>
  </p:normalViewPr>
  <p:slideViewPr>
    <p:cSldViewPr>
      <p:cViewPr varScale="1">
        <p:scale>
          <a:sx n="126" d="100"/>
          <a:sy n="126" d="100"/>
        </p:scale>
        <p:origin x="-11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3037840" cy="464820"/>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pPr>
              <a:defRPr/>
            </a:pPr>
            <a:endParaRPr lang="en-US"/>
          </a:p>
        </p:txBody>
      </p:sp>
      <p:sp>
        <p:nvSpPr>
          <p:cNvPr id="17411" name="Rectangle 3"/>
          <p:cNvSpPr>
            <a:spLocks noGrp="1" noChangeArrowheads="1"/>
          </p:cNvSpPr>
          <p:nvPr>
            <p:ph type="dt" sz="quarter" idx="1"/>
          </p:nvPr>
        </p:nvSpPr>
        <p:spPr bwMode="auto">
          <a:xfrm>
            <a:off x="3972560" y="0"/>
            <a:ext cx="3037840" cy="464820"/>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pPr>
              <a:defRPr/>
            </a:pPr>
            <a:endParaRPr lang="en-US"/>
          </a:p>
        </p:txBody>
      </p:sp>
      <p:sp>
        <p:nvSpPr>
          <p:cNvPr id="17412" name="Rectangle 4"/>
          <p:cNvSpPr>
            <a:spLocks noGrp="1" noChangeArrowheads="1"/>
          </p:cNvSpPr>
          <p:nvPr>
            <p:ph type="ftr" sz="quarter" idx="2"/>
          </p:nvPr>
        </p:nvSpPr>
        <p:spPr bwMode="auto">
          <a:xfrm>
            <a:off x="0" y="8831580"/>
            <a:ext cx="3037840" cy="464820"/>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pPr>
              <a:defRPr/>
            </a:pPr>
            <a:r>
              <a:rPr lang="en-US"/>
              <a:t>A SURVEY AND COMPARISON OF STOPPING RULE ALGORITHMS</a:t>
            </a:r>
          </a:p>
        </p:txBody>
      </p:sp>
      <p:sp>
        <p:nvSpPr>
          <p:cNvPr id="17413" name="Rectangle 5"/>
          <p:cNvSpPr>
            <a:spLocks noGrp="1" noChangeArrowheads="1"/>
          </p:cNvSpPr>
          <p:nvPr>
            <p:ph type="sldNum" sz="quarter" idx="3"/>
          </p:nvPr>
        </p:nvSpPr>
        <p:spPr bwMode="auto">
          <a:xfrm>
            <a:off x="3972560" y="8831580"/>
            <a:ext cx="3037840" cy="464820"/>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pPr>
              <a:defRPr/>
            </a:pPr>
            <a:fld id="{5309E66D-F756-401A-B69E-E51186B00C48}" type="slidenum">
              <a:rPr lang="en-US"/>
              <a:pPr>
                <a:defRPr/>
              </a:pPr>
              <a:t>‹#›</a:t>
            </a:fld>
            <a:endParaRPr lang="en-US"/>
          </a:p>
        </p:txBody>
      </p:sp>
    </p:spTree>
    <p:extLst>
      <p:ext uri="{BB962C8B-B14F-4D97-AF65-F5344CB8AC3E}">
        <p14:creationId xmlns:p14="http://schemas.microsoft.com/office/powerpoint/2010/main" val="1338068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pPr>
              <a:defRPr/>
            </a:pPr>
            <a:endParaRPr lang="en-US"/>
          </a:p>
        </p:txBody>
      </p:sp>
      <p:sp>
        <p:nvSpPr>
          <p:cNvPr id="15363" name="Rectangle 3"/>
          <p:cNvSpPr>
            <a:spLocks noGrp="1" noChangeArrowheads="1"/>
          </p:cNvSpPr>
          <p:nvPr>
            <p:ph type="dt" idx="1"/>
          </p:nvPr>
        </p:nvSpPr>
        <p:spPr bwMode="auto">
          <a:xfrm>
            <a:off x="3972560" y="0"/>
            <a:ext cx="3037840" cy="464820"/>
          </a:xfrm>
          <a:prstGeom prst="rect">
            <a:avLst/>
          </a:prstGeom>
          <a:noFill/>
          <a:ln>
            <a:noFill/>
          </a:ln>
          <a:effectLst/>
          <a:extLst/>
        </p:spPr>
        <p:txBody>
          <a:bodyPr vert="horz" wrap="square" lIns="93177" tIns="46589" rIns="93177" bIns="46589" numCol="1" anchor="t"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934720" y="4415790"/>
            <a:ext cx="5140960" cy="4183380"/>
          </a:xfrm>
          <a:prstGeom prst="rect">
            <a:avLst/>
          </a:prstGeom>
          <a:noFill/>
          <a:ln>
            <a:noFill/>
          </a:ln>
          <a:effectLst/>
          <a:ex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831580"/>
            <a:ext cx="3037840" cy="464820"/>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pPr>
              <a:defRPr/>
            </a:pPr>
            <a:endParaRPr lang="en-US"/>
          </a:p>
        </p:txBody>
      </p:sp>
      <p:sp>
        <p:nvSpPr>
          <p:cNvPr id="15367" name="Rectangle 7"/>
          <p:cNvSpPr>
            <a:spLocks noGrp="1" noChangeArrowheads="1"/>
          </p:cNvSpPr>
          <p:nvPr>
            <p:ph type="sldNum" sz="quarter" idx="5"/>
          </p:nvPr>
        </p:nvSpPr>
        <p:spPr bwMode="auto">
          <a:xfrm>
            <a:off x="3972560" y="8831580"/>
            <a:ext cx="3037840" cy="464820"/>
          </a:xfrm>
          <a:prstGeom prst="rect">
            <a:avLst/>
          </a:prstGeom>
          <a:noFill/>
          <a:ln>
            <a:noFill/>
          </a:ln>
          <a:effectLst/>
          <a:extLst/>
        </p:spPr>
        <p:txBody>
          <a:bodyPr vert="horz" wrap="square" lIns="93177" tIns="46589" rIns="93177" bIns="46589" numCol="1" anchor="b"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pPr>
              <a:defRPr/>
            </a:pPr>
            <a:fld id="{D9EA8489-8634-4339-84AC-D27136D7F209}" type="slidenum">
              <a:rPr lang="en-US"/>
              <a:pPr>
                <a:defRPr/>
              </a:pPr>
              <a:t>‹#›</a:t>
            </a:fld>
            <a:endParaRPr lang="en-US"/>
          </a:p>
        </p:txBody>
      </p:sp>
    </p:spTree>
    <p:extLst>
      <p:ext uri="{BB962C8B-B14F-4D97-AF65-F5344CB8AC3E}">
        <p14:creationId xmlns:p14="http://schemas.microsoft.com/office/powerpoint/2010/main" val="12320859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EA8489-8634-4339-84AC-D27136D7F209}" type="slidenum">
              <a:rPr lang="en-US" smtClean="0"/>
              <a:pPr>
                <a:defRPr/>
              </a:pPr>
              <a:t>8</a:t>
            </a:fld>
            <a:endParaRPr lang="en-US"/>
          </a:p>
        </p:txBody>
      </p:sp>
    </p:spTree>
    <p:extLst>
      <p:ext uri="{BB962C8B-B14F-4D97-AF65-F5344CB8AC3E}">
        <p14:creationId xmlns:p14="http://schemas.microsoft.com/office/powerpoint/2010/main" val="95287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9EA8489-8634-4339-84AC-D27136D7F209}" type="slidenum">
              <a:rPr lang="en-US" smtClean="0"/>
              <a:pPr>
                <a:defRPr/>
              </a:pPr>
              <a:t>9</a:t>
            </a:fld>
            <a:endParaRPr lang="en-US"/>
          </a:p>
        </p:txBody>
      </p:sp>
    </p:spTree>
    <p:extLst>
      <p:ext uri="{BB962C8B-B14F-4D97-AF65-F5344CB8AC3E}">
        <p14:creationId xmlns:p14="http://schemas.microsoft.com/office/powerpoint/2010/main" val="735144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1708150"/>
            <a:ext cx="9147175" cy="0"/>
          </a:xfrm>
          <a:prstGeom prst="line">
            <a:avLst/>
          </a:prstGeom>
          <a:noFill/>
          <a:ln w="12700" cap="sq">
            <a:solidFill>
              <a:schemeClr val="bg2"/>
            </a:solidFill>
            <a:round/>
            <a:headEnd type="none" w="sm" len="sm"/>
            <a:tailEnd type="none" w="sm" len="sm"/>
          </a:ln>
          <a:effectLst/>
        </p:spPr>
        <p:txBody>
          <a:bodyPr/>
          <a:lstStyle/>
          <a:p>
            <a:pPr>
              <a:defRPr/>
            </a:pPr>
            <a:endParaRPr lang="en-US"/>
          </a:p>
        </p:txBody>
      </p:sp>
      <p:sp>
        <p:nvSpPr>
          <p:cNvPr id="5" name="Arc 3"/>
          <p:cNvSpPr>
            <a:spLocks/>
          </p:cNvSpPr>
          <p:nvPr/>
        </p:nvSpPr>
        <p:spPr bwMode="auto">
          <a:xfrm>
            <a:off x="0" y="842963"/>
            <a:ext cx="2897188" cy="60150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pPr>
              <a:defRPr/>
            </a:pPr>
            <a:endParaRPr lang="en-US"/>
          </a:p>
        </p:txBody>
      </p:sp>
      <p:sp>
        <p:nvSpPr>
          <p:cNvPr id="3076" name="Rectangle 4"/>
          <p:cNvSpPr>
            <a:spLocks noGrp="1" noChangeArrowheads="1"/>
          </p:cNvSpPr>
          <p:nvPr>
            <p:ph type="ctrTitle" sz="quarter"/>
          </p:nvPr>
        </p:nvSpPr>
        <p:spPr>
          <a:xfrm>
            <a:off x="2743200" y="427038"/>
            <a:ext cx="6399213" cy="1524000"/>
          </a:xfrm>
        </p:spPr>
        <p:txBody>
          <a:bodyPr anchor="b"/>
          <a:lstStyle>
            <a:lvl1pPr>
              <a:lnSpc>
                <a:spcPct val="80000"/>
              </a:lnSpc>
              <a:defRPr sz="6600"/>
            </a:lvl1pPr>
          </a:lstStyle>
          <a:p>
            <a:pPr lvl="0"/>
            <a:r>
              <a:rPr lang="en-US" noProof="0" smtClean="0"/>
              <a:t>Click to edit Master title style</a:t>
            </a:r>
          </a:p>
        </p:txBody>
      </p:sp>
      <p:sp>
        <p:nvSpPr>
          <p:cNvPr id="3077" name="Rectangle 5"/>
          <p:cNvSpPr>
            <a:spLocks noGrp="1" noChangeArrowheads="1"/>
          </p:cNvSpPr>
          <p:nvPr>
            <p:ph type="subTitle" sz="quarter" idx="1"/>
          </p:nvPr>
        </p:nvSpPr>
        <p:spPr>
          <a:xfrm>
            <a:off x="4191000" y="1828800"/>
            <a:ext cx="4572000" cy="1752600"/>
          </a:xfrm>
        </p:spPr>
        <p:txBody>
          <a:bodyPr/>
          <a:lstStyle>
            <a:lvl1pPr marL="0" indent="0">
              <a:buFont typeface="Wingdings" pitchFamily="2" charset="2"/>
              <a:buNone/>
              <a:defRPr sz="2400"/>
            </a:lvl1pPr>
          </a:lstStyle>
          <a:p>
            <a:pPr lvl="0"/>
            <a:r>
              <a:rPr lang="en-US" noProof="0" smtClean="0"/>
              <a:t>Click to edit Master subtitle style</a:t>
            </a:r>
          </a:p>
        </p:txBody>
      </p:sp>
      <p:sp>
        <p:nvSpPr>
          <p:cNvPr id="6" name="Rectangle 6"/>
          <p:cNvSpPr>
            <a:spLocks noGrp="1" noChangeArrowheads="1"/>
          </p:cNvSpPr>
          <p:nvPr>
            <p:ph type="dt" sz="quarter" idx="10"/>
          </p:nvPr>
        </p:nvSpPr>
        <p:spPr/>
        <p:txBody>
          <a:bodyPr/>
          <a:lstStyle>
            <a:lvl1pPr>
              <a:defRPr/>
            </a:lvl1pPr>
          </a:lstStyle>
          <a:p>
            <a:pPr>
              <a:defRPr/>
            </a:pPr>
            <a:endParaRPr lang="en-US"/>
          </a:p>
        </p:txBody>
      </p:sp>
      <p:sp>
        <p:nvSpPr>
          <p:cNvPr id="7" name="Rectangle 7"/>
          <p:cNvSpPr>
            <a:spLocks noGrp="1" noChangeArrowheads="1"/>
          </p:cNvSpPr>
          <p:nvPr>
            <p:ph type="ftr" sz="quarter" idx="11"/>
          </p:nvPr>
        </p:nvSpPr>
        <p:spPr/>
        <p:txBody>
          <a:bodyPr/>
          <a:lstStyle>
            <a:lvl1pPr>
              <a:defRPr/>
            </a:lvl1pPr>
          </a:lstStyle>
          <a:p>
            <a:pPr>
              <a:defRPr/>
            </a:pPr>
            <a:endParaRPr lang="en-US"/>
          </a:p>
        </p:txBody>
      </p:sp>
      <p:sp>
        <p:nvSpPr>
          <p:cNvPr id="8" name="Rectangle 8"/>
          <p:cNvSpPr>
            <a:spLocks noGrp="1" noChangeArrowheads="1"/>
          </p:cNvSpPr>
          <p:nvPr>
            <p:ph type="sldNum" sz="quarter" idx="12"/>
          </p:nvPr>
        </p:nvSpPr>
        <p:spPr/>
        <p:txBody>
          <a:bodyPr/>
          <a:lstStyle>
            <a:lvl1pPr>
              <a:defRPr/>
            </a:lvl1pPr>
          </a:lstStyle>
          <a:p>
            <a:pPr>
              <a:defRPr/>
            </a:pPr>
            <a:fld id="{59EF10A7-D104-4BF9-AA5F-ED97D32D8532}" type="slidenum">
              <a:rPr lang="en-US"/>
              <a:pPr>
                <a:defRPr/>
              </a:pPr>
              <a:t>‹#›</a:t>
            </a:fld>
            <a:endParaRPr lang="en-US"/>
          </a:p>
        </p:txBody>
      </p:sp>
    </p:spTree>
    <p:extLst>
      <p:ext uri="{BB962C8B-B14F-4D97-AF65-F5344CB8AC3E}">
        <p14:creationId xmlns:p14="http://schemas.microsoft.com/office/powerpoint/2010/main" val="1582122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BE49FBC-678D-4C6E-A00D-579DD1E9A9E5}" type="slidenum">
              <a:rPr lang="en-US"/>
              <a:pPr>
                <a:defRPr/>
              </a:pPr>
              <a:t>‹#›</a:t>
            </a:fld>
            <a:endParaRPr lang="en-US"/>
          </a:p>
        </p:txBody>
      </p:sp>
    </p:spTree>
    <p:extLst>
      <p:ext uri="{BB962C8B-B14F-4D97-AF65-F5344CB8AC3E}">
        <p14:creationId xmlns:p14="http://schemas.microsoft.com/office/powerpoint/2010/main" val="383447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E565B5B-EF68-487F-B562-34B2CCC667CB}" type="slidenum">
              <a:rPr lang="en-US"/>
              <a:pPr>
                <a:defRPr/>
              </a:pPr>
              <a:t>‹#›</a:t>
            </a:fld>
            <a:endParaRPr lang="en-US"/>
          </a:p>
        </p:txBody>
      </p:sp>
    </p:spTree>
    <p:extLst>
      <p:ext uri="{BB962C8B-B14F-4D97-AF65-F5344CB8AC3E}">
        <p14:creationId xmlns:p14="http://schemas.microsoft.com/office/powerpoint/2010/main" val="2715335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0F6A900-4A11-4000-8298-39D0B05C5B51}" type="slidenum">
              <a:rPr lang="en-US"/>
              <a:pPr>
                <a:defRPr/>
              </a:pPr>
              <a:t>‹#›</a:t>
            </a:fld>
            <a:endParaRPr lang="en-US"/>
          </a:p>
        </p:txBody>
      </p:sp>
    </p:spTree>
    <p:extLst>
      <p:ext uri="{BB962C8B-B14F-4D97-AF65-F5344CB8AC3E}">
        <p14:creationId xmlns:p14="http://schemas.microsoft.com/office/powerpoint/2010/main" val="1578084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1CA5BA0-CFE9-4094-AF34-9324D2A20F72}" type="slidenum">
              <a:rPr lang="en-US"/>
              <a:pPr>
                <a:defRPr/>
              </a:pPr>
              <a:t>‹#›</a:t>
            </a:fld>
            <a:endParaRPr lang="en-US"/>
          </a:p>
        </p:txBody>
      </p:sp>
    </p:spTree>
    <p:extLst>
      <p:ext uri="{BB962C8B-B14F-4D97-AF65-F5344CB8AC3E}">
        <p14:creationId xmlns:p14="http://schemas.microsoft.com/office/powerpoint/2010/main" val="273672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762E4FF-B862-47F0-AA96-C3277BF9A791}" type="slidenum">
              <a:rPr lang="en-US"/>
              <a:pPr>
                <a:defRPr/>
              </a:pPr>
              <a:t>‹#›</a:t>
            </a:fld>
            <a:endParaRPr lang="en-US"/>
          </a:p>
        </p:txBody>
      </p:sp>
    </p:spTree>
    <p:extLst>
      <p:ext uri="{BB962C8B-B14F-4D97-AF65-F5344CB8AC3E}">
        <p14:creationId xmlns:p14="http://schemas.microsoft.com/office/powerpoint/2010/main" val="3971129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25538449-8D89-470C-9901-44A9D6B7DF25}" type="slidenum">
              <a:rPr lang="en-US"/>
              <a:pPr>
                <a:defRPr/>
              </a:pPr>
              <a:t>‹#›</a:t>
            </a:fld>
            <a:endParaRPr lang="en-US"/>
          </a:p>
        </p:txBody>
      </p:sp>
    </p:spTree>
    <p:extLst>
      <p:ext uri="{BB962C8B-B14F-4D97-AF65-F5344CB8AC3E}">
        <p14:creationId xmlns:p14="http://schemas.microsoft.com/office/powerpoint/2010/main" val="1217543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C45A9971-3ADB-4B25-BD37-892D00ED9DB2}" type="slidenum">
              <a:rPr lang="en-US"/>
              <a:pPr>
                <a:defRPr/>
              </a:pPr>
              <a:t>‹#›</a:t>
            </a:fld>
            <a:endParaRPr lang="en-US"/>
          </a:p>
        </p:txBody>
      </p:sp>
    </p:spTree>
    <p:extLst>
      <p:ext uri="{BB962C8B-B14F-4D97-AF65-F5344CB8AC3E}">
        <p14:creationId xmlns:p14="http://schemas.microsoft.com/office/powerpoint/2010/main" val="869924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5B7E0E05-5F7E-4CFA-BD3B-2154E9DB3764}" type="slidenum">
              <a:rPr lang="en-US"/>
              <a:pPr>
                <a:defRPr/>
              </a:pPr>
              <a:t>‹#›</a:t>
            </a:fld>
            <a:endParaRPr lang="en-US"/>
          </a:p>
        </p:txBody>
      </p:sp>
    </p:spTree>
    <p:extLst>
      <p:ext uri="{BB962C8B-B14F-4D97-AF65-F5344CB8AC3E}">
        <p14:creationId xmlns:p14="http://schemas.microsoft.com/office/powerpoint/2010/main" val="1976285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6C82A97B-83A9-4F97-93B1-EE12459256A3}" type="slidenum">
              <a:rPr lang="en-US"/>
              <a:pPr>
                <a:defRPr/>
              </a:pPr>
              <a:t>‹#›</a:t>
            </a:fld>
            <a:endParaRPr lang="en-US"/>
          </a:p>
        </p:txBody>
      </p:sp>
    </p:spTree>
    <p:extLst>
      <p:ext uri="{BB962C8B-B14F-4D97-AF65-F5344CB8AC3E}">
        <p14:creationId xmlns:p14="http://schemas.microsoft.com/office/powerpoint/2010/main" val="770176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1EA1096B-EB36-4AFD-B6A1-E89D0373CC07}" type="slidenum">
              <a:rPr lang="en-US"/>
              <a:pPr>
                <a:defRPr/>
              </a:pPr>
              <a:t>‹#›</a:t>
            </a:fld>
            <a:endParaRPr lang="en-US"/>
          </a:p>
        </p:txBody>
      </p:sp>
    </p:spTree>
    <p:extLst>
      <p:ext uri="{BB962C8B-B14F-4D97-AF65-F5344CB8AC3E}">
        <p14:creationId xmlns:p14="http://schemas.microsoft.com/office/powerpoint/2010/main" val="4095720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7188" cy="60150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gradFill rotWithShape="0">
            <a:gsLst>
              <a:gs pos="0">
                <a:schemeClr val="bg1"/>
              </a:gs>
              <a:gs pos="100000">
                <a:schemeClr val="accent2"/>
              </a:gs>
            </a:gsLst>
            <a:lin ang="5400000" scaled="1"/>
          </a:gradFill>
          <a:ln w="9525">
            <a:noFill/>
            <a:round/>
            <a:headEnd type="none" w="sm" len="sm"/>
            <a:tailEnd type="none" w="sm" len="sm"/>
          </a:ln>
          <a:effectLst/>
        </p:spPr>
        <p:txBody>
          <a:bodyPr/>
          <a:lstStyle/>
          <a:p>
            <a:pPr>
              <a:defRPr/>
            </a:pPr>
            <a:endParaRPr lang="en-US"/>
          </a:p>
        </p:txBody>
      </p:sp>
      <p:sp>
        <p:nvSpPr>
          <p:cNvPr id="1027" name="Rectangle 3"/>
          <p:cNvSpPr>
            <a:spLocks noGrp="1" noChangeArrowheads="1"/>
          </p:cNvSpPr>
          <p:nvPr>
            <p:ph type="title"/>
          </p:nvPr>
        </p:nvSpPr>
        <p:spPr bwMode="auto">
          <a:xfrm>
            <a:off x="28194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dt" sz="half" idx="2"/>
          </p:nvPr>
        </p:nvSpPr>
        <p:spPr bwMode="auto">
          <a:xfrm>
            <a:off x="304800" y="6248400"/>
            <a:ext cx="1905000" cy="457200"/>
          </a:xfrm>
          <a:prstGeom prst="rect">
            <a:avLst/>
          </a:prstGeom>
          <a:noFill/>
          <a:ln>
            <a:noFill/>
          </a:ln>
          <a:effectLst/>
          <a:extLst/>
        </p:spPr>
        <p:txBody>
          <a:bodyPr vert="horz" wrap="square" lIns="92075" tIns="46038" rIns="92075" bIns="46038" numCol="1" anchor="ctr" anchorCtr="0" compatLnSpc="1">
            <a:prstTxWarp prst="textNoShape">
              <a:avLst/>
            </a:prstTxWarp>
          </a:bodyPr>
          <a:lstStyle>
            <a:lvl1pPr>
              <a:spcBef>
                <a:spcPct val="0"/>
              </a:spcBef>
              <a:buClrTx/>
              <a:buSzTx/>
              <a:buFontTx/>
              <a:buNone/>
              <a:defRPr sz="1400">
                <a:latin typeface="Arial" pitchFamily="34" charset="0"/>
              </a:defRPr>
            </a:lvl1pPr>
          </a:lstStyle>
          <a:p>
            <a:pPr>
              <a:defRPr/>
            </a:pPr>
            <a:endParaRPr lang="en-US"/>
          </a:p>
        </p:txBody>
      </p:sp>
      <p:sp>
        <p:nvSpPr>
          <p:cNvPr id="1030" name="Rectangle 6"/>
          <p:cNvSpPr>
            <a:spLocks noGrp="1" noChangeArrowheads="1"/>
          </p:cNvSpPr>
          <p:nvPr>
            <p:ph type="ftr" sz="quarter" idx="3"/>
          </p:nvPr>
        </p:nvSpPr>
        <p:spPr bwMode="auto">
          <a:xfrm>
            <a:off x="3581400" y="6248400"/>
            <a:ext cx="2895600" cy="457200"/>
          </a:xfrm>
          <a:prstGeom prst="rect">
            <a:avLst/>
          </a:prstGeom>
          <a:noFill/>
          <a:ln>
            <a:noFill/>
          </a:ln>
          <a:effectLst/>
          <a:extLst/>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latin typeface="Arial" pitchFamily="34" charset="0"/>
              </a:defRPr>
            </a:lvl1pPr>
          </a:lstStyle>
          <a:p>
            <a:pPr>
              <a:defRPr/>
            </a:pPr>
            <a:endParaRPr lang="en-US"/>
          </a:p>
        </p:txBody>
      </p:sp>
      <p:sp>
        <p:nvSpPr>
          <p:cNvPr id="1031" name="Rectangle 7"/>
          <p:cNvSpPr>
            <a:spLocks noGrp="1" noChangeArrowheads="1"/>
          </p:cNvSpPr>
          <p:nvPr>
            <p:ph type="sldNum" sz="quarter" idx="4"/>
          </p:nvPr>
        </p:nvSpPr>
        <p:spPr bwMode="auto">
          <a:xfrm>
            <a:off x="7010400" y="62484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spcBef>
                <a:spcPct val="0"/>
              </a:spcBef>
              <a:buClrTx/>
              <a:buSzTx/>
              <a:buFontTx/>
              <a:buNone/>
              <a:defRPr sz="1400">
                <a:latin typeface="Arial" pitchFamily="34" charset="0"/>
              </a:defRPr>
            </a:lvl1pPr>
          </a:lstStyle>
          <a:p>
            <a:pPr>
              <a:defRPr/>
            </a:pPr>
            <a:fld id="{7AB4E68A-B68F-4B86-B210-09422E70EEC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851"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hdr="0" ftr="0" dt="0"/>
  <p:txStyles>
    <p:titleStyle>
      <a:lvl1pPr algn="l" rtl="0" eaLnBrk="0" fontAlgn="base" hangingPunct="0">
        <a:lnSpc>
          <a:spcPct val="70000"/>
        </a:lnSpc>
        <a:spcBef>
          <a:spcPct val="0"/>
        </a:spcBef>
        <a:spcAft>
          <a:spcPct val="0"/>
        </a:spcAft>
        <a:defRPr sz="4800" b="1">
          <a:solidFill>
            <a:schemeClr val="tx2"/>
          </a:solidFill>
          <a:latin typeface="+mj-lt"/>
          <a:ea typeface="+mj-ea"/>
          <a:cs typeface="+mj-cs"/>
        </a:defRPr>
      </a:lvl1pPr>
      <a:lvl2pPr algn="l" rtl="0" eaLnBrk="0" fontAlgn="base" hangingPunct="0">
        <a:lnSpc>
          <a:spcPct val="70000"/>
        </a:lnSpc>
        <a:spcBef>
          <a:spcPct val="0"/>
        </a:spcBef>
        <a:spcAft>
          <a:spcPct val="0"/>
        </a:spcAft>
        <a:defRPr sz="4800" b="1">
          <a:solidFill>
            <a:schemeClr val="tx2"/>
          </a:solidFill>
          <a:latin typeface="Arial Narrow" pitchFamily="34" charset="0"/>
        </a:defRPr>
      </a:lvl2pPr>
      <a:lvl3pPr algn="l" rtl="0" eaLnBrk="0" fontAlgn="base" hangingPunct="0">
        <a:lnSpc>
          <a:spcPct val="70000"/>
        </a:lnSpc>
        <a:spcBef>
          <a:spcPct val="0"/>
        </a:spcBef>
        <a:spcAft>
          <a:spcPct val="0"/>
        </a:spcAft>
        <a:defRPr sz="4800" b="1">
          <a:solidFill>
            <a:schemeClr val="tx2"/>
          </a:solidFill>
          <a:latin typeface="Arial Narrow" pitchFamily="34" charset="0"/>
        </a:defRPr>
      </a:lvl3pPr>
      <a:lvl4pPr algn="l" rtl="0" eaLnBrk="0" fontAlgn="base" hangingPunct="0">
        <a:lnSpc>
          <a:spcPct val="70000"/>
        </a:lnSpc>
        <a:spcBef>
          <a:spcPct val="0"/>
        </a:spcBef>
        <a:spcAft>
          <a:spcPct val="0"/>
        </a:spcAft>
        <a:defRPr sz="4800" b="1">
          <a:solidFill>
            <a:schemeClr val="tx2"/>
          </a:solidFill>
          <a:latin typeface="Arial Narrow" pitchFamily="34" charset="0"/>
        </a:defRPr>
      </a:lvl4pPr>
      <a:lvl5pPr algn="l" rtl="0" eaLnBrk="0" fontAlgn="base" hangingPunct="0">
        <a:lnSpc>
          <a:spcPct val="70000"/>
        </a:lnSpc>
        <a:spcBef>
          <a:spcPct val="0"/>
        </a:spcBef>
        <a:spcAft>
          <a:spcPct val="0"/>
        </a:spcAft>
        <a:defRPr sz="4800" b="1">
          <a:solidFill>
            <a:schemeClr val="tx2"/>
          </a:solidFill>
          <a:latin typeface="Arial Narrow" pitchFamily="34" charset="0"/>
        </a:defRPr>
      </a:lvl5pPr>
      <a:lvl6pPr marL="457200" algn="l" rtl="0" fontAlgn="base">
        <a:lnSpc>
          <a:spcPct val="70000"/>
        </a:lnSpc>
        <a:spcBef>
          <a:spcPct val="0"/>
        </a:spcBef>
        <a:spcAft>
          <a:spcPct val="0"/>
        </a:spcAft>
        <a:defRPr sz="4800" b="1">
          <a:solidFill>
            <a:schemeClr val="tx2"/>
          </a:solidFill>
          <a:latin typeface="Arial Narrow" pitchFamily="34" charset="0"/>
        </a:defRPr>
      </a:lvl6pPr>
      <a:lvl7pPr marL="914400" algn="l" rtl="0" fontAlgn="base">
        <a:lnSpc>
          <a:spcPct val="70000"/>
        </a:lnSpc>
        <a:spcBef>
          <a:spcPct val="0"/>
        </a:spcBef>
        <a:spcAft>
          <a:spcPct val="0"/>
        </a:spcAft>
        <a:defRPr sz="4800" b="1">
          <a:solidFill>
            <a:schemeClr val="tx2"/>
          </a:solidFill>
          <a:latin typeface="Arial Narrow" pitchFamily="34" charset="0"/>
        </a:defRPr>
      </a:lvl7pPr>
      <a:lvl8pPr marL="1371600" algn="l" rtl="0" fontAlgn="base">
        <a:lnSpc>
          <a:spcPct val="70000"/>
        </a:lnSpc>
        <a:spcBef>
          <a:spcPct val="0"/>
        </a:spcBef>
        <a:spcAft>
          <a:spcPct val="0"/>
        </a:spcAft>
        <a:defRPr sz="4800" b="1">
          <a:solidFill>
            <a:schemeClr val="tx2"/>
          </a:solidFill>
          <a:latin typeface="Arial Narrow" pitchFamily="34" charset="0"/>
        </a:defRPr>
      </a:lvl8pPr>
      <a:lvl9pPr marL="1828800" algn="l" rtl="0" fontAlgn="base">
        <a:lnSpc>
          <a:spcPct val="70000"/>
        </a:lnSpc>
        <a:spcBef>
          <a:spcPct val="0"/>
        </a:spcBef>
        <a:spcAft>
          <a:spcPct val="0"/>
        </a:spcAft>
        <a:defRPr sz="48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5000"/>
        <a:buFont typeface="Wingdings" pitchFamily="2" charset="2"/>
        <a:buChar char="u"/>
        <a:defRPr sz="26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100000"/>
        <a:buChar char="–"/>
        <a:defRPr sz="2000">
          <a:solidFill>
            <a:schemeClr val="tx1"/>
          </a:solidFill>
          <a:latin typeface="+mn-lt"/>
        </a:defRPr>
      </a:lvl5pPr>
      <a:lvl6pPr marL="2514600" indent="-228600" algn="l" rtl="0" fontAlgn="base">
        <a:spcBef>
          <a:spcPct val="20000"/>
        </a:spcBef>
        <a:spcAft>
          <a:spcPct val="0"/>
        </a:spcAft>
        <a:buClr>
          <a:schemeClr val="hlink"/>
        </a:buClr>
        <a:buSzPct val="100000"/>
        <a:buChar char="–"/>
        <a:defRPr sz="2000">
          <a:solidFill>
            <a:schemeClr val="tx1"/>
          </a:solidFill>
          <a:latin typeface="+mn-lt"/>
        </a:defRPr>
      </a:lvl6pPr>
      <a:lvl7pPr marL="2971800" indent="-228600" algn="l" rtl="0" fontAlgn="base">
        <a:spcBef>
          <a:spcPct val="20000"/>
        </a:spcBef>
        <a:spcAft>
          <a:spcPct val="0"/>
        </a:spcAft>
        <a:buClr>
          <a:schemeClr val="hlink"/>
        </a:buClr>
        <a:buSzPct val="100000"/>
        <a:buChar char="–"/>
        <a:defRPr sz="2000">
          <a:solidFill>
            <a:schemeClr val="tx1"/>
          </a:solidFill>
          <a:latin typeface="+mn-lt"/>
        </a:defRPr>
      </a:lvl7pPr>
      <a:lvl8pPr marL="3429000" indent="-228600" algn="l" rtl="0" fontAlgn="base">
        <a:spcBef>
          <a:spcPct val="20000"/>
        </a:spcBef>
        <a:spcAft>
          <a:spcPct val="0"/>
        </a:spcAft>
        <a:buClr>
          <a:schemeClr val="hlink"/>
        </a:buClr>
        <a:buSzPct val="100000"/>
        <a:buChar char="–"/>
        <a:defRPr sz="2000">
          <a:solidFill>
            <a:schemeClr val="tx1"/>
          </a:solidFill>
          <a:latin typeface="+mn-lt"/>
        </a:defRPr>
      </a:lvl8pPr>
      <a:lvl9pPr marL="3886200" indent="-228600" algn="l" rtl="0" fontAlgn="base">
        <a:spcBef>
          <a:spcPct val="20000"/>
        </a:spcBef>
        <a:spcAft>
          <a:spcPct val="0"/>
        </a:spcAft>
        <a:buClr>
          <a:schemeClr val="hlink"/>
        </a:buClr>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en.wikipedia.org/wiki/Smartphones" TargetMode="External"/><Relationship Id="rId3" Type="http://schemas.openxmlformats.org/officeDocument/2006/relationships/hyperlink" Target="https://en.wikipedia.org/wiki/Chinese_language" TargetMode="External"/><Relationship Id="rId7" Type="http://schemas.openxmlformats.org/officeDocument/2006/relationships/hyperlink" Target="https://en.wikipedia.org/wiki/Pinyin" TargetMode="External"/><Relationship Id="rId2" Type="http://schemas.openxmlformats.org/officeDocument/2006/relationships/hyperlink" Target="https://en.wikipedia.org/wiki/Help:IPA_for_English" TargetMode="External"/><Relationship Id="rId1" Type="http://schemas.openxmlformats.org/officeDocument/2006/relationships/slideLayout" Target="../slideLayouts/slideLayout2.xml"/><Relationship Id="rId6" Type="http://schemas.openxmlformats.org/officeDocument/2006/relationships/hyperlink" Target="file:///\\en.wiktionary.org\wiki\%25E7%25A7%2591%25E6%258A%2580" TargetMode="External"/><Relationship Id="rId5" Type="http://schemas.openxmlformats.org/officeDocument/2006/relationships/hyperlink" Target="file:///\\en.wiktionary.org\wiki\%25E7%25B1%25B3" TargetMode="External"/><Relationship Id="rId10" Type="http://schemas.openxmlformats.org/officeDocument/2006/relationships/hyperlink" Target="https://en.wikipedia.org/wiki/Consumer_electronics" TargetMode="External"/><Relationship Id="rId4" Type="http://schemas.openxmlformats.org/officeDocument/2006/relationships/hyperlink" Target="file:///\\en.wiktionary.org\wiki\%25E5%25B0%258F" TargetMode="External"/><Relationship Id="rId9" Type="http://schemas.openxmlformats.org/officeDocument/2006/relationships/hyperlink" Target="https://en.wikipedia.org/wiki/Mobile_app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71600" y="2819400"/>
            <a:ext cx="6400800" cy="3057872"/>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1  </a:t>
            </a:r>
            <a:r>
              <a:rPr lang="en-US" sz="3200" b="1" cap="small" dirty="0">
                <a:solidFill>
                  <a:srgbClr val="FF0000"/>
                </a:solidFill>
                <a:latin typeface="Corbel "/>
              </a:rPr>
              <a:t>A</a:t>
            </a:r>
            <a:r>
              <a:rPr lang="en-US" sz="3200" b="1" cap="small" dirty="0" smtClean="0">
                <a:solidFill>
                  <a:srgbClr val="FF0000"/>
                </a:solidFill>
                <a:latin typeface="Corbel "/>
              </a:rPr>
              <a:t>PPENDIX</a:t>
            </a:r>
          </a:p>
          <a:p>
            <a:pPr algn="ctr"/>
            <a:r>
              <a:rPr lang="en-US" sz="3600" cap="small" dirty="0">
                <a:solidFill>
                  <a:srgbClr val="00B0F0"/>
                </a:solidFill>
              </a:rPr>
              <a:t>Metrics, Statistical Quality Control and Basic Reliability </a:t>
            </a:r>
            <a:r>
              <a:rPr lang="en-US" sz="3600" cap="small" dirty="0" smtClean="0">
                <a:solidFill>
                  <a:srgbClr val="00B0F0"/>
                </a:solidFill>
              </a:rPr>
              <a:t>in cyber-risk</a:t>
            </a:r>
            <a:endParaRPr lang="en-IN" sz="3600" cap="small" dirty="0" smtClean="0">
              <a:solidFill>
                <a:srgbClr val="00B0F0"/>
              </a:solidFill>
            </a:endParaRPr>
          </a:p>
        </p:txBody>
      </p:sp>
      <p:sp>
        <p:nvSpPr>
          <p:cNvPr id="4" name="Title 1"/>
          <p:cNvSpPr txBox="1">
            <a:spLocks/>
          </p:cNvSpPr>
          <p:nvPr/>
        </p:nvSpPr>
        <p:spPr bwMode="auto">
          <a:xfrm>
            <a:off x="2279680" y="5243274"/>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t/>
            </a:r>
            <a:br>
              <a:rPr lang="en-US" sz="4000" b="1" cap="small" dirty="0" smtClean="0"/>
            </a:br>
            <a:r>
              <a:rPr lang="en-US" sz="4000" b="1" cap="small" dirty="0" smtClean="0"/>
              <a:t/>
            </a:r>
            <a:br>
              <a:rPr lang="en-US" sz="4000" b="1" cap="small" dirty="0" smtClean="0"/>
            </a:br>
            <a:endParaRPr lang="en-US" sz="4000" b="1" cap="small" dirty="0"/>
          </a:p>
        </p:txBody>
      </p:sp>
      <p:sp>
        <p:nvSpPr>
          <p:cNvPr id="2" name="Rectangle 1"/>
          <p:cNvSpPr/>
          <p:nvPr/>
        </p:nvSpPr>
        <p:spPr>
          <a:xfrm>
            <a:off x="1331640" y="908720"/>
            <a:ext cx="6696744" cy="1384995"/>
          </a:xfrm>
          <a:prstGeom prst="rect">
            <a:avLst/>
          </a:prstGeom>
        </p:spPr>
        <p:txBody>
          <a:bodyPr wrap="square">
            <a:spAutoFit/>
          </a:bodyPr>
          <a:lstStyle/>
          <a:p>
            <a:pPr algn="ctr"/>
            <a:r>
              <a:rPr lang="en-US" altLang="en-US" sz="2800" cap="all" dirty="0">
                <a:solidFill>
                  <a:srgbClr val="00B050"/>
                </a:solidFill>
              </a:rPr>
              <a:t>Cyber-Risk Informatics:</a:t>
            </a:r>
            <a:br>
              <a:rPr lang="en-US" altLang="en-US" sz="2800" cap="all" dirty="0">
                <a:solidFill>
                  <a:srgbClr val="00B050"/>
                </a:solidFill>
              </a:rPr>
            </a:br>
            <a:r>
              <a:rPr lang="en-US" altLang="en-US" sz="2800" cap="all" dirty="0">
                <a:solidFill>
                  <a:srgbClr val="00B050"/>
                </a:solidFill>
              </a:rPr>
              <a:t>Engineering Evaluation with Data Science</a:t>
            </a:r>
            <a:r>
              <a:rPr lang="en-US" sz="2800" b="1" cap="all" dirty="0">
                <a:solidFill>
                  <a:srgbClr val="00B050"/>
                </a:solidFill>
              </a:rPr>
              <a:t> </a:t>
            </a:r>
            <a:endParaRPr lang="en-US" sz="2800" cap="all" dirty="0">
              <a:solidFill>
                <a:srgbClr val="00B050"/>
              </a:solidFill>
            </a:endParaRPr>
          </a:p>
        </p:txBody>
      </p:sp>
      <p:sp>
        <p:nvSpPr>
          <p:cNvPr id="3" name="Slide Number Placeholder 2"/>
          <p:cNvSpPr>
            <a:spLocks noGrp="1"/>
          </p:cNvSpPr>
          <p:nvPr>
            <p:ph type="sldNum" sz="quarter" idx="12"/>
          </p:nvPr>
        </p:nvSpPr>
        <p:spPr/>
        <p:txBody>
          <a:bodyPr/>
          <a:lstStyle/>
          <a:p>
            <a:pPr>
              <a:defRPr/>
            </a:pPr>
            <a:fld id="{71D9F718-E97F-44C4-8F99-966EDD9E806A}" type="slidenum">
              <a:rPr lang="en-US" smtClean="0">
                <a:solidFill>
                  <a:srgbClr val="1C1C1C"/>
                </a:solidFill>
              </a:rPr>
              <a:pPr>
                <a:defRPr/>
              </a:pPr>
              <a:t>1</a:t>
            </a:fld>
            <a:endParaRPr lang="en-US">
              <a:solidFill>
                <a:srgbClr val="1C1C1C"/>
              </a:solidFill>
            </a:endParaRPr>
          </a:p>
        </p:txBody>
      </p:sp>
    </p:spTree>
    <p:extLst>
      <p:ext uri="{BB962C8B-B14F-4D97-AF65-F5344CB8AC3E}">
        <p14:creationId xmlns:p14="http://schemas.microsoft.com/office/powerpoint/2010/main" val="3143389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8549250F-BE3F-4E8E-8BD5-3D8E5E9D0BD7}" type="slidenum">
              <a:rPr lang="en-US" sz="1400" smtClean="0">
                <a:solidFill>
                  <a:srgbClr val="FFFFFF"/>
                </a:solidFill>
              </a:rPr>
              <a:pPr eaLnBrk="1" hangingPunct="1"/>
              <a:t>10</a:t>
            </a:fld>
            <a:endParaRPr lang="en-US" sz="1400" dirty="0" smtClean="0">
              <a:solidFill>
                <a:srgbClr val="FFFFFF"/>
              </a:solidFill>
            </a:endParaRPr>
          </a:p>
        </p:txBody>
      </p:sp>
      <p:sp>
        <p:nvSpPr>
          <p:cNvPr id="8195" name="Rectangle 6"/>
          <p:cNvSpPr>
            <a:spLocks noGrp="1" noChangeArrowheads="1"/>
          </p:cNvSpPr>
          <p:nvPr>
            <p:ph type="title"/>
          </p:nvPr>
        </p:nvSpPr>
        <p:spPr>
          <a:xfrm>
            <a:off x="755576" y="116633"/>
            <a:ext cx="7632847" cy="720080"/>
          </a:xfrm>
        </p:spPr>
        <p:txBody>
          <a:bodyPr/>
          <a:lstStyle/>
          <a:p>
            <a:pPr eaLnBrk="1" hangingPunct="1"/>
            <a:r>
              <a:rPr lang="en-US" sz="4000" dirty="0" smtClean="0"/>
              <a:t>LP with Game </a:t>
            </a:r>
            <a:r>
              <a:rPr lang="en-US" sz="4000" dirty="0"/>
              <a:t>Theoretic Constraints </a:t>
            </a:r>
            <a:endParaRPr lang="en-US" sz="4000" dirty="0" smtClean="0"/>
          </a:p>
        </p:txBody>
      </p:sp>
      <p:sp>
        <p:nvSpPr>
          <p:cNvPr id="8196" name="Rectangle 7"/>
          <p:cNvSpPr>
            <a:spLocks noGrp="1" noChangeArrowheads="1"/>
          </p:cNvSpPr>
          <p:nvPr>
            <p:ph type="body" idx="1"/>
          </p:nvPr>
        </p:nvSpPr>
        <p:spPr>
          <a:xfrm>
            <a:off x="304800" y="764704"/>
            <a:ext cx="8610600" cy="5544616"/>
          </a:xfrm>
        </p:spPr>
        <p:txBody>
          <a:bodyPr/>
          <a:lstStyle/>
          <a:p>
            <a:r>
              <a:rPr lang="en-US" sz="1800" dirty="0"/>
              <a:t>We </a:t>
            </a:r>
            <a:r>
              <a:rPr lang="en-US" sz="1800" dirty="0" smtClean="0"/>
              <a:t>now </a:t>
            </a:r>
            <a:r>
              <a:rPr lang="en-US" sz="1800" dirty="0"/>
              <a:t>apply </a:t>
            </a:r>
            <a:r>
              <a:rPr lang="en-US" sz="1800" dirty="0" smtClean="0"/>
              <a:t>LP to Neumann’s </a:t>
            </a:r>
            <a:r>
              <a:rPr lang="en-US" sz="1800" dirty="0"/>
              <a:t>game-theoretic risk computing </a:t>
            </a:r>
            <a:r>
              <a:rPr lang="en-US" sz="1800" dirty="0" smtClean="0"/>
              <a:t>where </a:t>
            </a:r>
            <a:r>
              <a:rPr lang="en-US" sz="1800" b="1" dirty="0" smtClean="0">
                <a:solidFill>
                  <a:srgbClr val="FF0000"/>
                </a:solidFill>
              </a:rPr>
              <a:t>Min </a:t>
            </a:r>
            <a:r>
              <a:rPr lang="en-US" sz="1800" b="1" dirty="0">
                <a:solidFill>
                  <a:srgbClr val="FF0000"/>
                </a:solidFill>
              </a:rPr>
              <a:t>LOSS </a:t>
            </a:r>
            <a:r>
              <a:rPr lang="en-US" sz="1800" dirty="0"/>
              <a:t>is the objective function subject to 14 constraints covering </a:t>
            </a:r>
            <a:r>
              <a:rPr lang="en-US" sz="1800" dirty="0" err="1" smtClean="0"/>
              <a:t>eqns</a:t>
            </a:r>
            <a:r>
              <a:rPr lang="en-US" sz="1800" dirty="0" smtClean="0"/>
              <a:t> 1- 14 :</a:t>
            </a:r>
          </a:p>
          <a:p>
            <a:endParaRPr lang="en-US" sz="1800" dirty="0"/>
          </a:p>
          <a:p>
            <a:r>
              <a:rPr lang="en-US" sz="1400" dirty="0"/>
              <a:t>P</a:t>
            </a:r>
            <a:r>
              <a:rPr lang="en-US" sz="1400" baseline="-25000" dirty="0"/>
              <a:t>11 </a:t>
            </a:r>
            <a:r>
              <a:rPr lang="en-US" sz="1400" dirty="0"/>
              <a:t>C</a:t>
            </a:r>
            <a:r>
              <a:rPr lang="en-US" sz="1400" baseline="-25000" dirty="0"/>
              <a:t>11</a:t>
            </a:r>
            <a:r>
              <a:rPr lang="en-US" sz="1400" dirty="0"/>
              <a:t> – LOSS </a:t>
            </a:r>
            <a:r>
              <a:rPr lang="en-US" sz="1400" dirty="0" smtClean="0"/>
              <a:t>≤ 0</a:t>
            </a:r>
            <a:r>
              <a:rPr lang="en-US" sz="1400" dirty="0"/>
              <a:t>,                                                                                                         (</a:t>
            </a:r>
            <a:r>
              <a:rPr lang="en-US" sz="1400" dirty="0" smtClean="0"/>
              <a:t>1)</a:t>
            </a:r>
            <a:endParaRPr lang="en-US" sz="1400" dirty="0"/>
          </a:p>
          <a:p>
            <a:r>
              <a:rPr lang="en-US" sz="1400" dirty="0"/>
              <a:t>P</a:t>
            </a:r>
            <a:r>
              <a:rPr lang="en-US" sz="1400" baseline="-25000" dirty="0"/>
              <a:t>12 </a:t>
            </a:r>
            <a:r>
              <a:rPr lang="en-US" sz="1400" dirty="0"/>
              <a:t>C</a:t>
            </a:r>
            <a:r>
              <a:rPr lang="en-US" sz="1400" baseline="-25000" dirty="0"/>
              <a:t>12</a:t>
            </a:r>
            <a:r>
              <a:rPr lang="en-US" sz="1400" dirty="0"/>
              <a:t> – LOSS ≤ 0,                                                                                                         </a:t>
            </a:r>
            <a:r>
              <a:rPr lang="en-US" sz="1400" dirty="0" smtClean="0"/>
              <a:t>(</a:t>
            </a:r>
            <a:r>
              <a:rPr lang="en-US" sz="1400" dirty="0"/>
              <a:t>2</a:t>
            </a:r>
            <a:r>
              <a:rPr lang="en-US" sz="1400" dirty="0" smtClean="0"/>
              <a:t>)</a:t>
            </a:r>
            <a:endParaRPr lang="en-US" sz="1400" dirty="0"/>
          </a:p>
          <a:p>
            <a:r>
              <a:rPr lang="en-US" sz="1400" dirty="0"/>
              <a:t>P</a:t>
            </a:r>
            <a:r>
              <a:rPr lang="en-US" sz="1400" baseline="-25000" dirty="0"/>
              <a:t>21 </a:t>
            </a:r>
            <a:r>
              <a:rPr lang="en-US" sz="1400" dirty="0"/>
              <a:t>C</a:t>
            </a:r>
            <a:r>
              <a:rPr lang="en-US" sz="1400" baseline="-25000" dirty="0"/>
              <a:t>21</a:t>
            </a:r>
            <a:r>
              <a:rPr lang="en-US" sz="1400" dirty="0"/>
              <a:t> – LOSS ≤ 0,                                                                                                         </a:t>
            </a:r>
            <a:r>
              <a:rPr lang="en-US" sz="1400" dirty="0" smtClean="0"/>
              <a:t>(</a:t>
            </a:r>
            <a:r>
              <a:rPr lang="en-US" sz="1400" dirty="0"/>
              <a:t>3</a:t>
            </a:r>
            <a:r>
              <a:rPr lang="en-US" sz="1400" dirty="0" smtClean="0"/>
              <a:t>)  </a:t>
            </a:r>
            <a:endParaRPr lang="en-US" sz="1400" dirty="0"/>
          </a:p>
          <a:p>
            <a:r>
              <a:rPr lang="en-US" sz="1400" dirty="0"/>
              <a:t>P</a:t>
            </a:r>
            <a:r>
              <a:rPr lang="en-US" sz="1400" baseline="-25000" dirty="0"/>
              <a:t>22 </a:t>
            </a:r>
            <a:r>
              <a:rPr lang="en-US" sz="1400" dirty="0"/>
              <a:t>C</a:t>
            </a:r>
            <a:r>
              <a:rPr lang="en-US" sz="1400" baseline="-25000" dirty="0"/>
              <a:t>22</a:t>
            </a:r>
            <a:r>
              <a:rPr lang="en-US" sz="1400" dirty="0"/>
              <a:t> – </a:t>
            </a:r>
            <a:r>
              <a:rPr lang="en-US" sz="1400" dirty="0">
                <a:solidFill>
                  <a:srgbClr val="FFFF00"/>
                </a:solidFill>
              </a:rPr>
              <a:t>LOSS</a:t>
            </a:r>
            <a:r>
              <a:rPr lang="en-US" sz="1400" dirty="0"/>
              <a:t> ≤ 0;                                                                                                         </a:t>
            </a:r>
            <a:r>
              <a:rPr lang="en-US" sz="1400" dirty="0" smtClean="0"/>
              <a:t>(</a:t>
            </a:r>
            <a:r>
              <a:rPr lang="en-US" sz="1400" dirty="0"/>
              <a:t>4</a:t>
            </a:r>
            <a:r>
              <a:rPr lang="en-US" sz="1400" dirty="0" smtClean="0"/>
              <a:t>) </a:t>
            </a:r>
          </a:p>
          <a:p>
            <a:endParaRPr lang="en-US" sz="1400" dirty="0"/>
          </a:p>
          <a:p>
            <a:r>
              <a:rPr lang="en-US" sz="1400" dirty="0"/>
              <a:t>P</a:t>
            </a:r>
            <a:r>
              <a:rPr lang="en-US" sz="1400" baseline="-25000" dirty="0"/>
              <a:t>22</a:t>
            </a:r>
            <a:r>
              <a:rPr lang="en-US" sz="1400" dirty="0"/>
              <a:t>≥ P</a:t>
            </a:r>
            <a:r>
              <a:rPr lang="en-US" sz="1400" baseline="-25000" dirty="0"/>
              <a:t>11</a:t>
            </a:r>
            <a:r>
              <a:rPr lang="en-US" sz="1400" dirty="0"/>
              <a:t>,                                                                                                                           </a:t>
            </a:r>
            <a:r>
              <a:rPr lang="en-US" sz="1400" dirty="0" smtClean="0"/>
              <a:t>(</a:t>
            </a:r>
            <a:r>
              <a:rPr lang="en-US" sz="1400" dirty="0"/>
              <a:t>5</a:t>
            </a:r>
            <a:r>
              <a:rPr lang="en-US" sz="1400" dirty="0" smtClean="0"/>
              <a:t>)</a:t>
            </a:r>
            <a:endParaRPr lang="en-US" sz="1400" dirty="0"/>
          </a:p>
          <a:p>
            <a:r>
              <a:rPr lang="en-US" sz="1400" dirty="0"/>
              <a:t>P</a:t>
            </a:r>
            <a:r>
              <a:rPr lang="en-US" sz="1400" baseline="-25000" dirty="0"/>
              <a:t>22</a:t>
            </a:r>
            <a:r>
              <a:rPr lang="en-US" sz="1400" dirty="0"/>
              <a:t>≥P</a:t>
            </a:r>
            <a:r>
              <a:rPr lang="en-US" sz="1400" baseline="-25000" dirty="0"/>
              <a:t>12</a:t>
            </a:r>
            <a:r>
              <a:rPr lang="en-US" sz="1400" dirty="0"/>
              <a:t>,                                                                                                                            </a:t>
            </a:r>
            <a:r>
              <a:rPr lang="en-US" sz="1400" dirty="0" smtClean="0"/>
              <a:t>(</a:t>
            </a:r>
            <a:r>
              <a:rPr lang="en-US" sz="1400" dirty="0"/>
              <a:t>6</a:t>
            </a:r>
            <a:r>
              <a:rPr lang="en-US" sz="1400" dirty="0" smtClean="0"/>
              <a:t>)</a:t>
            </a:r>
            <a:endParaRPr lang="en-US" sz="1400" dirty="0"/>
          </a:p>
          <a:p>
            <a:r>
              <a:rPr lang="en-US" sz="1400" dirty="0"/>
              <a:t>P</a:t>
            </a:r>
            <a:r>
              <a:rPr lang="en-US" sz="1400" baseline="-25000" dirty="0"/>
              <a:t>22</a:t>
            </a:r>
            <a:r>
              <a:rPr lang="en-US" sz="1400" dirty="0"/>
              <a:t>≥P</a:t>
            </a:r>
            <a:r>
              <a:rPr lang="en-US" sz="1400" baseline="-25000" dirty="0"/>
              <a:t>21</a:t>
            </a:r>
            <a:r>
              <a:rPr lang="en-US" sz="1400" dirty="0"/>
              <a:t>;                                                                                                                            </a:t>
            </a:r>
            <a:r>
              <a:rPr lang="en-US" sz="1400" dirty="0" smtClean="0"/>
              <a:t>(</a:t>
            </a:r>
            <a:r>
              <a:rPr lang="en-US" sz="1400" dirty="0"/>
              <a:t>7</a:t>
            </a:r>
            <a:r>
              <a:rPr lang="en-US" sz="1400" dirty="0" smtClean="0"/>
              <a:t>)   </a:t>
            </a:r>
          </a:p>
          <a:p>
            <a:r>
              <a:rPr lang="en-US" sz="1400" dirty="0" smtClean="0"/>
              <a:t>                                                                                                                                                                                                                                                                                                           </a:t>
            </a:r>
            <a:endParaRPr lang="en-US" sz="1400" dirty="0"/>
          </a:p>
          <a:p>
            <a:r>
              <a:rPr lang="en-US" sz="1400" dirty="0"/>
              <a:t>P</a:t>
            </a:r>
            <a:r>
              <a:rPr lang="en-US" sz="1400" baseline="-25000" dirty="0"/>
              <a:t>11</a:t>
            </a:r>
            <a:r>
              <a:rPr lang="en-US" sz="1400" dirty="0"/>
              <a:t> ≤ 1,                                                                                                                           </a:t>
            </a:r>
            <a:r>
              <a:rPr lang="en-US" sz="1400" dirty="0" smtClean="0"/>
              <a:t>   (</a:t>
            </a:r>
            <a:r>
              <a:rPr lang="en-US" sz="1400" dirty="0"/>
              <a:t>8</a:t>
            </a:r>
            <a:r>
              <a:rPr lang="en-US" sz="1400" dirty="0" smtClean="0"/>
              <a:t>)             </a:t>
            </a:r>
            <a:endParaRPr lang="en-US" sz="1400" dirty="0"/>
          </a:p>
          <a:p>
            <a:r>
              <a:rPr lang="en-US" sz="1400" dirty="0" smtClean="0"/>
              <a:t>P</a:t>
            </a:r>
            <a:r>
              <a:rPr lang="en-US" sz="1400" baseline="-25000" dirty="0" smtClean="0"/>
              <a:t>12 </a:t>
            </a:r>
            <a:r>
              <a:rPr lang="en-US" sz="1400" dirty="0"/>
              <a:t>≤ 1,                                                                                                                             </a:t>
            </a:r>
            <a:r>
              <a:rPr lang="en-US" sz="1400" dirty="0" smtClean="0"/>
              <a:t> (</a:t>
            </a:r>
            <a:r>
              <a:rPr lang="en-US" sz="1400" dirty="0"/>
              <a:t>9</a:t>
            </a:r>
            <a:r>
              <a:rPr lang="en-US" sz="1400" dirty="0" smtClean="0"/>
              <a:t>)</a:t>
            </a:r>
            <a:endParaRPr lang="en-US" sz="1400" dirty="0"/>
          </a:p>
          <a:p>
            <a:r>
              <a:rPr lang="en-US" sz="1400" dirty="0"/>
              <a:t>P</a:t>
            </a:r>
            <a:r>
              <a:rPr lang="en-US" sz="1400" baseline="-25000" dirty="0"/>
              <a:t>21</a:t>
            </a:r>
            <a:r>
              <a:rPr lang="en-US" sz="1400" dirty="0"/>
              <a:t> ≤ 1,                                                                                                                            </a:t>
            </a:r>
            <a:r>
              <a:rPr lang="en-US" sz="1400" dirty="0" smtClean="0"/>
              <a:t> (10)</a:t>
            </a:r>
            <a:endParaRPr lang="en-US" sz="1400" dirty="0"/>
          </a:p>
          <a:p>
            <a:r>
              <a:rPr lang="en-US" sz="1400" dirty="0" smtClean="0"/>
              <a:t>P</a:t>
            </a:r>
            <a:r>
              <a:rPr lang="en-US" sz="1400" baseline="-25000" dirty="0" smtClean="0"/>
              <a:t>22 </a:t>
            </a:r>
            <a:r>
              <a:rPr lang="en-US" sz="1400" dirty="0"/>
              <a:t>≤ 1</a:t>
            </a:r>
            <a:r>
              <a:rPr lang="en-US" sz="1400" dirty="0" smtClean="0"/>
              <a:t>,                                                                                                                             (11)   </a:t>
            </a:r>
          </a:p>
          <a:p>
            <a:r>
              <a:rPr lang="en-US" sz="1400" dirty="0" smtClean="0"/>
              <a:t>                                                     </a:t>
            </a:r>
            <a:endParaRPr lang="en-US" sz="1400" dirty="0"/>
          </a:p>
          <a:p>
            <a:r>
              <a:rPr lang="en-US" sz="1400" dirty="0"/>
              <a:t>LOSS ≥ </a:t>
            </a:r>
            <a:r>
              <a:rPr lang="en-US" sz="1400" dirty="0" err="1"/>
              <a:t>LOSS</a:t>
            </a:r>
            <a:r>
              <a:rPr lang="en-US" sz="1400" baseline="-25000" dirty="0" err="1" smtClean="0"/>
              <a:t>min</a:t>
            </a:r>
            <a:r>
              <a:rPr lang="en-US" sz="1400" dirty="0" smtClean="0"/>
              <a:t>                                                                                                              (12)</a:t>
            </a:r>
            <a:endParaRPr lang="en-US" sz="1400" dirty="0"/>
          </a:p>
          <a:p>
            <a:r>
              <a:rPr lang="en-US" sz="1400" dirty="0"/>
              <a:t>P</a:t>
            </a:r>
            <a:r>
              <a:rPr lang="en-US" sz="1400" baseline="-25000" dirty="0"/>
              <a:t>11</a:t>
            </a:r>
            <a:r>
              <a:rPr lang="en-US" sz="1400" dirty="0"/>
              <a:t> + P</a:t>
            </a:r>
            <a:r>
              <a:rPr lang="en-US" sz="1400" baseline="-25000" dirty="0"/>
              <a:t>12</a:t>
            </a:r>
            <a:r>
              <a:rPr lang="en-US" sz="1400" dirty="0"/>
              <a:t> +P</a:t>
            </a:r>
            <a:r>
              <a:rPr lang="en-US" sz="1400" baseline="-25000" dirty="0"/>
              <a:t>21</a:t>
            </a:r>
            <a:r>
              <a:rPr lang="en-US" sz="1400" dirty="0"/>
              <a:t> + P</a:t>
            </a:r>
            <a:r>
              <a:rPr lang="en-US" sz="1400" baseline="-25000" dirty="0"/>
              <a:t>22 </a:t>
            </a:r>
            <a:r>
              <a:rPr lang="en-US" sz="1400" dirty="0"/>
              <a:t>=</a:t>
            </a:r>
            <a:r>
              <a:rPr lang="en-US" sz="1400" dirty="0" smtClean="0"/>
              <a:t>1                                                                                                    (13)</a:t>
            </a:r>
            <a:endParaRPr lang="en-US" sz="1400" dirty="0"/>
          </a:p>
          <a:p>
            <a:r>
              <a:rPr lang="en-US" sz="1400" dirty="0"/>
              <a:t>Π (α, β, </a:t>
            </a:r>
            <a:r>
              <a:rPr lang="en-US" sz="1400" dirty="0" err="1"/>
              <a:t>C</a:t>
            </a:r>
            <a:r>
              <a:rPr lang="en-US" sz="1400" baseline="-25000" dirty="0" err="1"/>
              <a:t>ij</a:t>
            </a:r>
            <a:r>
              <a:rPr lang="en-US" sz="1400" dirty="0"/>
              <a:t>) = P</a:t>
            </a:r>
            <a:r>
              <a:rPr lang="en-US" sz="1400" baseline="-25000" dirty="0"/>
              <a:t>11 </a:t>
            </a:r>
            <a:r>
              <a:rPr lang="en-US" sz="1400" dirty="0"/>
              <a:t>C</a:t>
            </a:r>
            <a:r>
              <a:rPr lang="en-US" sz="1400" baseline="-25000" dirty="0"/>
              <a:t>11</a:t>
            </a:r>
            <a:r>
              <a:rPr lang="en-US" sz="1400" dirty="0"/>
              <a:t> + P</a:t>
            </a:r>
            <a:r>
              <a:rPr lang="en-US" sz="1400" baseline="-25000" dirty="0"/>
              <a:t>21 </a:t>
            </a:r>
            <a:r>
              <a:rPr lang="en-US" sz="1400" dirty="0"/>
              <a:t>C</a:t>
            </a:r>
            <a:r>
              <a:rPr lang="en-US" sz="1400" baseline="-25000" dirty="0"/>
              <a:t>21</a:t>
            </a:r>
            <a:r>
              <a:rPr lang="en-US" sz="1400" dirty="0"/>
              <a:t> + P</a:t>
            </a:r>
            <a:r>
              <a:rPr lang="en-US" sz="1400" baseline="-25000" dirty="0"/>
              <a:t>12 </a:t>
            </a:r>
            <a:r>
              <a:rPr lang="en-US" sz="1400" dirty="0"/>
              <a:t>C</a:t>
            </a:r>
            <a:r>
              <a:rPr lang="en-US" sz="1400" baseline="-25000" dirty="0"/>
              <a:t>12</a:t>
            </a:r>
            <a:r>
              <a:rPr lang="en-US" sz="1400" dirty="0"/>
              <a:t> + P</a:t>
            </a:r>
            <a:r>
              <a:rPr lang="en-US" sz="1400" baseline="-25000" dirty="0"/>
              <a:t>22 </a:t>
            </a:r>
            <a:r>
              <a:rPr lang="en-US" sz="1400" dirty="0"/>
              <a:t>C</a:t>
            </a:r>
            <a:r>
              <a:rPr lang="en-US" sz="1400" baseline="-25000" dirty="0"/>
              <a:t>22</a:t>
            </a:r>
            <a:r>
              <a:rPr lang="en-US" sz="1400" dirty="0"/>
              <a:t> ≤ 0                                                    </a:t>
            </a:r>
            <a:r>
              <a:rPr lang="en-US" sz="1400" dirty="0" smtClean="0"/>
              <a:t>(14)   </a:t>
            </a:r>
            <a:endParaRPr lang="en-US" sz="1400" dirty="0"/>
          </a:p>
          <a:p>
            <a:pPr eaLnBrk="1" hangingPunct="1"/>
            <a:endParaRPr lang="en-US" altLang="ja-JP" sz="1400" dirty="0" smtClean="0">
              <a:ea typeface="ＭＳ Ｐゴシック" pitchFamily="34" charset="-128"/>
            </a:endParaRPr>
          </a:p>
        </p:txBody>
      </p:sp>
    </p:spTree>
    <p:extLst>
      <p:ext uri="{BB962C8B-B14F-4D97-AF65-F5344CB8AC3E}">
        <p14:creationId xmlns:p14="http://schemas.microsoft.com/office/powerpoint/2010/main" val="1738028456"/>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5C35A912-3340-4FE5-AF88-9AD2768C2E93}" type="slidenum">
              <a:rPr lang="en-US" sz="1400" smtClean="0">
                <a:solidFill>
                  <a:srgbClr val="FFFFFF"/>
                </a:solidFill>
              </a:rPr>
              <a:pPr eaLnBrk="1" hangingPunct="1"/>
              <a:t>11</a:t>
            </a:fld>
            <a:endParaRPr lang="en-US" sz="1400" dirty="0" smtClean="0">
              <a:solidFill>
                <a:srgbClr val="FFFFFF"/>
              </a:solidFill>
            </a:endParaRPr>
          </a:p>
        </p:txBody>
      </p:sp>
      <p:sp>
        <p:nvSpPr>
          <p:cNvPr id="9219" name="Rectangle 6"/>
          <p:cNvSpPr>
            <a:spLocks noGrp="1" noChangeArrowheads="1"/>
          </p:cNvSpPr>
          <p:nvPr>
            <p:ph type="title"/>
          </p:nvPr>
        </p:nvSpPr>
        <p:spPr>
          <a:xfrm>
            <a:off x="2862263" y="0"/>
            <a:ext cx="2717849" cy="764704"/>
          </a:xfrm>
        </p:spPr>
        <p:txBody>
          <a:bodyPr/>
          <a:lstStyle/>
          <a:p>
            <a:pPr eaLnBrk="1" hangingPunct="1"/>
            <a:r>
              <a:rPr lang="en-US" dirty="0" smtClean="0"/>
              <a:t>Example 1</a:t>
            </a:r>
          </a:p>
        </p:txBody>
      </p:sp>
      <p:sp>
        <p:nvSpPr>
          <p:cNvPr id="8196" name="Rectangle 7"/>
          <p:cNvSpPr>
            <a:spLocks noGrp="1" noChangeArrowheads="1"/>
          </p:cNvSpPr>
          <p:nvPr>
            <p:ph type="body" idx="1"/>
          </p:nvPr>
        </p:nvSpPr>
        <p:spPr>
          <a:xfrm>
            <a:off x="304800" y="692696"/>
            <a:ext cx="8610600" cy="5403304"/>
          </a:xfrm>
        </p:spPr>
        <p:txBody>
          <a:bodyPr/>
          <a:lstStyle/>
          <a:p>
            <a:r>
              <a:rPr lang="en-US" sz="2400" dirty="0" smtClean="0"/>
              <a:t>       </a:t>
            </a:r>
            <a:r>
              <a:rPr lang="en-US" sz="2000" dirty="0" smtClean="0"/>
              <a:t>            Table 1. Cost Input Table for Example 1</a:t>
            </a:r>
            <a:endParaRPr lang="en-US" sz="2000"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06493"/>
            <a:ext cx="5112568" cy="2138583"/>
          </a:xfrm>
          <a:prstGeom prst="rect">
            <a:avLst/>
          </a:prstGeom>
          <a:noFill/>
          <a:ln>
            <a:noFill/>
          </a:ln>
        </p:spPr>
      </p:pic>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501008"/>
            <a:ext cx="4212468" cy="2667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3245077"/>
            <a:ext cx="867096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Figure 1.</a:t>
            </a:r>
            <a:r>
              <a:rPr kumimoji="0" lang="en-US" sz="800" b="0" i="0" u="none" strike="noStrike" cap="none" normalizeH="0" dirty="0" smtClean="0">
                <a:ln>
                  <a:noFill/>
                </a:ln>
                <a:solidFill>
                  <a:schemeClr val="tx1"/>
                </a:solidFill>
                <a:effectLst/>
                <a:latin typeface="Adobe Font Folio"/>
                <a:ea typeface="Calibri" pitchFamily="34" charset="0"/>
                <a:cs typeface="Times New Roman" pitchFamily="18" charset="0"/>
              </a:rPr>
              <a:t> </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Game-Theoretic Expected Total Cost (negative: utility) vs. Loss Factor for Ex.</a:t>
            </a:r>
            <a:r>
              <a:rPr kumimoji="0" lang="en-US" sz="800" b="0" i="0" u="none" strike="noStrike" cap="none" normalizeH="0" dirty="0" smtClean="0">
                <a:ln>
                  <a:noFill/>
                </a:ln>
                <a:solidFill>
                  <a:schemeClr val="tx1"/>
                </a:solidFill>
                <a:effectLst/>
                <a:latin typeface="Adobe Font Folio"/>
                <a:ea typeface="Calibri" pitchFamily="34" charset="0"/>
                <a:cs typeface="Times New Roman" pitchFamily="18" charset="0"/>
              </a:rPr>
              <a:t> </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1             Figure 2. Game-theoretical optimized alpha and beta values </a:t>
            </a:r>
            <a:r>
              <a:rPr kumimoji="0" lang="en-US" sz="800" b="0" i="0" u="none" strike="noStrike" cap="none" normalizeH="0" baseline="0" dirty="0" err="1" smtClean="0">
                <a:ln>
                  <a:noFill/>
                </a:ln>
                <a:solidFill>
                  <a:schemeClr val="tx1"/>
                </a:solidFill>
                <a:effectLst/>
                <a:latin typeface="Adobe Font Folio"/>
                <a:ea typeface="Calibri" pitchFamily="34" charset="0"/>
                <a:cs typeface="Times New Roman" pitchFamily="18" charset="0"/>
              </a:rPr>
              <a:t>vs</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Loss Factor for Ex. 1</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4456864" y="3501008"/>
            <a:ext cx="4363608" cy="2667000"/>
          </a:xfrm>
          <a:prstGeom prst="rect">
            <a:avLst/>
          </a:prstGeom>
          <a:noFill/>
          <a:ln>
            <a:noFill/>
          </a:ln>
        </p:spPr>
      </p:pic>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332656"/>
            <a:ext cx="6096000" cy="1008112"/>
          </a:xfrm>
        </p:spPr>
        <p:txBody>
          <a:bodyPr/>
          <a:lstStyle/>
          <a:p>
            <a:r>
              <a:rPr lang="en-US" sz="2800" dirty="0" smtClean="0"/>
              <a:t/>
            </a:r>
            <a:br>
              <a:rPr lang="en-US" sz="2800" dirty="0" smtClean="0"/>
            </a:br>
            <a:r>
              <a:rPr lang="en-US" sz="2800" dirty="0"/>
              <a:t/>
            </a:r>
            <a:br>
              <a:rPr lang="en-US" sz="2800" dirty="0"/>
            </a:br>
            <a:r>
              <a:rPr lang="en-US" sz="2800" dirty="0" smtClean="0"/>
              <a:t>Table 2. </a:t>
            </a:r>
            <a:r>
              <a:rPr lang="en-US" sz="2800" dirty="0"/>
              <a:t>Graph Points for Table 1</a:t>
            </a:r>
            <a:r>
              <a:rPr lang="en-US" sz="2800" dirty="0" smtClean="0"/>
              <a:t> </a:t>
            </a:r>
            <a:r>
              <a:rPr lang="en-US" sz="2800" dirty="0"/>
              <a:t>(Loss, Expected Total Cost) for Example </a:t>
            </a:r>
            <a:r>
              <a:rPr lang="en-US" sz="2800" dirty="0" smtClean="0"/>
              <a:t>1</a:t>
            </a:r>
            <a:r>
              <a:rPr lang="en-US" dirty="0"/>
              <a:t/>
            </a:r>
            <a:br>
              <a:rPr lang="en-US" dirty="0"/>
            </a:br>
            <a:endParaRPr lang="en-US" dirty="0"/>
          </a:p>
        </p:txBody>
      </p:sp>
      <p:sp>
        <p:nvSpPr>
          <p:cNvPr id="3" name="Content Placeholder 2"/>
          <p:cNvSpPr>
            <a:spLocks noGrp="1"/>
          </p:cNvSpPr>
          <p:nvPr>
            <p:ph idx="1"/>
          </p:nvPr>
        </p:nvSpPr>
        <p:spPr/>
        <p:txBody>
          <a:bodyPr/>
          <a:lstStyle/>
          <a:p>
            <a:r>
              <a:rPr lang="fr-FR" sz="1500" dirty="0"/>
              <a:t>Point (1.0, -388.78577) </a:t>
            </a:r>
            <a:endParaRPr lang="en-US" sz="1500" dirty="0"/>
          </a:p>
          <a:p>
            <a:r>
              <a:rPr lang="fr-FR" sz="1500" dirty="0"/>
              <a:t>Point (3.0, -366.35724) </a:t>
            </a:r>
            <a:endParaRPr lang="en-US" sz="1500" dirty="0"/>
          </a:p>
          <a:p>
            <a:r>
              <a:rPr lang="fr-FR" sz="1500" b="1" dirty="0">
                <a:solidFill>
                  <a:srgbClr val="FFFF00"/>
                </a:solidFill>
              </a:rPr>
              <a:t>Point (5.0, -343.9286) </a:t>
            </a:r>
            <a:endParaRPr lang="en-US" sz="1500" b="1" dirty="0">
              <a:solidFill>
                <a:srgbClr val="FFFF00"/>
              </a:solidFill>
            </a:endParaRPr>
          </a:p>
          <a:p>
            <a:r>
              <a:rPr lang="fr-FR" sz="1500" dirty="0"/>
              <a:t>Point (7.0, -321.50003) </a:t>
            </a:r>
            <a:endParaRPr lang="en-US" sz="1500" dirty="0"/>
          </a:p>
          <a:p>
            <a:r>
              <a:rPr lang="fr-FR" sz="1500" dirty="0"/>
              <a:t>Point (9.0, -299.07147) </a:t>
            </a:r>
            <a:endParaRPr lang="en-US" sz="1500" dirty="0"/>
          </a:p>
          <a:p>
            <a:r>
              <a:rPr lang="fr-FR" sz="1500" dirty="0"/>
              <a:t>Point (10.0, -287.85718) </a:t>
            </a:r>
            <a:endParaRPr lang="en-US" sz="1500" dirty="0"/>
          </a:p>
          <a:p>
            <a:r>
              <a:rPr lang="fr-FR" sz="1500" dirty="0"/>
              <a:t>Point (20.0, -175.71431) </a:t>
            </a:r>
            <a:endParaRPr lang="en-US" sz="1500" dirty="0"/>
          </a:p>
          <a:p>
            <a:r>
              <a:rPr lang="fr-FR" sz="1500" dirty="0"/>
              <a:t>Point (25.0, -119.642944) </a:t>
            </a:r>
            <a:endParaRPr lang="en-US" sz="1500" dirty="0"/>
          </a:p>
          <a:p>
            <a:r>
              <a:rPr lang="fr-FR" sz="1500" dirty="0"/>
              <a:t>Point (30.0, -74.06253) </a:t>
            </a:r>
            <a:endParaRPr lang="en-US" sz="1500" dirty="0"/>
          </a:p>
          <a:p>
            <a:r>
              <a:rPr lang="fr-FR" sz="1500" dirty="0"/>
              <a:t>Point (35.0, -58.906265) </a:t>
            </a:r>
            <a:endParaRPr lang="en-US" sz="1500" dirty="0"/>
          </a:p>
          <a:p>
            <a:r>
              <a:rPr lang="fr-FR" sz="1500" dirty="0"/>
              <a:t>Point (40.0, -43.750015) </a:t>
            </a:r>
            <a:endParaRPr lang="en-US" sz="1500" dirty="0"/>
          </a:p>
          <a:p>
            <a:r>
              <a:rPr lang="fr-FR" sz="1500" dirty="0"/>
              <a:t>Point (45.0, -28.59375) </a:t>
            </a:r>
            <a:endParaRPr lang="en-US" sz="1500" dirty="0"/>
          </a:p>
          <a:p>
            <a:r>
              <a:rPr lang="fr-FR" sz="1500" dirty="0"/>
              <a:t>Point (50.0, -13.437515) </a:t>
            </a:r>
            <a:endParaRPr lang="en-US" sz="1500" dirty="0"/>
          </a:p>
          <a:p>
            <a:r>
              <a:rPr lang="fr-FR" sz="1500" dirty="0"/>
              <a:t>Point (54.0, -1.3125) </a:t>
            </a:r>
            <a:endParaRPr lang="en-US" sz="1500" dirty="0"/>
          </a:p>
          <a:p>
            <a:r>
              <a:rPr lang="fr-FR" sz="1500" dirty="0"/>
              <a:t>Point (55.0, 0.0) </a:t>
            </a:r>
            <a:endParaRPr lang="en-US" sz="1500" dirty="0"/>
          </a:p>
        </p:txBody>
      </p:sp>
      <p:sp>
        <p:nvSpPr>
          <p:cNvPr id="4" name="Slide Number Placeholder 3"/>
          <p:cNvSpPr>
            <a:spLocks noGrp="1"/>
          </p:cNvSpPr>
          <p:nvPr>
            <p:ph type="sldNum" sz="quarter" idx="12"/>
          </p:nvPr>
        </p:nvSpPr>
        <p:spPr/>
        <p:txBody>
          <a:bodyPr/>
          <a:lstStyle/>
          <a:p>
            <a:pPr>
              <a:defRPr/>
            </a:pPr>
            <a:fld id="{40F6A900-4A11-4000-8298-39D0B05C5B51}" type="slidenum">
              <a:rPr lang="en-US" smtClean="0"/>
              <a:pPr>
                <a:defRPr/>
              </a:pPr>
              <a:t>12</a:t>
            </a:fld>
            <a:endParaRPr lang="en-US"/>
          </a:p>
        </p:txBody>
      </p:sp>
    </p:spTree>
    <p:extLst>
      <p:ext uri="{BB962C8B-B14F-4D97-AF65-F5344CB8AC3E}">
        <p14:creationId xmlns:p14="http://schemas.microsoft.com/office/powerpoint/2010/main" val="4075149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B812744C-B3CA-4AC8-9274-A99FBCAABAC5}" type="slidenum">
              <a:rPr lang="en-US" sz="1400" smtClean="0">
                <a:solidFill>
                  <a:srgbClr val="FFFFFF"/>
                </a:solidFill>
              </a:rPr>
              <a:pPr eaLnBrk="1" hangingPunct="1"/>
              <a:t>13</a:t>
            </a:fld>
            <a:endParaRPr lang="en-US" sz="1400" dirty="0" smtClean="0">
              <a:solidFill>
                <a:srgbClr val="FFFFFF"/>
              </a:solidFill>
            </a:endParaRPr>
          </a:p>
        </p:txBody>
      </p:sp>
      <p:sp>
        <p:nvSpPr>
          <p:cNvPr id="10243" name="Rectangle 6"/>
          <p:cNvSpPr>
            <a:spLocks noGrp="1" noChangeArrowheads="1"/>
          </p:cNvSpPr>
          <p:nvPr>
            <p:ph type="title"/>
          </p:nvPr>
        </p:nvSpPr>
        <p:spPr>
          <a:xfrm>
            <a:off x="3203848" y="116632"/>
            <a:ext cx="3581400" cy="432048"/>
          </a:xfrm>
        </p:spPr>
        <p:txBody>
          <a:bodyPr/>
          <a:lstStyle/>
          <a:p>
            <a:pPr eaLnBrk="1" hangingPunct="1"/>
            <a:r>
              <a:rPr lang="en-US" dirty="0" smtClean="0"/>
              <a:t> </a:t>
            </a:r>
            <a:r>
              <a:rPr lang="en-US" sz="2400" dirty="0" smtClean="0">
                <a:solidFill>
                  <a:srgbClr val="66FF33"/>
                </a:solidFill>
              </a:rPr>
              <a:t>OC</a:t>
            </a:r>
            <a:r>
              <a:rPr lang="en-US" dirty="0" smtClean="0">
                <a:solidFill>
                  <a:srgbClr val="66FF33"/>
                </a:solidFill>
              </a:rPr>
              <a:t> </a:t>
            </a:r>
            <a:r>
              <a:rPr lang="en-US" sz="2800" dirty="0" smtClean="0">
                <a:solidFill>
                  <a:srgbClr val="FFFF00"/>
                </a:solidFill>
              </a:rPr>
              <a:t>Results- Example 1</a:t>
            </a:r>
          </a:p>
        </p:txBody>
      </p:sp>
      <p:sp>
        <p:nvSpPr>
          <p:cNvPr id="8196" name="Rectangle 7"/>
          <p:cNvSpPr>
            <a:spLocks noGrp="1" noChangeArrowheads="1"/>
          </p:cNvSpPr>
          <p:nvPr>
            <p:ph type="body" idx="1"/>
          </p:nvPr>
        </p:nvSpPr>
        <p:spPr>
          <a:xfrm>
            <a:off x="35496" y="620688"/>
            <a:ext cx="8898632" cy="5832648"/>
          </a:xfrm>
        </p:spPr>
        <p:txBody>
          <a:bodyPr/>
          <a:lstStyle/>
          <a:p>
            <a:r>
              <a:rPr lang="en-US" sz="2000" dirty="0"/>
              <a:t>Optimal </a:t>
            </a:r>
            <a:r>
              <a:rPr lang="en-US" sz="2000" dirty="0" smtClean="0"/>
              <a:t>Results</a:t>
            </a:r>
            <a:r>
              <a:rPr lang="en-US" sz="2000" dirty="0"/>
              <a:t>: Utilizing </a:t>
            </a:r>
            <a:r>
              <a:rPr lang="en-US" sz="2000" dirty="0" smtClean="0"/>
              <a:t>equations (1-14</a:t>
            </a:r>
            <a:r>
              <a:rPr lang="en-US" sz="2000" dirty="0"/>
              <a:t>), solutions to the </a:t>
            </a:r>
            <a:r>
              <a:rPr lang="en-US" sz="2000" dirty="0" smtClean="0"/>
              <a:t> </a:t>
            </a:r>
            <a:r>
              <a:rPr lang="en-US" sz="2000" dirty="0"/>
              <a:t>unknown vector, [</a:t>
            </a:r>
            <a:r>
              <a:rPr lang="en-US" sz="2000" dirty="0" err="1"/>
              <a:t>P</a:t>
            </a:r>
            <a:r>
              <a:rPr lang="en-US" sz="2000" baseline="-25000" dirty="0" err="1"/>
              <a:t>ij</a:t>
            </a:r>
            <a:r>
              <a:rPr lang="en-US" sz="2000" dirty="0"/>
              <a:t>]= [P</a:t>
            </a:r>
            <a:r>
              <a:rPr lang="en-US" sz="2000" baseline="-25000" dirty="0"/>
              <a:t>11</a:t>
            </a:r>
            <a:r>
              <a:rPr lang="en-US" sz="2000" dirty="0"/>
              <a:t>, P</a:t>
            </a:r>
            <a:r>
              <a:rPr lang="en-US" sz="2000" baseline="-25000" dirty="0"/>
              <a:t>12</a:t>
            </a:r>
            <a:r>
              <a:rPr lang="en-US" sz="2000" dirty="0"/>
              <a:t>, P</a:t>
            </a:r>
            <a:r>
              <a:rPr lang="en-US" sz="2000" baseline="-25000" dirty="0"/>
              <a:t>21 , </a:t>
            </a:r>
            <a:r>
              <a:rPr lang="en-US" sz="2000" dirty="0"/>
              <a:t>P</a:t>
            </a:r>
            <a:r>
              <a:rPr lang="en-US" sz="2000" baseline="-25000" dirty="0"/>
              <a:t>22</a:t>
            </a:r>
            <a:r>
              <a:rPr lang="en-US" sz="2000" dirty="0"/>
              <a:t>];  we get α = P</a:t>
            </a:r>
            <a:r>
              <a:rPr lang="en-US" sz="2000" baseline="-25000" dirty="0"/>
              <a:t>11</a:t>
            </a:r>
            <a:r>
              <a:rPr lang="en-US" sz="2000" dirty="0"/>
              <a:t> + P</a:t>
            </a:r>
            <a:r>
              <a:rPr lang="en-US" sz="2000" baseline="-25000" dirty="0"/>
              <a:t>12</a:t>
            </a:r>
            <a:r>
              <a:rPr lang="en-US" sz="2000" dirty="0"/>
              <a:t> = .006249 + .071429= .077678 </a:t>
            </a:r>
            <a:r>
              <a:rPr lang="en-US" sz="2000" dirty="0" smtClean="0"/>
              <a:t>(</a:t>
            </a:r>
            <a:r>
              <a:rPr lang="en-US" sz="2000" dirty="0"/>
              <a:t>or 7.77%) and β = P</a:t>
            </a:r>
            <a:r>
              <a:rPr lang="en-US" sz="2000" baseline="-25000" dirty="0"/>
              <a:t>11</a:t>
            </a:r>
            <a:r>
              <a:rPr lang="en-US" sz="2000" dirty="0"/>
              <a:t> + P</a:t>
            </a:r>
            <a:r>
              <a:rPr lang="en-US" sz="2000" baseline="-25000" dirty="0"/>
              <a:t>21 </a:t>
            </a:r>
            <a:r>
              <a:rPr lang="en-US" sz="2000" dirty="0"/>
              <a:t>= .006249 + .024999 = .031248 (or 3.13</a:t>
            </a:r>
            <a:r>
              <a:rPr lang="en-US" sz="2000" dirty="0" smtClean="0"/>
              <a:t>%) given that LOSS($)= 5.</a:t>
            </a:r>
          </a:p>
          <a:p>
            <a:r>
              <a:rPr lang="en-US" sz="2000" dirty="0" smtClean="0"/>
              <a:t>Expected </a:t>
            </a:r>
            <a:r>
              <a:rPr lang="en-US" sz="2000" dirty="0"/>
              <a:t>Cost:  </a:t>
            </a:r>
            <a:r>
              <a:rPr lang="en-US" sz="2000" dirty="0" err="1" smtClean="0"/>
              <a:t>ΣP</a:t>
            </a:r>
            <a:r>
              <a:rPr lang="en-US" sz="2000" baseline="-25000" dirty="0" err="1" smtClean="0"/>
              <a:t>ij</a:t>
            </a:r>
            <a:r>
              <a:rPr lang="en-US" sz="2000" dirty="0" err="1" smtClean="0"/>
              <a:t>C</a:t>
            </a:r>
            <a:r>
              <a:rPr lang="en-US" sz="2000" baseline="-25000" dirty="0" err="1" smtClean="0"/>
              <a:t>ij</a:t>
            </a:r>
            <a:r>
              <a:rPr lang="en-US" sz="2000" dirty="0" smtClean="0"/>
              <a:t> =.006245*$</a:t>
            </a:r>
            <a:r>
              <a:rPr lang="en-US" sz="2000" b="1" dirty="0" smtClean="0"/>
              <a:t>800</a:t>
            </a:r>
            <a:r>
              <a:rPr lang="en-US" sz="2000" dirty="0" smtClean="0"/>
              <a:t> </a:t>
            </a:r>
            <a:r>
              <a:rPr lang="en-US" sz="2000" dirty="0"/>
              <a:t>+ </a:t>
            </a:r>
            <a:r>
              <a:rPr lang="en-US" sz="2000" dirty="0" smtClean="0"/>
              <a:t>.</a:t>
            </a:r>
            <a:r>
              <a:rPr lang="en-US" sz="2000" dirty="0"/>
              <a:t>07143*</a:t>
            </a:r>
            <a:r>
              <a:rPr lang="en-US" sz="2000" b="1" dirty="0"/>
              <a:t> </a:t>
            </a:r>
            <a:r>
              <a:rPr lang="en-US" sz="2000" b="1" dirty="0" smtClean="0"/>
              <a:t>$70</a:t>
            </a:r>
            <a:r>
              <a:rPr lang="en-US" sz="2000" dirty="0" smtClean="0"/>
              <a:t> </a:t>
            </a:r>
            <a:r>
              <a:rPr lang="en-US" sz="2000" dirty="0"/>
              <a:t>+ </a:t>
            </a:r>
            <a:r>
              <a:rPr lang="en-US" sz="2000" dirty="0" smtClean="0"/>
              <a:t>.</a:t>
            </a:r>
            <a:r>
              <a:rPr lang="en-US" sz="2000" dirty="0"/>
              <a:t>0245</a:t>
            </a:r>
            <a:r>
              <a:rPr lang="en-US" sz="2000" dirty="0" smtClean="0"/>
              <a:t>*$</a:t>
            </a:r>
            <a:r>
              <a:rPr lang="en-US" sz="2000" b="1" dirty="0" smtClean="0"/>
              <a:t>200 </a:t>
            </a:r>
            <a:r>
              <a:rPr lang="en-US" sz="2000" dirty="0"/>
              <a:t>+ </a:t>
            </a:r>
            <a:r>
              <a:rPr lang="en-US" sz="2000" dirty="0" smtClean="0"/>
              <a:t>.</a:t>
            </a:r>
            <a:r>
              <a:rPr lang="en-US" sz="2000" dirty="0"/>
              <a:t>897321</a:t>
            </a:r>
            <a:r>
              <a:rPr lang="en-US" sz="2000" dirty="0" smtClean="0"/>
              <a:t>*(</a:t>
            </a:r>
            <a:r>
              <a:rPr lang="en-US" sz="2000" b="1" dirty="0" smtClean="0"/>
              <a:t>-$400</a:t>
            </a:r>
            <a:r>
              <a:rPr lang="en-US" sz="2000" dirty="0"/>
              <a:t>) = -$</a:t>
            </a:r>
            <a:r>
              <a:rPr lang="en-US" sz="2000" dirty="0" smtClean="0"/>
              <a:t>343.92, which </a:t>
            </a:r>
            <a:r>
              <a:rPr lang="en-US" sz="2000" dirty="0"/>
              <a:t>is a </a:t>
            </a:r>
            <a:r>
              <a:rPr lang="en-US" sz="2000" dirty="0" smtClean="0"/>
              <a:t>favorable </a:t>
            </a:r>
            <a:r>
              <a:rPr lang="en-US" sz="2000" dirty="0"/>
              <a:t>utility gain for </a:t>
            </a:r>
            <a:r>
              <a:rPr lang="en-US" sz="2000" dirty="0" smtClean="0"/>
              <a:t>the overall</a:t>
            </a:r>
            <a:r>
              <a:rPr lang="en-US" sz="1800" dirty="0" smtClean="0"/>
              <a:t>. </a:t>
            </a:r>
            <a:r>
              <a:rPr lang="en-US" sz="1400" dirty="0" smtClean="0"/>
              <a:t>See Ho vs. Ha and OC: @Ha=7.95 on x-axis, y-axis=.0313 &amp; @Ha=5 on x-axis, y-axis=1-.0777=.9223☺</a:t>
            </a:r>
          </a:p>
          <a:p>
            <a:endParaRPr lang="en-US" sz="1400" dirty="0" smtClean="0"/>
          </a:p>
          <a:p>
            <a:pPr marL="0" indent="0">
              <a:buNone/>
            </a:pPr>
            <a:r>
              <a:rPr lang="en-US" sz="1000" dirty="0" smtClean="0"/>
              <a:t>Fig 3. </a:t>
            </a:r>
            <a:r>
              <a:rPr lang="en-US" sz="900" dirty="0" smtClean="0"/>
              <a:t>Optimal hypothesis plan with α and β for  Table 1, Ex. 1 with n=100-batch      Fig. 4. OC Curve with optimized α and β for  Table 1 for Ex. 1 for n=100-batch, σ=9&gt;1</a:t>
            </a:r>
            <a:endParaRPr lang="en-US" sz="900" dirty="0"/>
          </a:p>
          <a:p>
            <a:pPr marL="0" indent="0">
              <a:buNone/>
            </a:pPr>
            <a:endParaRPr lang="en-US" sz="900" dirty="0" smtClean="0"/>
          </a:p>
          <a:p>
            <a:pPr marL="0" indent="0">
              <a:buNone/>
            </a:pPr>
            <a:r>
              <a:rPr lang="en-US" sz="900" dirty="0" smtClean="0"/>
              <a:t> </a:t>
            </a:r>
            <a:endParaRPr lang="en-US" sz="900"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107504" y="3212976"/>
            <a:ext cx="4104455" cy="3240360"/>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4283967" y="3212976"/>
            <a:ext cx="4608513" cy="3240360"/>
          </a:xfrm>
          <a:prstGeom prst="rect">
            <a:avLst/>
          </a:prstGeom>
          <a:noFill/>
          <a:ln>
            <a:noFill/>
          </a:ln>
        </p:spPr>
      </p:pic>
    </p:spTree>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41E1E055-36E7-4525-8985-3AEADA8AD838}" type="slidenum">
              <a:rPr lang="en-US" sz="1400" smtClean="0">
                <a:solidFill>
                  <a:srgbClr val="FFFFFF"/>
                </a:solidFill>
              </a:rPr>
              <a:pPr eaLnBrk="1" hangingPunct="1"/>
              <a:t>14</a:t>
            </a:fld>
            <a:endParaRPr lang="en-US" sz="1400" dirty="0" smtClean="0">
              <a:solidFill>
                <a:srgbClr val="FFFFFF"/>
              </a:solidFill>
            </a:endParaRPr>
          </a:p>
        </p:txBody>
      </p:sp>
      <p:sp>
        <p:nvSpPr>
          <p:cNvPr id="11267" name="Rectangle 6"/>
          <p:cNvSpPr>
            <a:spLocks noGrp="1" noChangeArrowheads="1"/>
          </p:cNvSpPr>
          <p:nvPr>
            <p:ph type="title"/>
          </p:nvPr>
        </p:nvSpPr>
        <p:spPr>
          <a:xfrm>
            <a:off x="755576" y="188640"/>
            <a:ext cx="7632848" cy="864096"/>
          </a:xfrm>
        </p:spPr>
        <p:txBody>
          <a:bodyPr/>
          <a:lstStyle/>
          <a:p>
            <a:pPr eaLnBrk="1" hangingPunct="1"/>
            <a:r>
              <a:rPr lang="en-US" sz="2800" dirty="0" smtClean="0">
                <a:solidFill>
                  <a:srgbClr val="33CC33"/>
                </a:solidFill>
              </a:rPr>
              <a:t>Discussions and Conclusion(1) -From the Manuscript</a:t>
            </a:r>
          </a:p>
        </p:txBody>
      </p:sp>
      <p:sp>
        <p:nvSpPr>
          <p:cNvPr id="8196" name="Rectangle 7"/>
          <p:cNvSpPr>
            <a:spLocks noGrp="1" noChangeArrowheads="1"/>
          </p:cNvSpPr>
          <p:nvPr>
            <p:ph type="body" idx="1"/>
          </p:nvPr>
        </p:nvSpPr>
        <p:spPr>
          <a:xfrm>
            <a:off x="304800" y="836712"/>
            <a:ext cx="8610600" cy="5616624"/>
          </a:xfrm>
        </p:spPr>
        <p:txBody>
          <a:bodyPr/>
          <a:lstStyle/>
          <a:p>
            <a:r>
              <a:rPr lang="en-US" sz="2000" dirty="0" smtClean="0">
                <a:solidFill>
                  <a:srgbClr val="33CC33"/>
                </a:solidFill>
              </a:rPr>
              <a:t>A)</a:t>
            </a:r>
            <a:r>
              <a:rPr lang="en-US" sz="2000" dirty="0" smtClean="0">
                <a:solidFill>
                  <a:srgbClr val="FF0000"/>
                </a:solidFill>
              </a:rPr>
              <a:t> In </a:t>
            </a:r>
            <a:r>
              <a:rPr lang="en-US" sz="2000" dirty="0">
                <a:solidFill>
                  <a:srgbClr val="FF0000"/>
                </a:solidFill>
              </a:rPr>
              <a:t>this new approach to calculating cost-optimized Type-I and II error probabilities, the principal author follows an innovative Game-theoretic avenue where the probabilistic and cost-related constraints as well the five input parameters (</a:t>
            </a:r>
            <a:r>
              <a:rPr lang="en-US" sz="2000" i="1" dirty="0" err="1">
                <a:solidFill>
                  <a:srgbClr val="FF0000"/>
                </a:solidFill>
              </a:rPr>
              <a:t>C</a:t>
            </a:r>
            <a:r>
              <a:rPr lang="en-US" sz="2000" i="1" baseline="-25000" dirty="0" err="1">
                <a:solidFill>
                  <a:srgbClr val="FF0000"/>
                </a:solidFill>
              </a:rPr>
              <a:t>ij</a:t>
            </a:r>
            <a:r>
              <a:rPr lang="en-US" sz="2000" i="1" dirty="0">
                <a:solidFill>
                  <a:srgbClr val="FF0000"/>
                </a:solidFill>
              </a:rPr>
              <a:t> </a:t>
            </a:r>
            <a:r>
              <a:rPr lang="en-US" sz="2000" dirty="0">
                <a:solidFill>
                  <a:srgbClr val="FF0000"/>
                </a:solidFill>
              </a:rPr>
              <a:t>and </a:t>
            </a:r>
            <a:r>
              <a:rPr lang="en-US" sz="2000" i="1" dirty="0">
                <a:solidFill>
                  <a:srgbClr val="FF0000"/>
                </a:solidFill>
              </a:rPr>
              <a:t>LOSS</a:t>
            </a:r>
            <a:r>
              <a:rPr lang="en-US" sz="2000" dirty="0">
                <a:solidFill>
                  <a:srgbClr val="FF0000"/>
                </a:solidFill>
              </a:rPr>
              <a:t>) have to be selected by the analyst to reflect the market conditions for a profitable business model. We first covered Example 2 in Section 5.  Whereas, in Example 2 with [</a:t>
            </a:r>
            <a:r>
              <a:rPr lang="en-US" sz="2000" i="1" dirty="0" err="1">
                <a:solidFill>
                  <a:srgbClr val="FF0000"/>
                </a:solidFill>
              </a:rPr>
              <a:t>C</a:t>
            </a:r>
            <a:r>
              <a:rPr lang="en-US" sz="2000" i="1" baseline="-25000" dirty="0" err="1">
                <a:solidFill>
                  <a:srgbClr val="FF0000"/>
                </a:solidFill>
              </a:rPr>
              <a:t>ij</a:t>
            </a:r>
            <a:r>
              <a:rPr lang="en-US" sz="2000" i="1" dirty="0">
                <a:solidFill>
                  <a:srgbClr val="FF0000"/>
                </a:solidFill>
              </a:rPr>
              <a:t> </a:t>
            </a:r>
            <a:r>
              <a:rPr lang="en-US" sz="2000" dirty="0">
                <a:solidFill>
                  <a:srgbClr val="FF0000"/>
                </a:solidFill>
              </a:rPr>
              <a:t>= 800, 70, 200, -400] and </a:t>
            </a:r>
            <a:r>
              <a:rPr lang="en-US" sz="2000" i="1" dirty="0">
                <a:solidFill>
                  <a:srgbClr val="FF0000"/>
                </a:solidFill>
              </a:rPr>
              <a:t>LOSS = </a:t>
            </a:r>
            <a:r>
              <a:rPr lang="en-US" sz="2000" dirty="0">
                <a:solidFill>
                  <a:srgbClr val="FF0000"/>
                </a:solidFill>
              </a:rPr>
              <a:t>$5 resulting in α = 7.77% and β= 3.13%, we incur a negative cost of -343.92 which signifies a profitable utility (gain) for the business plans in 2.A and 2.B supported by figures and sampling plans of  5.A-F and the OC curve of 5.G. </a:t>
            </a:r>
            <a:endParaRPr lang="en-US" sz="2000" dirty="0" smtClean="0">
              <a:solidFill>
                <a:srgbClr val="FF0000"/>
              </a:solidFill>
            </a:endParaRPr>
          </a:p>
          <a:p>
            <a:r>
              <a:rPr lang="en-US" sz="2000" dirty="0">
                <a:solidFill>
                  <a:srgbClr val="33CC33"/>
                </a:solidFill>
              </a:rPr>
              <a:t>B</a:t>
            </a:r>
            <a:r>
              <a:rPr lang="en-US" sz="2000" dirty="0" smtClean="0">
                <a:solidFill>
                  <a:srgbClr val="33CC33"/>
                </a:solidFill>
              </a:rPr>
              <a:t>) </a:t>
            </a:r>
            <a:r>
              <a:rPr lang="en-US" sz="2000" dirty="0" smtClean="0">
                <a:solidFill>
                  <a:srgbClr val="FF9966"/>
                </a:solidFill>
              </a:rPr>
              <a:t>Lastly</a:t>
            </a:r>
            <a:r>
              <a:rPr lang="en-US" sz="2000" dirty="0">
                <a:solidFill>
                  <a:srgbClr val="FF9966"/>
                </a:solidFill>
              </a:rPr>
              <a:t>, in Example </a:t>
            </a:r>
            <a:r>
              <a:rPr lang="en-US" sz="2000" dirty="0" smtClean="0">
                <a:solidFill>
                  <a:srgbClr val="FF9966"/>
                </a:solidFill>
              </a:rPr>
              <a:t>3 </a:t>
            </a:r>
            <a:r>
              <a:rPr lang="en-US" sz="2000" dirty="0">
                <a:solidFill>
                  <a:srgbClr val="FF9966"/>
                </a:solidFill>
              </a:rPr>
              <a:t>with [</a:t>
            </a:r>
            <a:r>
              <a:rPr lang="en-US" sz="2000" i="1" dirty="0" err="1">
                <a:solidFill>
                  <a:srgbClr val="FF9966"/>
                </a:solidFill>
              </a:rPr>
              <a:t>C</a:t>
            </a:r>
            <a:r>
              <a:rPr lang="en-US" sz="2000" i="1" baseline="-25000" dirty="0" err="1">
                <a:solidFill>
                  <a:srgbClr val="FF9966"/>
                </a:solidFill>
              </a:rPr>
              <a:t>ij</a:t>
            </a:r>
            <a:r>
              <a:rPr lang="en-US" sz="2000" i="1" dirty="0">
                <a:solidFill>
                  <a:srgbClr val="FF9966"/>
                </a:solidFill>
              </a:rPr>
              <a:t> </a:t>
            </a:r>
            <a:r>
              <a:rPr lang="en-US" sz="2000" dirty="0">
                <a:solidFill>
                  <a:srgbClr val="FF9966"/>
                </a:solidFill>
              </a:rPr>
              <a:t>= 800, 70, 200, -100] and </a:t>
            </a:r>
            <a:r>
              <a:rPr lang="en-US" sz="2000" i="1" dirty="0">
                <a:solidFill>
                  <a:srgbClr val="FF9966"/>
                </a:solidFill>
              </a:rPr>
              <a:t>LOSS = </a:t>
            </a:r>
            <a:r>
              <a:rPr lang="en-US" sz="2000" dirty="0">
                <a:solidFill>
                  <a:srgbClr val="FF9966"/>
                </a:solidFill>
              </a:rPr>
              <a:t>$7 resulting in α = </a:t>
            </a:r>
            <a:r>
              <a:rPr lang="en-US" sz="2000" dirty="0" smtClean="0">
                <a:solidFill>
                  <a:srgbClr val="FF9966"/>
                </a:solidFill>
              </a:rPr>
              <a:t>10.87% </a:t>
            </a:r>
            <a:r>
              <a:rPr lang="en-US" sz="2000" dirty="0">
                <a:solidFill>
                  <a:srgbClr val="FF9966"/>
                </a:solidFill>
              </a:rPr>
              <a:t>and β= </a:t>
            </a:r>
            <a:r>
              <a:rPr lang="en-US" sz="2000" dirty="0" smtClean="0">
                <a:solidFill>
                  <a:srgbClr val="FF9966"/>
                </a:solidFill>
              </a:rPr>
              <a:t>4.37%, </a:t>
            </a:r>
            <a:r>
              <a:rPr lang="en-US" sz="2000" dirty="0">
                <a:solidFill>
                  <a:srgbClr val="FF9966"/>
                </a:solidFill>
              </a:rPr>
              <a:t>we incur a negative cost of -64.63 which signifies a profitable utility (gain) for the business plan Figure </a:t>
            </a:r>
            <a:r>
              <a:rPr lang="en-US" sz="2000" dirty="0" smtClean="0">
                <a:solidFill>
                  <a:srgbClr val="FF9966"/>
                </a:solidFill>
              </a:rPr>
              <a:t>6.A </a:t>
            </a:r>
            <a:r>
              <a:rPr lang="en-US" sz="2000" dirty="0">
                <a:solidFill>
                  <a:srgbClr val="FF9966"/>
                </a:solidFill>
              </a:rPr>
              <a:t>and 6</a:t>
            </a:r>
            <a:r>
              <a:rPr lang="en-US" sz="2000" dirty="0" smtClean="0">
                <a:solidFill>
                  <a:srgbClr val="FF9966"/>
                </a:solidFill>
              </a:rPr>
              <a:t>.B </a:t>
            </a:r>
            <a:r>
              <a:rPr lang="en-US" sz="2000" dirty="0">
                <a:solidFill>
                  <a:srgbClr val="FF9966"/>
                </a:solidFill>
              </a:rPr>
              <a:t>followed and supported by figures and sampling plans of 7</a:t>
            </a:r>
            <a:r>
              <a:rPr lang="en-US" sz="2000" dirty="0" smtClean="0">
                <a:solidFill>
                  <a:srgbClr val="FF9966"/>
                </a:solidFill>
              </a:rPr>
              <a:t>.A-F </a:t>
            </a:r>
            <a:r>
              <a:rPr lang="en-US" sz="2000" dirty="0">
                <a:solidFill>
                  <a:srgbClr val="FF9966"/>
                </a:solidFill>
              </a:rPr>
              <a:t>and the OC curve 9.G. In these plans, we tried varying sample </a:t>
            </a:r>
            <a:r>
              <a:rPr lang="en-US" sz="2000" dirty="0" smtClean="0">
                <a:solidFill>
                  <a:srgbClr val="FF9966"/>
                </a:solidFill>
              </a:rPr>
              <a:t>sizes, </a:t>
            </a:r>
            <a:r>
              <a:rPr lang="en-US" sz="2000" dirty="0">
                <a:solidFill>
                  <a:srgbClr val="FF9966"/>
                </a:solidFill>
              </a:rPr>
              <a:t>n=1, 2, 10, 50, 100 and </a:t>
            </a:r>
            <a:r>
              <a:rPr lang="en-US" sz="2000" dirty="0" smtClean="0">
                <a:solidFill>
                  <a:srgbClr val="FF9966"/>
                </a:solidFill>
              </a:rPr>
              <a:t>varying sample standard deviations such as σ=1 </a:t>
            </a:r>
            <a:r>
              <a:rPr lang="en-US" sz="2000" dirty="0">
                <a:solidFill>
                  <a:srgbClr val="FF9966"/>
                </a:solidFill>
              </a:rPr>
              <a:t>and σ=9. </a:t>
            </a:r>
          </a:p>
          <a:p>
            <a:pPr eaLnBrk="1" hangingPunct="1">
              <a:defRPr/>
            </a:pPr>
            <a:endParaRPr lang="en-US" altLang="ja-JP" dirty="0" smtClean="0">
              <a:ea typeface="MS PGothic" pitchFamily="34" charset="-128"/>
            </a:endParaRPr>
          </a:p>
          <a:p>
            <a:pPr eaLnBrk="1" hangingPunct="1">
              <a:buFont typeface="Wingdings" pitchFamily="2" charset="2"/>
              <a:buNone/>
              <a:defRPr/>
            </a:pPr>
            <a:endParaRPr lang="en-US" altLang="ja-JP" dirty="0" smtClean="0">
              <a:ea typeface="MS PGothic" pitchFamily="34" charset="-128"/>
            </a:endParaRPr>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41E1E055-36E7-4525-8985-3AEADA8AD838}" type="slidenum">
              <a:rPr lang="en-US" sz="1400" smtClean="0">
                <a:solidFill>
                  <a:srgbClr val="FFFFFF"/>
                </a:solidFill>
              </a:rPr>
              <a:pPr eaLnBrk="1" hangingPunct="1"/>
              <a:t>15</a:t>
            </a:fld>
            <a:endParaRPr lang="en-US" sz="1400" dirty="0" smtClean="0">
              <a:solidFill>
                <a:srgbClr val="FFFFFF"/>
              </a:solidFill>
            </a:endParaRPr>
          </a:p>
        </p:txBody>
      </p:sp>
      <p:sp>
        <p:nvSpPr>
          <p:cNvPr id="11267" name="Rectangle 6"/>
          <p:cNvSpPr>
            <a:spLocks noGrp="1" noChangeArrowheads="1"/>
          </p:cNvSpPr>
          <p:nvPr>
            <p:ph type="title"/>
          </p:nvPr>
        </p:nvSpPr>
        <p:spPr>
          <a:xfrm>
            <a:off x="755576" y="188640"/>
            <a:ext cx="7632848" cy="864096"/>
          </a:xfrm>
        </p:spPr>
        <p:txBody>
          <a:bodyPr/>
          <a:lstStyle/>
          <a:p>
            <a:pPr eaLnBrk="1" hangingPunct="1"/>
            <a:r>
              <a:rPr lang="en-US" sz="2800" dirty="0" smtClean="0">
                <a:solidFill>
                  <a:srgbClr val="33CC33"/>
                </a:solidFill>
              </a:rPr>
              <a:t>Discussions and Conclusion (2)-From the Manuscript</a:t>
            </a:r>
          </a:p>
        </p:txBody>
      </p:sp>
      <p:sp>
        <p:nvSpPr>
          <p:cNvPr id="8196" name="Rectangle 7"/>
          <p:cNvSpPr>
            <a:spLocks noGrp="1" noChangeArrowheads="1"/>
          </p:cNvSpPr>
          <p:nvPr>
            <p:ph type="body" idx="1"/>
          </p:nvPr>
        </p:nvSpPr>
        <p:spPr>
          <a:xfrm>
            <a:off x="304800" y="764704"/>
            <a:ext cx="8610600" cy="5688632"/>
          </a:xfrm>
        </p:spPr>
        <p:txBody>
          <a:bodyPr/>
          <a:lstStyle/>
          <a:p>
            <a:r>
              <a:rPr lang="en-US" sz="1800" dirty="0">
                <a:solidFill>
                  <a:srgbClr val="00B050"/>
                </a:solidFill>
              </a:rPr>
              <a:t>D</a:t>
            </a:r>
            <a:r>
              <a:rPr lang="en-US" sz="1800" dirty="0" smtClean="0">
                <a:solidFill>
                  <a:srgbClr val="00B050"/>
                </a:solidFill>
              </a:rPr>
              <a:t>) </a:t>
            </a:r>
            <a:r>
              <a:rPr lang="en-US" sz="1800" dirty="0" smtClean="0"/>
              <a:t>In usual hypothesis testing we select an “</a:t>
            </a:r>
            <a:r>
              <a:rPr lang="el-GR" sz="1800" dirty="0" smtClean="0"/>
              <a:t>α</a:t>
            </a:r>
            <a:r>
              <a:rPr lang="en-US" sz="1800" dirty="0" smtClean="0"/>
              <a:t>” and sample size “n”, and Ha, as </a:t>
            </a:r>
            <a:r>
              <a:rPr lang="en-US" sz="1800" dirty="0"/>
              <a:t>it does not get any better than this so-far-so-good </a:t>
            </a:r>
            <a:r>
              <a:rPr lang="en-US" sz="1800" dirty="0" smtClean="0"/>
              <a:t>status-quo. </a:t>
            </a:r>
            <a:r>
              <a:rPr lang="en-US" sz="1800" dirty="0"/>
              <a:t>As common knowledge dictates; α↑ increases with β↓ decreasing and vice versa for given sample size</a:t>
            </a:r>
            <a:r>
              <a:rPr lang="en-US" sz="1800" dirty="0" smtClean="0"/>
              <a:t>, n, and Ha. Another </a:t>
            </a:r>
            <a:r>
              <a:rPr lang="en-US" sz="1800" dirty="0"/>
              <a:t>way to reduce β (=Type–II error probability) is to increase sample size n↑ for a specified non-varying α and δ = µ</a:t>
            </a:r>
            <a:r>
              <a:rPr lang="en-US" sz="1800" baseline="-25000" dirty="0"/>
              <a:t>1</a:t>
            </a:r>
            <a:r>
              <a:rPr lang="en-US" sz="1800" dirty="0"/>
              <a:t>-µ</a:t>
            </a:r>
            <a:r>
              <a:rPr lang="en-US" sz="1800" baseline="-25000" dirty="0"/>
              <a:t>0</a:t>
            </a:r>
            <a:r>
              <a:rPr lang="en-US" sz="1800" dirty="0"/>
              <a:t>.  That is, we may elevate the power of the test (i.e. Power=1-β) by increasing the sample size. However, all these concepts being fine, one cannot enter the market dynamics in terms of dollar- or euro-based costs or utility without any notion of optimizing (in this case, minimizing producer’s and consumer’s risks) provided the market </a:t>
            </a:r>
            <a:r>
              <a:rPr lang="en-US" sz="1800" dirty="0" smtClean="0"/>
              <a:t>controls the costs </a:t>
            </a:r>
            <a:r>
              <a:rPr lang="en-US" sz="1800" dirty="0"/>
              <a:t>of incurring  </a:t>
            </a:r>
            <a:r>
              <a:rPr lang="en-US" sz="1800" dirty="0" smtClean="0"/>
              <a:t>risks.</a:t>
            </a:r>
          </a:p>
          <a:p>
            <a:r>
              <a:rPr lang="en-US" sz="1700" dirty="0" smtClean="0">
                <a:solidFill>
                  <a:srgbClr val="00B050"/>
                </a:solidFill>
              </a:rPr>
              <a:t>E) </a:t>
            </a:r>
            <a:r>
              <a:rPr lang="en-US" sz="1700" dirty="0" smtClean="0">
                <a:solidFill>
                  <a:srgbClr val="FFFF00"/>
                </a:solidFill>
              </a:rPr>
              <a:t>It </a:t>
            </a:r>
            <a:r>
              <a:rPr lang="en-US" sz="1700" dirty="0">
                <a:solidFill>
                  <a:srgbClr val="FFFF00"/>
                </a:solidFill>
              </a:rPr>
              <a:t>is </a:t>
            </a:r>
            <a:r>
              <a:rPr lang="en-US" sz="1700" dirty="0" smtClean="0">
                <a:solidFill>
                  <a:srgbClr val="FFFF00"/>
                </a:solidFill>
              </a:rPr>
              <a:t>this </a:t>
            </a:r>
            <a:r>
              <a:rPr lang="en-US" sz="1700" dirty="0">
                <a:solidFill>
                  <a:srgbClr val="FFFF00"/>
                </a:solidFill>
              </a:rPr>
              <a:t>research paper’s task to open a new avenue for </a:t>
            </a:r>
            <a:r>
              <a:rPr lang="en-US" sz="1700" dirty="0" smtClean="0">
                <a:solidFill>
                  <a:srgbClr val="FFFF00"/>
                </a:solidFill>
              </a:rPr>
              <a:t>discussions </a:t>
            </a:r>
            <a:r>
              <a:rPr lang="en-US" sz="1700" dirty="0">
                <a:solidFill>
                  <a:srgbClr val="FFFF00"/>
                </a:solidFill>
              </a:rPr>
              <a:t>leading to an evolved game-theoretic but market-realistic optimal solution of Type-I and II error probabilities (also known as producer’s and consumer’s risks) in contrary to selecting them per judgment calls devoid of cost or utility constraints in a business-plan-state-of-mind. It falls upon the authors to further state that the most challenging task in this game-theoretic proposition is to generate the most-fitting rightful and authentic market-centric input data for the firmware, cyberware or any other commodity market about which the tests of hypotheses are being conducted. This will necessitate another series of econometric data collection studies so as to generate the most compatible input data sets for the problem proposed in this research so as to give life and meaning to the cost factors explained</a:t>
            </a:r>
            <a:r>
              <a:rPr lang="en-US" sz="1700" dirty="0"/>
              <a:t>.</a:t>
            </a:r>
          </a:p>
          <a:p>
            <a:pPr eaLnBrk="1" hangingPunct="1">
              <a:defRPr/>
            </a:pPr>
            <a:endParaRPr lang="en-US" altLang="ja-JP" dirty="0" smtClean="0">
              <a:ea typeface="MS PGothic" pitchFamily="34" charset="-128"/>
            </a:endParaRPr>
          </a:p>
          <a:p>
            <a:pPr eaLnBrk="1" hangingPunct="1">
              <a:buFont typeface="Wingdings" pitchFamily="2" charset="2"/>
              <a:buNone/>
              <a:defRPr/>
            </a:pPr>
            <a:endParaRPr lang="en-US" altLang="ja-JP" dirty="0" smtClean="0">
              <a:ea typeface="MS PGothic" pitchFamily="34" charset="-128"/>
            </a:endParaRPr>
          </a:p>
        </p:txBody>
      </p:sp>
    </p:spTree>
    <p:extLst>
      <p:ext uri="{BB962C8B-B14F-4D97-AF65-F5344CB8AC3E}">
        <p14:creationId xmlns:p14="http://schemas.microsoft.com/office/powerpoint/2010/main" val="1548417378"/>
      </p:ext>
    </p:extLst>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6240016" cy="936104"/>
          </a:xfrm>
        </p:spPr>
        <p:txBody>
          <a:bodyPr/>
          <a:lstStyle/>
          <a:p>
            <a:pPr algn="ctr"/>
            <a:r>
              <a:rPr lang="en-US" sz="3200" dirty="0" smtClean="0">
                <a:solidFill>
                  <a:schemeClr val="bg2">
                    <a:lumMod val="60000"/>
                    <a:lumOff val="40000"/>
                  </a:schemeClr>
                </a:solidFill>
              </a:rPr>
              <a:t>A ‘manufacturer and purchaser story’ using the proposed algorithm</a:t>
            </a:r>
            <a:endParaRPr lang="en-US" sz="3200" dirty="0">
              <a:solidFill>
                <a:schemeClr val="bg2">
                  <a:lumMod val="60000"/>
                  <a:lumOff val="40000"/>
                </a:schemeClr>
              </a:solidFill>
            </a:endParaRPr>
          </a:p>
        </p:txBody>
      </p:sp>
      <p:sp>
        <p:nvSpPr>
          <p:cNvPr id="3" name="Content Placeholder 2"/>
          <p:cNvSpPr>
            <a:spLocks noGrp="1"/>
          </p:cNvSpPr>
          <p:nvPr>
            <p:ph idx="1"/>
          </p:nvPr>
        </p:nvSpPr>
        <p:spPr>
          <a:xfrm>
            <a:off x="827584" y="1196752"/>
            <a:ext cx="7992888" cy="5472608"/>
          </a:xfrm>
          <a:ln>
            <a:solidFill>
              <a:schemeClr val="accent1"/>
            </a:solidFill>
          </a:ln>
        </p:spPr>
        <p:txBody>
          <a:bodyPr/>
          <a:lstStyle/>
          <a:p>
            <a:pPr marL="0" indent="0">
              <a:buNone/>
            </a:pPr>
            <a:r>
              <a:rPr lang="en-US" sz="1500" b="1" dirty="0" err="1"/>
              <a:t>Xiaomi</a:t>
            </a:r>
            <a:r>
              <a:rPr lang="en-US" sz="1500" b="1" dirty="0"/>
              <a:t> Inc</a:t>
            </a:r>
            <a:r>
              <a:rPr lang="en-US" sz="1500" b="1" dirty="0" smtClean="0"/>
              <a:t>.</a:t>
            </a:r>
            <a:r>
              <a:rPr lang="en-US" sz="1500" dirty="0" smtClean="0"/>
              <a:t> </a:t>
            </a:r>
            <a:r>
              <a:rPr lang="en-US" sz="1500" dirty="0" smtClean="0">
                <a:solidFill>
                  <a:srgbClr val="9933FF"/>
                </a:solidFill>
                <a:hlinkClick r:id="rId2" action="ppaction://hlinkfile" tooltip="Help:IPA for English"/>
              </a:rPr>
              <a:t>/</a:t>
            </a:r>
            <a:r>
              <a:rPr lang="en-US" sz="1500" dirty="0">
                <a:solidFill>
                  <a:srgbClr val="9933FF"/>
                </a:solidFill>
                <a:hlinkClick r:id="rId2" action="ppaction://hlinkfile" tooltip="Help:IPA for English"/>
              </a:rPr>
              <a:t>ˈ</a:t>
            </a:r>
            <a:r>
              <a:rPr lang="en-US" sz="1500" dirty="0" err="1">
                <a:solidFill>
                  <a:srgbClr val="9933FF"/>
                </a:solidFill>
                <a:hlinkClick r:id="rId2" action="ppaction://hlinkfile" tooltip="Help:IPA for English"/>
              </a:rPr>
              <a:t>ʃjaʊmi</a:t>
            </a:r>
            <a:r>
              <a:rPr lang="en-US" sz="1500" dirty="0">
                <a:solidFill>
                  <a:srgbClr val="9933FF"/>
                </a:solidFill>
                <a:hlinkClick r:id="rId2" action="ppaction://hlinkfile" tooltip="Help:IPA for English"/>
              </a:rPr>
              <a:t>/</a:t>
            </a:r>
            <a:r>
              <a:rPr lang="en-US" sz="1500" dirty="0">
                <a:solidFill>
                  <a:srgbClr val="9933FF"/>
                </a:solidFill>
              </a:rPr>
              <a:t>, </a:t>
            </a:r>
            <a:r>
              <a:rPr lang="en-US" sz="1500" dirty="0">
                <a:solidFill>
                  <a:srgbClr val="9933FF"/>
                </a:solidFill>
                <a:hlinkClick r:id="rId3" action="ppaction://hlinkfile" tooltip="Chinese language"/>
              </a:rPr>
              <a:t>Chinese</a:t>
            </a:r>
            <a:r>
              <a:rPr lang="en-US" sz="1500" dirty="0">
                <a:solidFill>
                  <a:srgbClr val="9933FF"/>
                </a:solidFill>
              </a:rPr>
              <a:t>: </a:t>
            </a:r>
            <a:r>
              <a:rPr lang="en-US" sz="1500" dirty="0" err="1">
                <a:solidFill>
                  <a:srgbClr val="9933FF"/>
                </a:solidFill>
                <a:hlinkClick r:id="rId4" action="ppaction://hlinkfile" tooltip="wikt:小"/>
              </a:rPr>
              <a:t>小</a:t>
            </a:r>
            <a:r>
              <a:rPr lang="en-US" sz="1500" dirty="0" err="1">
                <a:solidFill>
                  <a:srgbClr val="9933FF"/>
                </a:solidFill>
                <a:hlinkClick r:id="rId5" action="ppaction://hlinkfile" tooltip="wikt:米"/>
              </a:rPr>
              <a:t>米</a:t>
            </a:r>
            <a:r>
              <a:rPr lang="en-US" sz="1500" dirty="0" err="1">
                <a:solidFill>
                  <a:srgbClr val="9933FF"/>
                </a:solidFill>
                <a:hlinkClick r:id="rId6" action="ppaction://hlinkfile" tooltip="wikt:科技"/>
              </a:rPr>
              <a:t>科技</a:t>
            </a:r>
            <a:r>
              <a:rPr lang="en-US" sz="1500" dirty="0">
                <a:solidFill>
                  <a:srgbClr val="9933FF"/>
                </a:solidFill>
              </a:rPr>
              <a:t>; </a:t>
            </a:r>
            <a:r>
              <a:rPr lang="en-US" sz="1500" dirty="0">
                <a:solidFill>
                  <a:srgbClr val="9933FF"/>
                </a:solidFill>
                <a:hlinkClick r:id="rId7" action="ppaction://hlinkfile" tooltip="Pinyin"/>
              </a:rPr>
              <a:t>pinyin</a:t>
            </a:r>
            <a:r>
              <a:rPr lang="en-US" sz="1500" dirty="0">
                <a:solidFill>
                  <a:srgbClr val="9933FF"/>
                </a:solidFill>
              </a:rPr>
              <a:t>: </a:t>
            </a:r>
            <a:r>
              <a:rPr lang="en-US" sz="1500" i="1" dirty="0" err="1"/>
              <a:t>Xiǎomǐ</a:t>
            </a:r>
            <a:r>
              <a:rPr lang="en-US" sz="1500" i="1" dirty="0"/>
              <a:t> </a:t>
            </a:r>
            <a:r>
              <a:rPr lang="en-US" sz="1500" i="1" dirty="0" err="1"/>
              <a:t>Kējì</a:t>
            </a:r>
            <a:r>
              <a:rPr lang="en-US" sz="1500" dirty="0"/>
              <a:t>, pronounced as "</a:t>
            </a:r>
            <a:r>
              <a:rPr lang="en-US" sz="1500" b="1" i="1" dirty="0" err="1" smtClean="0"/>
              <a:t>shaov-mee</a:t>
            </a:r>
            <a:r>
              <a:rPr lang="en-US" sz="1500" b="1" i="1" dirty="0" smtClean="0"/>
              <a:t>” </a:t>
            </a:r>
            <a:r>
              <a:rPr lang="en-US" sz="1500" dirty="0"/>
              <a:t>that is the world's </a:t>
            </a:r>
            <a:r>
              <a:rPr lang="en-US" sz="1500" dirty="0" smtClean="0"/>
              <a:t>4</a:t>
            </a:r>
            <a:r>
              <a:rPr lang="en-US" sz="1500" baseline="30000" dirty="0" smtClean="0"/>
              <a:t>th</a:t>
            </a:r>
            <a:r>
              <a:rPr lang="en-US" sz="1500" baseline="30000" dirty="0"/>
              <a:t> </a:t>
            </a:r>
            <a:r>
              <a:rPr lang="en-US" sz="1500" dirty="0" smtClean="0"/>
              <a:t>largest </a:t>
            </a:r>
            <a:r>
              <a:rPr lang="en-US" sz="1500" dirty="0"/>
              <a:t>smartphone </a:t>
            </a:r>
            <a:r>
              <a:rPr lang="en-US" sz="1500" dirty="0" smtClean="0"/>
              <a:t>maker,  </a:t>
            </a:r>
            <a:r>
              <a:rPr lang="en-US" sz="1500" dirty="0"/>
              <a:t>designs, develops, and sells </a:t>
            </a:r>
            <a:r>
              <a:rPr lang="en-US" sz="1500" dirty="0">
                <a:hlinkClick r:id="rId8" action="ppaction://hlinkfile" tooltip="Smartphones"/>
              </a:rPr>
              <a:t>smartphones</a:t>
            </a:r>
            <a:r>
              <a:rPr lang="en-US" sz="1500" dirty="0"/>
              <a:t>, </a:t>
            </a:r>
            <a:r>
              <a:rPr lang="en-US" sz="1500" dirty="0">
                <a:hlinkClick r:id="rId9" action="ppaction://hlinkfile" tooltip="Mobile apps"/>
              </a:rPr>
              <a:t>mobile apps</a:t>
            </a:r>
            <a:r>
              <a:rPr lang="en-US" sz="1500" dirty="0"/>
              <a:t>, and related </a:t>
            </a:r>
            <a:r>
              <a:rPr lang="en-US" sz="1500" dirty="0">
                <a:hlinkClick r:id="rId10" action="ppaction://hlinkfile" tooltip="Consumer electronics"/>
              </a:rPr>
              <a:t>consumer </a:t>
            </a:r>
            <a:r>
              <a:rPr lang="en-US" sz="1500" dirty="0" smtClean="0">
                <a:hlinkClick r:id="rId10" action="ppaction://hlinkfile" tooltip="Consumer electronics"/>
              </a:rPr>
              <a:t>electronics</a:t>
            </a:r>
            <a:r>
              <a:rPr lang="en-US" sz="1500" dirty="0" smtClean="0"/>
              <a:t>, and plans to open up to the US </a:t>
            </a:r>
            <a:r>
              <a:rPr lang="en-US" sz="1500" smtClean="0"/>
              <a:t>market in </a:t>
            </a:r>
            <a:r>
              <a:rPr lang="en-US" sz="1500" dirty="0" smtClean="0"/>
              <a:t>2016. Hugo Barra</a:t>
            </a:r>
            <a:r>
              <a:rPr lang="en-US" sz="1500" dirty="0"/>
              <a:t>, ex-Google’s </a:t>
            </a:r>
            <a:r>
              <a:rPr lang="en-US" sz="1500" dirty="0" smtClean="0"/>
              <a:t>Brazilian Android team-player, VP for sales, needs an action plan ahead and “does not want to leave things to coincidence”, as he commented on TV Asia on 8/8/15. </a:t>
            </a:r>
            <a:r>
              <a:rPr lang="en-US" sz="1500" b="1" dirty="0" err="1"/>
              <a:t>Xiaomi</a:t>
            </a:r>
            <a:r>
              <a:rPr lang="en-US" sz="1500" b="1" dirty="0"/>
              <a:t> </a:t>
            </a:r>
            <a:r>
              <a:rPr lang="en-US" sz="1500" dirty="0" smtClean="0"/>
              <a:t>is aware of the </a:t>
            </a:r>
            <a:r>
              <a:rPr lang="el-GR" sz="1500" dirty="0" smtClean="0"/>
              <a:t>α</a:t>
            </a:r>
            <a:r>
              <a:rPr lang="en-US" sz="1500" dirty="0" smtClean="0"/>
              <a:t> (=Producer’s Risk of rejecting a good product wrongly) and </a:t>
            </a:r>
            <a:r>
              <a:rPr lang="el-GR" sz="1500" dirty="0" smtClean="0"/>
              <a:t>β</a:t>
            </a:r>
            <a:r>
              <a:rPr lang="en-US" sz="1500" dirty="0" smtClean="0"/>
              <a:t>(=Consumer’s </a:t>
            </a:r>
            <a:r>
              <a:rPr lang="en-US" sz="1500" dirty="0"/>
              <a:t>Risk of </a:t>
            </a:r>
            <a:r>
              <a:rPr lang="en-US" sz="1500" dirty="0" smtClean="0"/>
              <a:t>accepting </a:t>
            </a:r>
            <a:r>
              <a:rPr lang="en-US" sz="1500" dirty="0"/>
              <a:t>a </a:t>
            </a:r>
            <a:r>
              <a:rPr lang="en-US" sz="1500" dirty="0" smtClean="0"/>
              <a:t>bad </a:t>
            </a:r>
            <a:r>
              <a:rPr lang="en-US" sz="1500" dirty="0"/>
              <a:t>product </a:t>
            </a:r>
            <a:r>
              <a:rPr lang="en-US" sz="1500" dirty="0" smtClean="0"/>
              <a:t>incorrectly) errors derived from  the public usage. For ex. </a:t>
            </a:r>
            <a:r>
              <a:rPr lang="en-US" sz="1500" b="1" dirty="0" err="1" smtClean="0"/>
              <a:t>Xiaomi</a:t>
            </a:r>
            <a:r>
              <a:rPr lang="en-US" sz="1500" b="1" dirty="0" smtClean="0"/>
              <a:t> </a:t>
            </a:r>
            <a:r>
              <a:rPr lang="en-US" sz="1500" b="1" dirty="0"/>
              <a:t>Inc.</a:t>
            </a:r>
            <a:r>
              <a:rPr lang="en-US" sz="1500" dirty="0"/>
              <a:t> </a:t>
            </a:r>
            <a:r>
              <a:rPr lang="en-US" sz="1500" dirty="0" smtClean="0"/>
              <a:t>then decides to set a base for a must-do investment budget of a min $7Bn to circumvent  each of the </a:t>
            </a:r>
            <a:r>
              <a:rPr lang="en-US" sz="1500" dirty="0" err="1" smtClean="0"/>
              <a:t>p.u</a:t>
            </a:r>
            <a:r>
              <a:rPr lang="en-US" sz="1500" dirty="0" smtClean="0"/>
              <a:t>. cost constraints </a:t>
            </a:r>
          </a:p>
          <a:p>
            <a:pPr marL="0" indent="0">
              <a:buNone/>
            </a:pPr>
            <a:r>
              <a:rPr lang="en-US" sz="1100" b="1" dirty="0" smtClean="0">
                <a:solidFill>
                  <a:schemeClr val="bg2">
                    <a:lumMod val="60000"/>
                    <a:lumOff val="40000"/>
                  </a:schemeClr>
                </a:solidFill>
              </a:rPr>
              <a:t>C</a:t>
            </a:r>
            <a:r>
              <a:rPr lang="en-US" sz="1100" b="1" baseline="-25000" dirty="0" smtClean="0">
                <a:solidFill>
                  <a:schemeClr val="bg2">
                    <a:lumMod val="60000"/>
                    <a:lumOff val="40000"/>
                  </a:schemeClr>
                </a:solidFill>
              </a:rPr>
              <a:t>11 </a:t>
            </a:r>
            <a:r>
              <a:rPr lang="en-US" sz="1100" b="1" dirty="0" smtClean="0">
                <a:solidFill>
                  <a:schemeClr val="bg2">
                    <a:lumMod val="60000"/>
                    <a:lumOff val="40000"/>
                  </a:schemeClr>
                </a:solidFill>
              </a:rPr>
              <a:t>* αβ ≤ 7 for the Composite Riskiness  (CR) of the product of Producer’s and Consumer’s Risks</a:t>
            </a:r>
            <a:endParaRPr lang="en-US" sz="1100" b="1" dirty="0">
              <a:solidFill>
                <a:schemeClr val="bg2">
                  <a:lumMod val="60000"/>
                  <a:lumOff val="40000"/>
                </a:schemeClr>
              </a:solidFill>
            </a:endParaRPr>
          </a:p>
          <a:p>
            <a:pPr marL="0" indent="0">
              <a:buNone/>
            </a:pPr>
            <a:r>
              <a:rPr lang="en-US" sz="1100" b="1" dirty="0" smtClean="0">
                <a:solidFill>
                  <a:schemeClr val="bg2">
                    <a:lumMod val="60000"/>
                    <a:lumOff val="40000"/>
                  </a:schemeClr>
                </a:solidFill>
              </a:rPr>
              <a:t>C</a:t>
            </a:r>
            <a:r>
              <a:rPr lang="en-US" sz="1100" b="1" baseline="-25000" dirty="0" smtClean="0">
                <a:solidFill>
                  <a:schemeClr val="bg2">
                    <a:lumMod val="60000"/>
                    <a:lumOff val="40000"/>
                  </a:schemeClr>
                </a:solidFill>
              </a:rPr>
              <a:t>12 </a:t>
            </a:r>
            <a:r>
              <a:rPr lang="en-US" sz="1100" b="1" dirty="0" smtClean="0">
                <a:solidFill>
                  <a:schemeClr val="bg2">
                    <a:lumMod val="60000"/>
                    <a:lumOff val="40000"/>
                  </a:schemeClr>
                </a:solidFill>
              </a:rPr>
              <a:t>* α(1-β) </a:t>
            </a:r>
            <a:r>
              <a:rPr lang="en-US" sz="1100" b="1" dirty="0">
                <a:solidFill>
                  <a:schemeClr val="bg2">
                    <a:lumMod val="60000"/>
                    <a:lumOff val="40000"/>
                  </a:schemeClr>
                </a:solidFill>
              </a:rPr>
              <a:t>≤ </a:t>
            </a:r>
            <a:r>
              <a:rPr lang="en-US" sz="1100" b="1" dirty="0" smtClean="0">
                <a:solidFill>
                  <a:schemeClr val="bg2">
                    <a:lumMod val="60000"/>
                    <a:lumOff val="40000"/>
                  </a:schemeClr>
                </a:solidFill>
              </a:rPr>
              <a:t>7 </a:t>
            </a:r>
            <a:r>
              <a:rPr lang="en-US" sz="1100" b="1" dirty="0">
                <a:solidFill>
                  <a:schemeClr val="bg2">
                    <a:lumMod val="60000"/>
                    <a:lumOff val="40000"/>
                  </a:schemeClr>
                </a:solidFill>
              </a:rPr>
              <a:t>for the </a:t>
            </a:r>
            <a:r>
              <a:rPr lang="en-US" sz="1100" b="1" dirty="0" smtClean="0">
                <a:solidFill>
                  <a:schemeClr val="bg2">
                    <a:lumMod val="60000"/>
                    <a:lumOff val="40000"/>
                  </a:schemeClr>
                </a:solidFill>
              </a:rPr>
              <a:t>Type-I Partial Composite </a:t>
            </a:r>
            <a:r>
              <a:rPr lang="en-US" sz="1100" b="1" dirty="0">
                <a:solidFill>
                  <a:schemeClr val="bg2">
                    <a:lumMod val="60000"/>
                    <a:lumOff val="40000"/>
                  </a:schemeClr>
                </a:solidFill>
              </a:rPr>
              <a:t>Riskiness  </a:t>
            </a:r>
            <a:r>
              <a:rPr lang="en-US" sz="1100" b="1" dirty="0" smtClean="0">
                <a:solidFill>
                  <a:schemeClr val="bg2">
                    <a:lumMod val="60000"/>
                    <a:lumOff val="40000"/>
                  </a:schemeClr>
                </a:solidFill>
              </a:rPr>
              <a:t>(PCR-I) </a:t>
            </a:r>
            <a:r>
              <a:rPr lang="en-US" sz="1100" b="1" dirty="0">
                <a:solidFill>
                  <a:schemeClr val="bg2">
                    <a:lumMod val="60000"/>
                    <a:lumOff val="40000"/>
                  </a:schemeClr>
                </a:solidFill>
              </a:rPr>
              <a:t>of the product of Producer’s </a:t>
            </a:r>
            <a:r>
              <a:rPr lang="en-US" sz="1100" b="1" dirty="0" smtClean="0">
                <a:solidFill>
                  <a:schemeClr val="bg2">
                    <a:lumMod val="60000"/>
                    <a:lumOff val="40000"/>
                  </a:schemeClr>
                </a:solidFill>
              </a:rPr>
              <a:t>Risk and Power(=1-</a:t>
            </a:r>
            <a:r>
              <a:rPr lang="el-GR" sz="1100" b="1" dirty="0" smtClean="0">
                <a:solidFill>
                  <a:schemeClr val="bg2">
                    <a:lumMod val="60000"/>
                    <a:lumOff val="40000"/>
                  </a:schemeClr>
                </a:solidFill>
              </a:rPr>
              <a:t>β</a:t>
            </a:r>
            <a:r>
              <a:rPr lang="en-US" sz="1100" b="1" dirty="0" smtClean="0">
                <a:solidFill>
                  <a:schemeClr val="bg2">
                    <a:lumMod val="60000"/>
                    <a:lumOff val="40000"/>
                  </a:schemeClr>
                </a:solidFill>
              </a:rPr>
              <a:t>)</a:t>
            </a:r>
            <a:endParaRPr lang="en-US" sz="1100" b="1" dirty="0">
              <a:solidFill>
                <a:schemeClr val="bg2">
                  <a:lumMod val="60000"/>
                  <a:lumOff val="40000"/>
                </a:schemeClr>
              </a:solidFill>
            </a:endParaRPr>
          </a:p>
          <a:p>
            <a:pPr marL="0" indent="0">
              <a:buNone/>
            </a:pPr>
            <a:r>
              <a:rPr lang="en-US" sz="1100" b="1" dirty="0" smtClean="0">
                <a:solidFill>
                  <a:schemeClr val="bg2">
                    <a:lumMod val="60000"/>
                    <a:lumOff val="40000"/>
                  </a:schemeClr>
                </a:solidFill>
              </a:rPr>
              <a:t>C</a:t>
            </a:r>
            <a:r>
              <a:rPr lang="en-US" sz="1100" b="1" baseline="-25000" dirty="0" smtClean="0">
                <a:solidFill>
                  <a:schemeClr val="bg2">
                    <a:lumMod val="60000"/>
                    <a:lumOff val="40000"/>
                  </a:schemeClr>
                </a:solidFill>
              </a:rPr>
              <a:t>21</a:t>
            </a:r>
            <a:r>
              <a:rPr lang="en-US" sz="1100" b="1" dirty="0" smtClean="0">
                <a:solidFill>
                  <a:schemeClr val="bg2">
                    <a:lumMod val="60000"/>
                    <a:lumOff val="40000"/>
                  </a:schemeClr>
                </a:solidFill>
              </a:rPr>
              <a:t> * </a:t>
            </a:r>
            <a:r>
              <a:rPr lang="en-US" sz="1100" b="1" dirty="0">
                <a:solidFill>
                  <a:schemeClr val="bg2">
                    <a:lumMod val="60000"/>
                    <a:lumOff val="40000"/>
                  </a:schemeClr>
                </a:solidFill>
              </a:rPr>
              <a:t>(</a:t>
            </a:r>
            <a:r>
              <a:rPr lang="en-US" sz="1100" b="1" dirty="0" smtClean="0">
                <a:solidFill>
                  <a:schemeClr val="bg2">
                    <a:lumMod val="60000"/>
                    <a:lumOff val="40000"/>
                  </a:schemeClr>
                </a:solidFill>
              </a:rPr>
              <a:t>1-α)β </a:t>
            </a:r>
            <a:r>
              <a:rPr lang="en-US" sz="1100" b="1" dirty="0">
                <a:solidFill>
                  <a:schemeClr val="bg2">
                    <a:lumMod val="60000"/>
                    <a:lumOff val="40000"/>
                  </a:schemeClr>
                </a:solidFill>
              </a:rPr>
              <a:t>≤ </a:t>
            </a:r>
            <a:r>
              <a:rPr lang="en-US" sz="1100" b="1" dirty="0" smtClean="0">
                <a:solidFill>
                  <a:schemeClr val="bg2">
                    <a:lumMod val="60000"/>
                    <a:lumOff val="40000"/>
                  </a:schemeClr>
                </a:solidFill>
              </a:rPr>
              <a:t>7 </a:t>
            </a:r>
            <a:r>
              <a:rPr lang="en-US" sz="1000" b="1" dirty="0">
                <a:solidFill>
                  <a:schemeClr val="bg2">
                    <a:lumMod val="60000"/>
                    <a:lumOff val="40000"/>
                  </a:schemeClr>
                </a:solidFill>
              </a:rPr>
              <a:t>for the Type-I </a:t>
            </a:r>
            <a:r>
              <a:rPr lang="en-US" sz="1000" b="1" dirty="0" smtClean="0">
                <a:solidFill>
                  <a:schemeClr val="bg2">
                    <a:lumMod val="60000"/>
                    <a:lumOff val="40000"/>
                  </a:schemeClr>
                </a:solidFill>
              </a:rPr>
              <a:t>I Partial </a:t>
            </a:r>
            <a:r>
              <a:rPr lang="en-US" sz="1000" b="1" dirty="0">
                <a:solidFill>
                  <a:schemeClr val="bg2">
                    <a:lumMod val="60000"/>
                    <a:lumOff val="40000"/>
                  </a:schemeClr>
                </a:solidFill>
              </a:rPr>
              <a:t>Composite Riskiness  (</a:t>
            </a:r>
            <a:r>
              <a:rPr lang="en-US" sz="1000" b="1" dirty="0" smtClean="0">
                <a:solidFill>
                  <a:schemeClr val="bg2">
                    <a:lumMod val="60000"/>
                    <a:lumOff val="40000"/>
                  </a:schemeClr>
                </a:solidFill>
              </a:rPr>
              <a:t>PCR-II) </a:t>
            </a:r>
            <a:r>
              <a:rPr lang="en-US" sz="1000" b="1" dirty="0">
                <a:solidFill>
                  <a:schemeClr val="bg2">
                    <a:lumMod val="60000"/>
                    <a:lumOff val="40000"/>
                  </a:schemeClr>
                </a:solidFill>
              </a:rPr>
              <a:t>of the product of </a:t>
            </a:r>
            <a:r>
              <a:rPr lang="en-US" sz="1000" b="1" dirty="0" smtClean="0">
                <a:solidFill>
                  <a:schemeClr val="bg2">
                    <a:lumMod val="60000"/>
                    <a:lumOff val="40000"/>
                  </a:schemeClr>
                </a:solidFill>
              </a:rPr>
              <a:t>Confidence (=1-α) and Consumer’s Risk</a:t>
            </a:r>
            <a:endParaRPr lang="en-US" sz="1000" b="1" dirty="0">
              <a:solidFill>
                <a:schemeClr val="bg2">
                  <a:lumMod val="60000"/>
                  <a:lumOff val="40000"/>
                </a:schemeClr>
              </a:solidFill>
            </a:endParaRPr>
          </a:p>
          <a:p>
            <a:pPr marL="0" indent="0">
              <a:buNone/>
            </a:pPr>
            <a:r>
              <a:rPr lang="en-US" sz="1100" b="1" u="sng" dirty="0" smtClean="0">
                <a:solidFill>
                  <a:schemeClr val="bg2">
                    <a:lumMod val="60000"/>
                    <a:lumOff val="40000"/>
                  </a:schemeClr>
                </a:solidFill>
              </a:rPr>
              <a:t>+C</a:t>
            </a:r>
            <a:r>
              <a:rPr lang="en-US" sz="1100" b="1" baseline="-25000" dirty="0" smtClean="0">
                <a:solidFill>
                  <a:schemeClr val="bg2">
                    <a:lumMod val="60000"/>
                    <a:lumOff val="40000"/>
                  </a:schemeClr>
                </a:solidFill>
              </a:rPr>
              <a:t>22</a:t>
            </a:r>
            <a:r>
              <a:rPr lang="en-US" sz="1100" b="1" u="sng" dirty="0">
                <a:solidFill>
                  <a:schemeClr val="bg2">
                    <a:lumMod val="60000"/>
                    <a:lumOff val="40000"/>
                  </a:schemeClr>
                </a:solidFill>
              </a:rPr>
              <a:t> </a:t>
            </a:r>
            <a:r>
              <a:rPr lang="en-US" sz="1100" b="1" u="sng" dirty="0" smtClean="0">
                <a:solidFill>
                  <a:schemeClr val="bg2">
                    <a:lumMod val="60000"/>
                    <a:lumOff val="40000"/>
                  </a:schemeClr>
                </a:solidFill>
              </a:rPr>
              <a:t>*(1-α</a:t>
            </a:r>
            <a:r>
              <a:rPr lang="en-US" sz="1100" b="1" u="sng" dirty="0">
                <a:solidFill>
                  <a:schemeClr val="bg2">
                    <a:lumMod val="60000"/>
                    <a:lumOff val="40000"/>
                  </a:schemeClr>
                </a:solidFill>
              </a:rPr>
              <a:t>)(1-β</a:t>
            </a:r>
            <a:r>
              <a:rPr lang="en-US" sz="1100" b="1" u="sng" dirty="0" smtClean="0">
                <a:solidFill>
                  <a:schemeClr val="bg2">
                    <a:lumMod val="60000"/>
                    <a:lumOff val="40000"/>
                  </a:schemeClr>
                </a:solidFill>
              </a:rPr>
              <a:t>) </a:t>
            </a:r>
            <a:r>
              <a:rPr lang="en-US" sz="1100" b="1" dirty="0">
                <a:solidFill>
                  <a:schemeClr val="bg2">
                    <a:lumMod val="60000"/>
                    <a:lumOff val="40000"/>
                  </a:schemeClr>
                </a:solidFill>
              </a:rPr>
              <a:t>≤ </a:t>
            </a:r>
            <a:r>
              <a:rPr lang="en-US" sz="1100" b="1" dirty="0" smtClean="0">
                <a:solidFill>
                  <a:schemeClr val="bg2">
                    <a:lumMod val="60000"/>
                    <a:lumOff val="40000"/>
                  </a:schemeClr>
                </a:solidFill>
              </a:rPr>
              <a:t>7</a:t>
            </a:r>
            <a:r>
              <a:rPr lang="en-US" sz="1100" b="1" dirty="0">
                <a:solidFill>
                  <a:schemeClr val="bg2">
                    <a:lumMod val="60000"/>
                    <a:lumOff val="40000"/>
                  </a:schemeClr>
                </a:solidFill>
              </a:rPr>
              <a:t> </a:t>
            </a:r>
            <a:r>
              <a:rPr lang="en-US" sz="1100" b="1" dirty="0" smtClean="0">
                <a:solidFill>
                  <a:schemeClr val="bg2">
                    <a:lumMod val="60000"/>
                    <a:lumOff val="40000"/>
                  </a:schemeClr>
                </a:solidFill>
              </a:rPr>
              <a:t>for the Composite Non-Riskiness  (CNR) of </a:t>
            </a:r>
            <a:r>
              <a:rPr lang="en-US" sz="1100" b="1" dirty="0">
                <a:solidFill>
                  <a:schemeClr val="bg2">
                    <a:lumMod val="60000"/>
                    <a:lumOff val="40000"/>
                  </a:schemeClr>
                </a:solidFill>
              </a:rPr>
              <a:t>the product of Confidence (=1-α) and </a:t>
            </a:r>
            <a:r>
              <a:rPr lang="en-US" sz="1100" b="1" dirty="0" smtClean="0">
                <a:solidFill>
                  <a:schemeClr val="bg2">
                    <a:lumMod val="60000"/>
                    <a:lumOff val="40000"/>
                  </a:schemeClr>
                </a:solidFill>
              </a:rPr>
              <a:t>Power(=1-</a:t>
            </a:r>
            <a:r>
              <a:rPr lang="en-US" sz="1100" b="1" dirty="0">
                <a:solidFill>
                  <a:schemeClr val="bg2">
                    <a:lumMod val="60000"/>
                    <a:lumOff val="40000"/>
                  </a:schemeClr>
                </a:solidFill>
              </a:rPr>
              <a:t>β </a:t>
            </a:r>
            <a:r>
              <a:rPr lang="en-US" sz="1100" b="1" dirty="0" smtClean="0">
                <a:solidFill>
                  <a:schemeClr val="bg2">
                    <a:lumMod val="60000"/>
                    <a:lumOff val="40000"/>
                  </a:schemeClr>
                </a:solidFill>
              </a:rPr>
              <a:t>)</a:t>
            </a:r>
            <a:endParaRPr lang="en-US" sz="1100" b="1" u="sng" dirty="0">
              <a:solidFill>
                <a:schemeClr val="bg2">
                  <a:lumMod val="60000"/>
                  <a:lumOff val="40000"/>
                </a:schemeClr>
              </a:solidFill>
            </a:endParaRPr>
          </a:p>
          <a:p>
            <a:pPr marL="0" indent="0">
              <a:buNone/>
            </a:pPr>
            <a:endParaRPr lang="en-US" sz="1400" b="1" dirty="0" smtClean="0">
              <a:solidFill>
                <a:schemeClr val="bg2">
                  <a:lumMod val="60000"/>
                  <a:lumOff val="40000"/>
                </a:schemeClr>
              </a:solidFill>
            </a:endParaRPr>
          </a:p>
          <a:p>
            <a:pPr marL="0" indent="0">
              <a:buNone/>
            </a:pPr>
            <a:r>
              <a:rPr lang="en-US" sz="1400" b="1" dirty="0" smtClean="0">
                <a:solidFill>
                  <a:schemeClr val="bg2">
                    <a:lumMod val="60000"/>
                    <a:lumOff val="40000"/>
                  </a:schemeClr>
                </a:solidFill>
              </a:rPr>
              <a:t>Expected Cost = </a:t>
            </a:r>
            <a:r>
              <a:rPr lang="en-US" sz="1400" dirty="0"/>
              <a:t>Π (</a:t>
            </a:r>
            <a:r>
              <a:rPr lang="en-US" sz="1400" dirty="0" smtClean="0"/>
              <a:t>α*, β*, </a:t>
            </a:r>
            <a:r>
              <a:rPr lang="en-US" sz="1400" dirty="0" err="1"/>
              <a:t>C</a:t>
            </a:r>
            <a:r>
              <a:rPr lang="en-US" sz="1400" baseline="-25000" dirty="0" err="1"/>
              <a:t>ij</a:t>
            </a:r>
            <a:r>
              <a:rPr lang="en-US" sz="1400" dirty="0"/>
              <a:t>) = </a:t>
            </a:r>
            <a:r>
              <a:rPr lang="en-US" sz="1400" b="1" dirty="0" smtClean="0">
                <a:solidFill>
                  <a:schemeClr val="bg2">
                    <a:lumMod val="60000"/>
                    <a:lumOff val="40000"/>
                  </a:schemeClr>
                </a:solidFill>
              </a:rPr>
              <a:t>α*β* </a:t>
            </a:r>
            <a:r>
              <a:rPr lang="en-US" sz="1400" dirty="0" smtClean="0"/>
              <a:t>C</a:t>
            </a:r>
            <a:r>
              <a:rPr lang="en-US" sz="1400" baseline="-25000" dirty="0" smtClean="0"/>
              <a:t>11</a:t>
            </a:r>
            <a:r>
              <a:rPr lang="en-US" sz="1400" dirty="0" smtClean="0"/>
              <a:t> </a:t>
            </a:r>
            <a:r>
              <a:rPr lang="en-US" sz="1400" dirty="0"/>
              <a:t>+ </a:t>
            </a:r>
            <a:r>
              <a:rPr lang="en-US" sz="1400" b="1" dirty="0" smtClean="0">
                <a:solidFill>
                  <a:schemeClr val="bg2">
                    <a:lumMod val="60000"/>
                    <a:lumOff val="40000"/>
                  </a:schemeClr>
                </a:solidFill>
              </a:rPr>
              <a:t>α*(1-β*)</a:t>
            </a:r>
            <a:r>
              <a:rPr lang="en-US" sz="1400" baseline="-25000" dirty="0" smtClean="0"/>
              <a:t> </a:t>
            </a:r>
            <a:r>
              <a:rPr lang="en-US" sz="1400" dirty="0"/>
              <a:t>C</a:t>
            </a:r>
            <a:r>
              <a:rPr lang="en-US" sz="1400" baseline="-25000" dirty="0"/>
              <a:t>21</a:t>
            </a:r>
            <a:r>
              <a:rPr lang="en-US" sz="1400" dirty="0"/>
              <a:t> + </a:t>
            </a:r>
            <a:r>
              <a:rPr lang="en-US" sz="1400" b="1" dirty="0">
                <a:solidFill>
                  <a:schemeClr val="bg2">
                    <a:lumMod val="60000"/>
                    <a:lumOff val="40000"/>
                  </a:schemeClr>
                </a:solidFill>
              </a:rPr>
              <a:t>(</a:t>
            </a:r>
            <a:r>
              <a:rPr lang="en-US" sz="1400" b="1" dirty="0" smtClean="0">
                <a:solidFill>
                  <a:schemeClr val="bg2">
                    <a:lumMod val="60000"/>
                    <a:lumOff val="40000"/>
                  </a:schemeClr>
                </a:solidFill>
              </a:rPr>
              <a:t>1-α*)β*</a:t>
            </a:r>
            <a:r>
              <a:rPr lang="en-US" sz="1400" baseline="-25000" dirty="0" smtClean="0"/>
              <a:t> </a:t>
            </a:r>
            <a:r>
              <a:rPr lang="en-US" sz="1400" dirty="0"/>
              <a:t>C</a:t>
            </a:r>
            <a:r>
              <a:rPr lang="en-US" sz="1400" baseline="-25000" dirty="0"/>
              <a:t>12</a:t>
            </a:r>
            <a:r>
              <a:rPr lang="en-US" sz="1400" dirty="0"/>
              <a:t> + </a:t>
            </a:r>
            <a:r>
              <a:rPr lang="en-US" sz="1400" dirty="0">
                <a:solidFill>
                  <a:schemeClr val="bg2">
                    <a:lumMod val="60000"/>
                    <a:lumOff val="40000"/>
                  </a:schemeClr>
                </a:solidFill>
              </a:rPr>
              <a:t>(</a:t>
            </a:r>
            <a:r>
              <a:rPr lang="en-US" sz="1400" b="1" dirty="0" smtClean="0">
                <a:solidFill>
                  <a:schemeClr val="bg2">
                    <a:lumMod val="60000"/>
                    <a:lumOff val="40000"/>
                  </a:schemeClr>
                </a:solidFill>
              </a:rPr>
              <a:t>1-α*)(1-β*)</a:t>
            </a:r>
            <a:r>
              <a:rPr lang="en-US" sz="1400" baseline="-25000" dirty="0" smtClean="0"/>
              <a:t> </a:t>
            </a:r>
            <a:r>
              <a:rPr lang="en-US" sz="1400" dirty="0"/>
              <a:t>C</a:t>
            </a:r>
            <a:r>
              <a:rPr lang="en-US" sz="1400" baseline="-25000" dirty="0"/>
              <a:t>22</a:t>
            </a:r>
            <a:r>
              <a:rPr lang="en-US" sz="1400" dirty="0"/>
              <a:t> ≤ 0 </a:t>
            </a:r>
            <a:r>
              <a:rPr lang="en-US" sz="1400" dirty="0" smtClean="0"/>
              <a:t>;</a:t>
            </a:r>
          </a:p>
          <a:p>
            <a:pPr marL="0" indent="0">
              <a:buNone/>
            </a:pPr>
            <a:r>
              <a:rPr lang="en-US" sz="1300" dirty="0" smtClean="0"/>
              <a:t>Where α* and β* are the optimal Type-I and Type-II errors computed as a result of the Game-theoretic LP solution. According to </a:t>
            </a:r>
            <a:r>
              <a:rPr lang="en-US" sz="1300" dirty="0"/>
              <a:t> </a:t>
            </a:r>
            <a:r>
              <a:rPr lang="en-US" sz="1300" dirty="0" smtClean="0"/>
              <a:t>stock market recap prelim studies, the </a:t>
            </a:r>
            <a:r>
              <a:rPr lang="en-US" sz="1300" b="1" dirty="0" err="1"/>
              <a:t>Xiaomi</a:t>
            </a:r>
            <a:r>
              <a:rPr lang="en-US" sz="1300" b="1" dirty="0"/>
              <a:t> </a:t>
            </a:r>
            <a:r>
              <a:rPr lang="en-US" sz="1300" b="1" dirty="0" smtClean="0"/>
              <a:t>Inc. is estimated to lose </a:t>
            </a:r>
            <a:r>
              <a:rPr lang="en-US" sz="1400" b="1" dirty="0" smtClean="0">
                <a:solidFill>
                  <a:schemeClr val="bg2">
                    <a:lumMod val="60000"/>
                    <a:lumOff val="40000"/>
                  </a:schemeClr>
                </a:solidFill>
              </a:rPr>
              <a:t>C</a:t>
            </a:r>
            <a:r>
              <a:rPr lang="en-US" sz="1400" b="1" baseline="-25000" dirty="0" smtClean="0">
                <a:solidFill>
                  <a:schemeClr val="bg2">
                    <a:lumMod val="60000"/>
                    <a:lumOff val="40000"/>
                  </a:schemeClr>
                </a:solidFill>
              </a:rPr>
              <a:t>11</a:t>
            </a:r>
            <a:r>
              <a:rPr lang="en-US" sz="1300" b="1" dirty="0" smtClean="0"/>
              <a:t>=$800Bn for each percent of </a:t>
            </a:r>
            <a:r>
              <a:rPr lang="en-US" sz="1300" b="1" dirty="0" smtClean="0">
                <a:solidFill>
                  <a:srgbClr val="FFC000"/>
                </a:solidFill>
              </a:rPr>
              <a:t>CR</a:t>
            </a:r>
            <a:r>
              <a:rPr lang="en-US" sz="1300" b="1" dirty="0" smtClean="0"/>
              <a:t>, </a:t>
            </a:r>
            <a:r>
              <a:rPr lang="en-US" sz="1400" b="1" dirty="0" smtClean="0">
                <a:solidFill>
                  <a:schemeClr val="bg2">
                    <a:lumMod val="60000"/>
                    <a:lumOff val="40000"/>
                  </a:schemeClr>
                </a:solidFill>
              </a:rPr>
              <a:t>C</a:t>
            </a:r>
            <a:r>
              <a:rPr lang="en-US" sz="1400" b="1" baseline="-25000" dirty="0" smtClean="0">
                <a:solidFill>
                  <a:schemeClr val="bg2">
                    <a:lumMod val="60000"/>
                    <a:lumOff val="40000"/>
                  </a:schemeClr>
                </a:solidFill>
              </a:rPr>
              <a:t>12</a:t>
            </a:r>
            <a:r>
              <a:rPr lang="en-US" sz="1300" b="1" dirty="0" smtClean="0"/>
              <a:t>=$70Bn </a:t>
            </a:r>
            <a:r>
              <a:rPr lang="en-US" sz="1300" b="1" dirty="0"/>
              <a:t>for each percent of </a:t>
            </a:r>
            <a:r>
              <a:rPr lang="en-US" sz="1300" b="1" dirty="0" smtClean="0">
                <a:solidFill>
                  <a:srgbClr val="FFC000"/>
                </a:solidFill>
              </a:rPr>
              <a:t>PCR-I,</a:t>
            </a:r>
            <a:r>
              <a:rPr lang="en-US" sz="1300" b="1" dirty="0" smtClean="0"/>
              <a:t> </a:t>
            </a:r>
            <a:r>
              <a:rPr lang="en-US" sz="1400" b="1" dirty="0" smtClean="0">
                <a:solidFill>
                  <a:schemeClr val="bg2">
                    <a:lumMod val="60000"/>
                    <a:lumOff val="40000"/>
                  </a:schemeClr>
                </a:solidFill>
              </a:rPr>
              <a:t>C</a:t>
            </a:r>
            <a:r>
              <a:rPr lang="en-US" sz="1400" b="1" baseline="-25000" dirty="0" smtClean="0">
                <a:solidFill>
                  <a:schemeClr val="bg2">
                    <a:lumMod val="60000"/>
                    <a:lumOff val="40000"/>
                  </a:schemeClr>
                </a:solidFill>
              </a:rPr>
              <a:t>21</a:t>
            </a:r>
            <a:r>
              <a:rPr lang="en-US" sz="1300" b="1" dirty="0" smtClean="0"/>
              <a:t>=$200Bn </a:t>
            </a:r>
            <a:r>
              <a:rPr lang="en-US" sz="1300" b="1" dirty="0"/>
              <a:t>for each percent of </a:t>
            </a:r>
            <a:r>
              <a:rPr lang="en-US" sz="1300" b="1" dirty="0" smtClean="0">
                <a:solidFill>
                  <a:srgbClr val="FFC000"/>
                </a:solidFill>
              </a:rPr>
              <a:t>PCR-2</a:t>
            </a:r>
            <a:r>
              <a:rPr lang="en-US" sz="1300" b="1" dirty="0" smtClean="0"/>
              <a:t>, and will make </a:t>
            </a:r>
            <a:r>
              <a:rPr lang="en-US" sz="1400" b="1" dirty="0" smtClean="0">
                <a:solidFill>
                  <a:schemeClr val="bg2">
                    <a:lumMod val="60000"/>
                    <a:lumOff val="40000"/>
                  </a:schemeClr>
                </a:solidFill>
              </a:rPr>
              <a:t>C</a:t>
            </a:r>
            <a:r>
              <a:rPr lang="en-US" sz="1400" b="1" baseline="-25000" dirty="0" smtClean="0">
                <a:solidFill>
                  <a:schemeClr val="bg2">
                    <a:lumMod val="60000"/>
                    <a:lumOff val="40000"/>
                  </a:schemeClr>
                </a:solidFill>
              </a:rPr>
              <a:t>22</a:t>
            </a:r>
            <a:r>
              <a:rPr lang="en-US" sz="1300" b="1" dirty="0" smtClean="0"/>
              <a:t>= -$100Bn </a:t>
            </a:r>
            <a:r>
              <a:rPr lang="en-US" sz="1300" b="1" dirty="0"/>
              <a:t>for each percent of </a:t>
            </a:r>
            <a:r>
              <a:rPr lang="en-US" sz="1300" b="1" dirty="0" smtClean="0">
                <a:solidFill>
                  <a:srgbClr val="FFC000"/>
                </a:solidFill>
              </a:rPr>
              <a:t>CNR</a:t>
            </a:r>
            <a:r>
              <a:rPr lang="en-US" sz="1300" b="1" dirty="0" smtClean="0"/>
              <a:t>. </a:t>
            </a:r>
          </a:p>
          <a:p>
            <a:pPr marL="0" indent="0">
              <a:buNone/>
            </a:pPr>
            <a:endParaRPr lang="en-US" sz="1300" b="1" dirty="0" smtClean="0"/>
          </a:p>
          <a:p>
            <a:pPr marL="0" indent="0">
              <a:buNone/>
            </a:pPr>
            <a:r>
              <a:rPr lang="en-US" sz="1300" b="1" dirty="0" smtClean="0"/>
              <a:t>At the end of the Game-Theoretic optimization analysis, </a:t>
            </a:r>
            <a:r>
              <a:rPr lang="en-US" sz="1400" dirty="0"/>
              <a:t>P11 = </a:t>
            </a:r>
            <a:r>
              <a:rPr lang="en-US" sz="1400" dirty="0" smtClean="0"/>
              <a:t>0.00875, </a:t>
            </a:r>
            <a:r>
              <a:rPr lang="en-US" sz="1400" dirty="0"/>
              <a:t>P12 = </a:t>
            </a:r>
            <a:r>
              <a:rPr lang="en-US" sz="1400" dirty="0" smtClean="0"/>
              <a:t>0.1, </a:t>
            </a:r>
            <a:r>
              <a:rPr lang="en-US" sz="1400" dirty="0"/>
              <a:t>P21 = </a:t>
            </a:r>
            <a:r>
              <a:rPr lang="en-US" sz="1400" dirty="0" smtClean="0"/>
              <a:t>0.035, </a:t>
            </a:r>
            <a:r>
              <a:rPr lang="en-US" sz="1400" dirty="0"/>
              <a:t>P22 = </a:t>
            </a:r>
            <a:r>
              <a:rPr lang="en-US" sz="1400" dirty="0" smtClean="0"/>
              <a:t>0.85625; </a:t>
            </a:r>
            <a:r>
              <a:rPr lang="en-US" sz="1400" u="sng" dirty="0" smtClean="0">
                <a:solidFill>
                  <a:srgbClr val="FFFF00"/>
                </a:solidFill>
              </a:rPr>
              <a:t>Alpha</a:t>
            </a:r>
            <a:r>
              <a:rPr lang="en-US" sz="1400" dirty="0" smtClean="0">
                <a:solidFill>
                  <a:srgbClr val="FFFF00"/>
                </a:solidFill>
              </a:rPr>
              <a:t>= </a:t>
            </a:r>
            <a:r>
              <a:rPr lang="en-US" sz="1400" dirty="0"/>
              <a:t>P</a:t>
            </a:r>
            <a:r>
              <a:rPr lang="en-US" sz="1400" baseline="-25000" dirty="0"/>
              <a:t>11</a:t>
            </a:r>
            <a:r>
              <a:rPr lang="en-US" sz="1400" dirty="0"/>
              <a:t> + </a:t>
            </a:r>
            <a:r>
              <a:rPr lang="en-US" sz="1400" dirty="0" smtClean="0"/>
              <a:t>P</a:t>
            </a:r>
            <a:r>
              <a:rPr lang="en-US" sz="1400" baseline="-25000" dirty="0" smtClean="0"/>
              <a:t>12</a:t>
            </a:r>
            <a:r>
              <a:rPr lang="en-US" sz="1400" dirty="0" smtClean="0">
                <a:solidFill>
                  <a:srgbClr val="FFFF00"/>
                </a:solidFill>
              </a:rPr>
              <a:t> =0.10875 or 10.88%;  </a:t>
            </a:r>
            <a:r>
              <a:rPr lang="en-US" sz="1400" u="sng" dirty="0" smtClean="0">
                <a:solidFill>
                  <a:srgbClr val="FFFF00"/>
                </a:solidFill>
              </a:rPr>
              <a:t>Beta</a:t>
            </a:r>
            <a:r>
              <a:rPr lang="en-US" sz="1400" dirty="0" smtClean="0">
                <a:solidFill>
                  <a:srgbClr val="FFFF00"/>
                </a:solidFill>
              </a:rPr>
              <a:t>= </a:t>
            </a:r>
            <a:r>
              <a:rPr lang="en-US" sz="1400" dirty="0"/>
              <a:t>P</a:t>
            </a:r>
            <a:r>
              <a:rPr lang="en-US" sz="1400" baseline="-25000" dirty="0"/>
              <a:t>11</a:t>
            </a:r>
            <a:r>
              <a:rPr lang="en-US" sz="1400" dirty="0"/>
              <a:t> + P</a:t>
            </a:r>
            <a:r>
              <a:rPr lang="en-US" sz="1400" baseline="-25000" dirty="0"/>
              <a:t>21</a:t>
            </a:r>
            <a:r>
              <a:rPr lang="en-US" sz="1400" dirty="0" smtClean="0">
                <a:solidFill>
                  <a:srgbClr val="FFFF00"/>
                </a:solidFill>
              </a:rPr>
              <a:t> =0.04375 or 4.38%</a:t>
            </a:r>
            <a:endParaRPr lang="en-US" sz="1400" dirty="0"/>
          </a:p>
          <a:p>
            <a:pPr marL="0" indent="0">
              <a:buNone/>
            </a:pPr>
            <a:r>
              <a:rPr lang="en-US" sz="1400" u="sng" dirty="0" smtClean="0">
                <a:solidFill>
                  <a:srgbClr val="FFFF00"/>
                </a:solidFill>
              </a:rPr>
              <a:t>Expected Cost</a:t>
            </a:r>
            <a:r>
              <a:rPr lang="en-US" sz="1400" dirty="0">
                <a:solidFill>
                  <a:srgbClr val="FFFF00"/>
                </a:solidFill>
              </a:rPr>
              <a:t>: </a:t>
            </a:r>
            <a:r>
              <a:rPr lang="en-US" sz="1300" dirty="0" smtClean="0">
                <a:solidFill>
                  <a:srgbClr val="FFFF00"/>
                </a:solidFill>
              </a:rPr>
              <a:t>-$64.625Bn (PROFIT) </a:t>
            </a:r>
            <a:r>
              <a:rPr lang="en-US" sz="1400" dirty="0" smtClean="0">
                <a:solidFill>
                  <a:srgbClr val="FFFF00"/>
                </a:solidFill>
              </a:rPr>
              <a:t>=</a:t>
            </a:r>
            <a:r>
              <a:rPr lang="en-US" sz="1400" dirty="0" err="1" smtClean="0"/>
              <a:t>ΣP</a:t>
            </a:r>
            <a:r>
              <a:rPr lang="en-US" sz="1400" baseline="-25000" dirty="0" err="1" smtClean="0"/>
              <a:t>ij</a:t>
            </a:r>
            <a:r>
              <a:rPr lang="en-US" sz="1400" dirty="0" err="1" smtClean="0"/>
              <a:t>C</a:t>
            </a:r>
            <a:r>
              <a:rPr lang="en-US" sz="1400" baseline="-25000" dirty="0" err="1" smtClean="0"/>
              <a:t>ij</a:t>
            </a:r>
            <a:r>
              <a:rPr lang="en-US" sz="1400" dirty="0" smtClean="0"/>
              <a:t> </a:t>
            </a:r>
            <a:r>
              <a:rPr lang="en-US" sz="1200" dirty="0"/>
              <a:t>= </a:t>
            </a:r>
            <a:r>
              <a:rPr lang="en-US" sz="1200" dirty="0" smtClean="0"/>
              <a:t>0.00875*</a:t>
            </a:r>
            <a:r>
              <a:rPr lang="en-US" sz="1200" b="1" dirty="0" smtClean="0"/>
              <a:t>800</a:t>
            </a:r>
            <a:r>
              <a:rPr lang="en-US" sz="1200" dirty="0" smtClean="0"/>
              <a:t> </a:t>
            </a:r>
            <a:r>
              <a:rPr lang="en-US" sz="1200" dirty="0"/>
              <a:t>+ </a:t>
            </a:r>
            <a:r>
              <a:rPr lang="en-US" sz="1200" dirty="0" smtClean="0"/>
              <a:t>0.1*</a:t>
            </a:r>
            <a:r>
              <a:rPr lang="en-US" sz="1200" b="1" dirty="0" smtClean="0"/>
              <a:t> </a:t>
            </a:r>
            <a:r>
              <a:rPr lang="en-US" sz="1200" b="1" dirty="0"/>
              <a:t>70</a:t>
            </a:r>
            <a:r>
              <a:rPr lang="en-US" sz="1200" dirty="0"/>
              <a:t> + </a:t>
            </a:r>
            <a:r>
              <a:rPr lang="en-US" sz="1200" dirty="0" smtClean="0"/>
              <a:t>0.03499*</a:t>
            </a:r>
            <a:r>
              <a:rPr lang="en-US" sz="1200" b="1" dirty="0" smtClean="0"/>
              <a:t>200 </a:t>
            </a:r>
            <a:r>
              <a:rPr lang="en-US" sz="1200" dirty="0"/>
              <a:t>+ 0.85625*(</a:t>
            </a:r>
            <a:r>
              <a:rPr lang="en-US" sz="1200" b="1" dirty="0"/>
              <a:t>-100</a:t>
            </a:r>
            <a:r>
              <a:rPr lang="en-US" sz="1200" dirty="0"/>
              <a:t>) </a:t>
            </a:r>
          </a:p>
        </p:txBody>
      </p:sp>
      <p:sp>
        <p:nvSpPr>
          <p:cNvPr id="4" name="Slide Number Placeholder 3"/>
          <p:cNvSpPr>
            <a:spLocks noGrp="1"/>
          </p:cNvSpPr>
          <p:nvPr>
            <p:ph type="sldNum" sz="quarter" idx="12"/>
          </p:nvPr>
        </p:nvSpPr>
        <p:spPr/>
        <p:txBody>
          <a:bodyPr/>
          <a:lstStyle/>
          <a:p>
            <a:pPr>
              <a:defRPr/>
            </a:pPr>
            <a:fld id="{40F6A900-4A11-4000-8298-39D0B05C5B51}" type="slidenum">
              <a:rPr lang="en-US" smtClean="0"/>
              <a:pPr>
                <a:defRPr/>
              </a:pPr>
              <a:t>16</a:t>
            </a:fld>
            <a:endParaRPr lang="en-US" dirty="0"/>
          </a:p>
        </p:txBody>
      </p:sp>
    </p:spTree>
    <p:extLst>
      <p:ext uri="{BB962C8B-B14F-4D97-AF65-F5344CB8AC3E}">
        <p14:creationId xmlns:p14="http://schemas.microsoft.com/office/powerpoint/2010/main" val="80810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5C35A912-3340-4FE5-AF88-9AD2768C2E93}" type="slidenum">
              <a:rPr lang="en-US" sz="1400" smtClean="0">
                <a:solidFill>
                  <a:srgbClr val="FFFFFF"/>
                </a:solidFill>
              </a:rPr>
              <a:pPr eaLnBrk="1" hangingPunct="1"/>
              <a:t>17</a:t>
            </a:fld>
            <a:endParaRPr lang="en-US" sz="1400" dirty="0" smtClean="0">
              <a:solidFill>
                <a:srgbClr val="FFFFFF"/>
              </a:solidFill>
            </a:endParaRPr>
          </a:p>
        </p:txBody>
      </p:sp>
      <p:sp>
        <p:nvSpPr>
          <p:cNvPr id="9219" name="Rectangle 6"/>
          <p:cNvSpPr>
            <a:spLocks noGrp="1" noChangeArrowheads="1"/>
          </p:cNvSpPr>
          <p:nvPr>
            <p:ph type="title"/>
          </p:nvPr>
        </p:nvSpPr>
        <p:spPr>
          <a:xfrm>
            <a:off x="2862263" y="0"/>
            <a:ext cx="2717849" cy="764704"/>
          </a:xfrm>
        </p:spPr>
        <p:txBody>
          <a:bodyPr/>
          <a:lstStyle/>
          <a:p>
            <a:pPr eaLnBrk="1" hangingPunct="1"/>
            <a:r>
              <a:rPr lang="en-US" dirty="0" smtClean="0"/>
              <a:t>Example 2</a:t>
            </a:r>
          </a:p>
        </p:txBody>
      </p:sp>
      <p:sp>
        <p:nvSpPr>
          <p:cNvPr id="8196" name="Rectangle 7"/>
          <p:cNvSpPr>
            <a:spLocks noGrp="1" noChangeArrowheads="1"/>
          </p:cNvSpPr>
          <p:nvPr>
            <p:ph type="body" idx="1"/>
          </p:nvPr>
        </p:nvSpPr>
        <p:spPr>
          <a:xfrm>
            <a:off x="304800" y="692696"/>
            <a:ext cx="8610600" cy="5403304"/>
          </a:xfrm>
        </p:spPr>
        <p:txBody>
          <a:bodyPr/>
          <a:lstStyle/>
          <a:p>
            <a:r>
              <a:rPr lang="en-US" sz="2400" dirty="0" smtClean="0"/>
              <a:t>       </a:t>
            </a:r>
            <a:r>
              <a:rPr lang="en-US" sz="2000" dirty="0" smtClean="0"/>
              <a:t>     Table 3. Cost Input Table for Example 2 (</a:t>
            </a:r>
            <a:r>
              <a:rPr lang="en-US" sz="2000" dirty="0" err="1" smtClean="0"/>
              <a:t>Xiaomi</a:t>
            </a:r>
            <a:r>
              <a:rPr lang="en-US" sz="2000" dirty="0" smtClean="0"/>
              <a:t> Inc.)</a:t>
            </a:r>
            <a:endParaRPr lang="en-US" sz="20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3"/>
          <p:cNvSpPr>
            <a:spLocks noChangeArrowheads="1"/>
          </p:cNvSpPr>
          <p:nvPr/>
        </p:nvSpPr>
        <p:spPr bwMode="auto">
          <a:xfrm>
            <a:off x="0" y="3245077"/>
            <a:ext cx="867096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Figure </a:t>
            </a:r>
            <a:r>
              <a:rPr lang="en-US" sz="800" dirty="0">
                <a:latin typeface="Adobe Font Folio"/>
                <a:ea typeface="Calibri" pitchFamily="34" charset="0"/>
                <a:cs typeface="Times New Roman" pitchFamily="18" charset="0"/>
              </a:rPr>
              <a:t>3</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a:t>
            </a:r>
            <a:r>
              <a:rPr kumimoji="0" lang="en-US" sz="800" b="0" i="0" u="none" strike="noStrike" cap="none" normalizeH="0" dirty="0" smtClean="0">
                <a:ln>
                  <a:noFill/>
                </a:ln>
                <a:solidFill>
                  <a:schemeClr val="tx1"/>
                </a:solidFill>
                <a:effectLst/>
                <a:latin typeface="Adobe Font Folio"/>
                <a:ea typeface="Calibri" pitchFamily="34" charset="0"/>
                <a:cs typeface="Times New Roman" pitchFamily="18" charset="0"/>
              </a:rPr>
              <a:t> </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Game-Theoretic Expected Total Cost (negative: utility) vs. Loss Factor for Ex.</a:t>
            </a:r>
            <a:r>
              <a:rPr kumimoji="0" lang="en-US" sz="800" b="0" i="0" u="none" strike="noStrike" cap="none" normalizeH="0" dirty="0" smtClean="0">
                <a:ln>
                  <a:noFill/>
                </a:ln>
                <a:solidFill>
                  <a:schemeClr val="tx1"/>
                </a:solidFill>
                <a:effectLst/>
                <a:latin typeface="Adobe Font Folio"/>
                <a:ea typeface="Calibri" pitchFamily="34" charset="0"/>
                <a:cs typeface="Times New Roman" pitchFamily="18" charset="0"/>
              </a:rPr>
              <a:t> </a:t>
            </a:r>
            <a:r>
              <a:rPr lang="en-US" sz="800" dirty="0">
                <a:latin typeface="Adobe Font Folio"/>
                <a:ea typeface="Calibri" pitchFamily="34" charset="0"/>
                <a:cs typeface="Times New Roman" pitchFamily="18" charset="0"/>
              </a:rPr>
              <a:t>2</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Figure 4. Game-theoretical optimized alpha and beta values </a:t>
            </a:r>
            <a:r>
              <a:rPr kumimoji="0" lang="en-US" sz="800" b="0" i="0" u="none" strike="noStrike" cap="none" normalizeH="0" baseline="0" dirty="0" err="1" smtClean="0">
                <a:ln>
                  <a:noFill/>
                </a:ln>
                <a:solidFill>
                  <a:schemeClr val="tx1"/>
                </a:solidFill>
                <a:effectLst/>
                <a:latin typeface="Adobe Font Folio"/>
                <a:ea typeface="Calibri" pitchFamily="34" charset="0"/>
                <a:cs typeface="Times New Roman" pitchFamily="18" charset="0"/>
              </a:rPr>
              <a:t>vs</a:t>
            </a:r>
            <a:r>
              <a:rPr kumimoji="0" lang="en-US" sz="800" b="0" i="0" u="none" strike="noStrike" cap="none" normalizeH="0" baseline="0" dirty="0" smtClean="0">
                <a:ln>
                  <a:noFill/>
                </a:ln>
                <a:solidFill>
                  <a:schemeClr val="tx1"/>
                </a:solidFill>
                <a:effectLst/>
                <a:latin typeface="Adobe Font Folio"/>
                <a:ea typeface="Calibri" pitchFamily="34" charset="0"/>
                <a:cs typeface="Times New Roman" pitchFamily="18" charset="0"/>
              </a:rPr>
              <a:t> Loss Factor for Ex. 2</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Picture 9"/>
          <p:cNvPicPr/>
          <p:nvPr/>
        </p:nvPicPr>
        <p:blipFill>
          <a:blip r:embed="rId2">
            <a:extLst>
              <a:ext uri="{28A0092B-C50C-407E-A947-70E740481C1C}">
                <a14:useLocalDpi xmlns:a14="http://schemas.microsoft.com/office/drawing/2010/main" val="0"/>
              </a:ext>
            </a:extLst>
          </a:blip>
          <a:srcRect/>
          <a:stretch>
            <a:fillRect/>
          </a:stretch>
        </p:blipFill>
        <p:spPr bwMode="auto">
          <a:xfrm>
            <a:off x="2048510" y="1196753"/>
            <a:ext cx="5046980" cy="1944216"/>
          </a:xfrm>
          <a:prstGeom prst="rect">
            <a:avLst/>
          </a:prstGeom>
          <a:noFill/>
          <a:ln>
            <a:noFill/>
          </a:ln>
        </p:spPr>
      </p:pic>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179514" y="3460521"/>
            <a:ext cx="4155968" cy="2707487"/>
          </a:xfrm>
          <a:prstGeom prst="rect">
            <a:avLst/>
          </a:prstGeom>
          <a:noFill/>
          <a:ln>
            <a:noFill/>
          </a:ln>
        </p:spPr>
      </p:pic>
      <p:pic>
        <p:nvPicPr>
          <p:cNvPr id="12" name="Picture 1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460520"/>
            <a:ext cx="4464496" cy="2707487"/>
          </a:xfrm>
          <a:prstGeom prst="rect">
            <a:avLst/>
          </a:prstGeom>
          <a:noFill/>
          <a:ln>
            <a:noFill/>
          </a:ln>
        </p:spPr>
      </p:pic>
    </p:spTree>
    <p:extLst>
      <p:ext uri="{BB962C8B-B14F-4D97-AF65-F5344CB8AC3E}">
        <p14:creationId xmlns:p14="http://schemas.microsoft.com/office/powerpoint/2010/main" val="111107280"/>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332656"/>
            <a:ext cx="6096000" cy="1008112"/>
          </a:xfrm>
        </p:spPr>
        <p:txBody>
          <a:bodyPr/>
          <a:lstStyle/>
          <a:p>
            <a:r>
              <a:rPr lang="en-US" sz="2800" dirty="0" smtClean="0"/>
              <a:t/>
            </a:r>
            <a:br>
              <a:rPr lang="en-US" sz="2800" dirty="0" smtClean="0"/>
            </a:br>
            <a:r>
              <a:rPr lang="en-US" sz="2800" dirty="0"/>
              <a:t/>
            </a:r>
            <a:br>
              <a:rPr lang="en-US" sz="2800" dirty="0"/>
            </a:br>
            <a:r>
              <a:rPr lang="en-US" sz="2800" dirty="0" smtClean="0"/>
              <a:t>Table 4. </a:t>
            </a:r>
            <a:r>
              <a:rPr lang="en-US" sz="2800" dirty="0"/>
              <a:t>Graph Points for Table </a:t>
            </a:r>
            <a:r>
              <a:rPr lang="en-US" sz="2800" dirty="0" smtClean="0"/>
              <a:t>2 </a:t>
            </a:r>
            <a:r>
              <a:rPr lang="en-US" sz="2800" dirty="0"/>
              <a:t>(Loss, Expected Total Cost) for Example 2</a:t>
            </a:r>
            <a:r>
              <a:rPr lang="en-US" dirty="0"/>
              <a:t/>
            </a:r>
            <a:br>
              <a:rPr lang="en-US" dirty="0"/>
            </a:br>
            <a:endParaRPr lang="en-US" dirty="0"/>
          </a:p>
        </p:txBody>
      </p:sp>
      <p:sp>
        <p:nvSpPr>
          <p:cNvPr id="3" name="Content Placeholder 2"/>
          <p:cNvSpPr>
            <a:spLocks noGrp="1"/>
          </p:cNvSpPr>
          <p:nvPr>
            <p:ph idx="1"/>
          </p:nvPr>
        </p:nvSpPr>
        <p:spPr/>
        <p:txBody>
          <a:bodyPr/>
          <a:lstStyle/>
          <a:p>
            <a:r>
              <a:rPr lang="fr-FR" dirty="0" smtClean="0"/>
              <a:t>Point </a:t>
            </a:r>
            <a:r>
              <a:rPr lang="fr-FR" dirty="0"/>
              <a:t>(1.0, -94.94643) </a:t>
            </a:r>
            <a:endParaRPr lang="en-US" dirty="0"/>
          </a:p>
          <a:p>
            <a:r>
              <a:rPr lang="fr-FR" dirty="0"/>
              <a:t>Point (3.0, -84.839294) </a:t>
            </a:r>
            <a:endParaRPr lang="en-US" dirty="0"/>
          </a:p>
          <a:p>
            <a:r>
              <a:rPr lang="fr-FR" dirty="0"/>
              <a:t>Point (5.0, -74.732155) </a:t>
            </a:r>
            <a:endParaRPr lang="en-US" dirty="0"/>
          </a:p>
          <a:p>
            <a:r>
              <a:rPr lang="fr-FR" dirty="0">
                <a:solidFill>
                  <a:srgbClr val="FFFF00"/>
                </a:solidFill>
              </a:rPr>
              <a:t>Point (7.0, -64.62501) </a:t>
            </a:r>
            <a:endParaRPr lang="en-US" dirty="0">
              <a:solidFill>
                <a:srgbClr val="FFFF00"/>
              </a:solidFill>
            </a:endParaRPr>
          </a:p>
          <a:p>
            <a:r>
              <a:rPr lang="fr-FR" dirty="0"/>
              <a:t>Point (10.0, -49.46428) </a:t>
            </a:r>
            <a:endParaRPr lang="en-US" dirty="0"/>
          </a:p>
          <a:p>
            <a:r>
              <a:rPr lang="en-US" dirty="0"/>
              <a:t>Point (15.0, -24.196423) </a:t>
            </a:r>
          </a:p>
          <a:p>
            <a:r>
              <a:rPr lang="en-US" dirty="0"/>
              <a:t>Point (20.0, 0.0) </a:t>
            </a:r>
          </a:p>
        </p:txBody>
      </p:sp>
      <p:sp>
        <p:nvSpPr>
          <p:cNvPr id="4" name="Slide Number Placeholder 3"/>
          <p:cNvSpPr>
            <a:spLocks noGrp="1"/>
          </p:cNvSpPr>
          <p:nvPr>
            <p:ph type="sldNum" sz="quarter" idx="12"/>
          </p:nvPr>
        </p:nvSpPr>
        <p:spPr/>
        <p:txBody>
          <a:bodyPr/>
          <a:lstStyle/>
          <a:p>
            <a:pPr>
              <a:defRPr/>
            </a:pPr>
            <a:fld id="{40F6A900-4A11-4000-8298-39D0B05C5B51}" type="slidenum">
              <a:rPr lang="en-US" smtClean="0"/>
              <a:pPr>
                <a:defRPr/>
              </a:pPr>
              <a:t>18</a:t>
            </a:fld>
            <a:endParaRPr lang="en-US"/>
          </a:p>
        </p:txBody>
      </p:sp>
    </p:spTree>
    <p:extLst>
      <p:ext uri="{BB962C8B-B14F-4D97-AF65-F5344CB8AC3E}">
        <p14:creationId xmlns:p14="http://schemas.microsoft.com/office/powerpoint/2010/main" val="1687578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B812744C-B3CA-4AC8-9274-A99FBCAABAC5}" type="slidenum">
              <a:rPr lang="en-US" sz="1400" smtClean="0">
                <a:solidFill>
                  <a:srgbClr val="FFFFFF"/>
                </a:solidFill>
              </a:rPr>
              <a:pPr eaLnBrk="1" hangingPunct="1"/>
              <a:t>19</a:t>
            </a:fld>
            <a:endParaRPr lang="en-US" sz="1400" dirty="0" smtClean="0">
              <a:solidFill>
                <a:srgbClr val="FFFFFF"/>
              </a:solidFill>
            </a:endParaRPr>
          </a:p>
        </p:txBody>
      </p:sp>
      <p:sp>
        <p:nvSpPr>
          <p:cNvPr id="10243" name="Rectangle 6"/>
          <p:cNvSpPr>
            <a:spLocks noGrp="1" noChangeArrowheads="1"/>
          </p:cNvSpPr>
          <p:nvPr>
            <p:ph type="title"/>
          </p:nvPr>
        </p:nvSpPr>
        <p:spPr>
          <a:xfrm>
            <a:off x="755576" y="44624"/>
            <a:ext cx="7344816" cy="504056"/>
          </a:xfrm>
        </p:spPr>
        <p:txBody>
          <a:bodyPr/>
          <a:lstStyle/>
          <a:p>
            <a:pPr eaLnBrk="1" hangingPunct="1"/>
            <a:r>
              <a:rPr lang="en-US" sz="2000" dirty="0" smtClean="0">
                <a:solidFill>
                  <a:srgbClr val="66FF33"/>
                </a:solidFill>
              </a:rPr>
              <a:t>OC </a:t>
            </a:r>
            <a:r>
              <a:rPr lang="en-US" sz="2000" dirty="0" smtClean="0">
                <a:solidFill>
                  <a:srgbClr val="FFFF00"/>
                </a:solidFill>
              </a:rPr>
              <a:t>Results - </a:t>
            </a:r>
            <a:r>
              <a:rPr lang="en-US" sz="2000" dirty="0">
                <a:solidFill>
                  <a:srgbClr val="FFFF00"/>
                </a:solidFill>
              </a:rPr>
              <a:t>Example </a:t>
            </a:r>
            <a:r>
              <a:rPr lang="en-US" sz="2000" dirty="0" smtClean="0">
                <a:solidFill>
                  <a:srgbClr val="FFFF00"/>
                </a:solidFill>
              </a:rPr>
              <a:t>2 for setting the </a:t>
            </a:r>
            <a:r>
              <a:rPr lang="en-US" sz="2000" dirty="0" err="1">
                <a:solidFill>
                  <a:srgbClr val="FFFF00"/>
                </a:solidFill>
              </a:rPr>
              <a:t>Xiaomi</a:t>
            </a:r>
            <a:r>
              <a:rPr lang="en-US" sz="2000" dirty="0">
                <a:solidFill>
                  <a:srgbClr val="FFFF00"/>
                </a:solidFill>
              </a:rPr>
              <a:t> Inc. </a:t>
            </a:r>
            <a:r>
              <a:rPr lang="en-US" sz="2000" dirty="0" smtClean="0">
                <a:solidFill>
                  <a:srgbClr val="FFFF00"/>
                </a:solidFill>
              </a:rPr>
              <a:t> Standard (XIA-STD) Acceptance Sampling Plan to be Dictated</a:t>
            </a:r>
            <a:r>
              <a:rPr lang="en-US" sz="1400" dirty="0" smtClean="0">
                <a:solidFill>
                  <a:srgbClr val="FFFF00"/>
                </a:solidFill>
              </a:rPr>
              <a:t>(remember  U.S.-</a:t>
            </a:r>
            <a:r>
              <a:rPr lang="en-US" sz="1400" dirty="0" err="1" smtClean="0">
                <a:solidFill>
                  <a:srgbClr val="FFFF00"/>
                </a:solidFill>
              </a:rPr>
              <a:t>DoD’s</a:t>
            </a:r>
            <a:r>
              <a:rPr lang="en-US" sz="1400" dirty="0" smtClean="0">
                <a:solidFill>
                  <a:srgbClr val="FFFF00"/>
                </a:solidFill>
              </a:rPr>
              <a:t> own MIL-STD-105D!)</a:t>
            </a:r>
          </a:p>
        </p:txBody>
      </p:sp>
      <p:sp>
        <p:nvSpPr>
          <p:cNvPr id="8196" name="Rectangle 7"/>
          <p:cNvSpPr>
            <a:spLocks noGrp="1" noChangeArrowheads="1"/>
          </p:cNvSpPr>
          <p:nvPr>
            <p:ph type="body" idx="1"/>
          </p:nvPr>
        </p:nvSpPr>
        <p:spPr>
          <a:xfrm>
            <a:off x="35496" y="620688"/>
            <a:ext cx="8898632" cy="5832648"/>
          </a:xfrm>
        </p:spPr>
        <p:txBody>
          <a:bodyPr/>
          <a:lstStyle/>
          <a:p>
            <a:r>
              <a:rPr lang="en-US" sz="2000" dirty="0"/>
              <a:t>Optimal </a:t>
            </a:r>
            <a:r>
              <a:rPr lang="en-US" sz="2000" dirty="0" smtClean="0"/>
              <a:t>Results</a:t>
            </a:r>
            <a:r>
              <a:rPr lang="en-US" sz="2000" dirty="0"/>
              <a:t>: Utilizing </a:t>
            </a:r>
            <a:r>
              <a:rPr lang="en-US" sz="2000" dirty="0" smtClean="0"/>
              <a:t>equations (1-14</a:t>
            </a:r>
            <a:r>
              <a:rPr lang="en-US" sz="2000" dirty="0"/>
              <a:t>), solutions to the </a:t>
            </a:r>
            <a:r>
              <a:rPr lang="en-US" sz="2000" dirty="0" smtClean="0"/>
              <a:t> </a:t>
            </a:r>
            <a:r>
              <a:rPr lang="en-US" sz="2000" dirty="0"/>
              <a:t>unknown vector, [</a:t>
            </a:r>
            <a:r>
              <a:rPr lang="en-US" sz="2000" dirty="0" err="1"/>
              <a:t>P</a:t>
            </a:r>
            <a:r>
              <a:rPr lang="en-US" sz="2000" baseline="-25000" dirty="0" err="1"/>
              <a:t>ij</a:t>
            </a:r>
            <a:r>
              <a:rPr lang="en-US" sz="2000" dirty="0"/>
              <a:t>]= [P</a:t>
            </a:r>
            <a:r>
              <a:rPr lang="en-US" sz="2000" baseline="-25000" dirty="0"/>
              <a:t>11</a:t>
            </a:r>
            <a:r>
              <a:rPr lang="en-US" sz="2000" dirty="0"/>
              <a:t>, P</a:t>
            </a:r>
            <a:r>
              <a:rPr lang="en-US" sz="2000" baseline="-25000" dirty="0"/>
              <a:t>12</a:t>
            </a:r>
            <a:r>
              <a:rPr lang="en-US" sz="2000" dirty="0"/>
              <a:t>, P</a:t>
            </a:r>
            <a:r>
              <a:rPr lang="en-US" sz="2000" baseline="-25000" dirty="0"/>
              <a:t>21 , </a:t>
            </a:r>
            <a:r>
              <a:rPr lang="en-US" sz="2000" dirty="0"/>
              <a:t>P</a:t>
            </a:r>
            <a:r>
              <a:rPr lang="en-US" sz="2000" baseline="-25000" dirty="0"/>
              <a:t>22</a:t>
            </a:r>
            <a:r>
              <a:rPr lang="en-US" sz="2000" dirty="0"/>
              <a:t>];  we get α = P</a:t>
            </a:r>
            <a:r>
              <a:rPr lang="en-US" sz="2000" baseline="-25000" dirty="0"/>
              <a:t>11</a:t>
            </a:r>
            <a:r>
              <a:rPr lang="en-US" sz="2000" dirty="0"/>
              <a:t> + P</a:t>
            </a:r>
            <a:r>
              <a:rPr lang="en-US" sz="2000" baseline="-25000" dirty="0"/>
              <a:t>12</a:t>
            </a:r>
            <a:r>
              <a:rPr lang="en-US" sz="2000" dirty="0"/>
              <a:t> = 0.010875  (or  10.875%) </a:t>
            </a:r>
            <a:r>
              <a:rPr lang="en-US" sz="2000" dirty="0" smtClean="0"/>
              <a:t>and </a:t>
            </a:r>
            <a:r>
              <a:rPr lang="en-US" sz="2000" dirty="0"/>
              <a:t>β = P</a:t>
            </a:r>
            <a:r>
              <a:rPr lang="en-US" sz="2000" baseline="-25000" dirty="0"/>
              <a:t>11</a:t>
            </a:r>
            <a:r>
              <a:rPr lang="en-US" sz="2000" dirty="0"/>
              <a:t> + P</a:t>
            </a:r>
            <a:r>
              <a:rPr lang="en-US" sz="2000" baseline="-25000" dirty="0"/>
              <a:t>21 </a:t>
            </a:r>
            <a:r>
              <a:rPr lang="en-US" sz="2000" dirty="0"/>
              <a:t>= 0.043749996 (or 4.375</a:t>
            </a:r>
            <a:r>
              <a:rPr lang="en-US" sz="2000" dirty="0" smtClean="0"/>
              <a:t>%) given </a:t>
            </a:r>
            <a:r>
              <a:rPr lang="en-US" sz="1600" dirty="0" smtClean="0">
                <a:solidFill>
                  <a:srgbClr val="33CC33"/>
                </a:solidFill>
              </a:rPr>
              <a:t>LOSS($)= 7Bn.</a:t>
            </a:r>
          </a:p>
          <a:p>
            <a:r>
              <a:rPr lang="en-US" sz="1600" dirty="0" smtClean="0"/>
              <a:t>Expected Cost: </a:t>
            </a:r>
            <a:r>
              <a:rPr lang="en-US" sz="1600" dirty="0" err="1" smtClean="0"/>
              <a:t>ΣP</a:t>
            </a:r>
            <a:r>
              <a:rPr lang="en-US" sz="1600" baseline="-25000" dirty="0" err="1" smtClean="0"/>
              <a:t>ij</a:t>
            </a:r>
            <a:r>
              <a:rPr lang="en-US" sz="1600" dirty="0" err="1" smtClean="0"/>
              <a:t>C</a:t>
            </a:r>
            <a:r>
              <a:rPr lang="en-US" sz="1600" baseline="-25000" dirty="0" err="1" smtClean="0"/>
              <a:t>ij</a:t>
            </a:r>
            <a:r>
              <a:rPr lang="en-US" sz="1600" dirty="0" smtClean="0"/>
              <a:t> = 0.008745*</a:t>
            </a:r>
            <a:r>
              <a:rPr lang="en-US" sz="1600" b="1" dirty="0" smtClean="0"/>
              <a:t>800</a:t>
            </a:r>
            <a:r>
              <a:rPr lang="en-US" sz="1600" dirty="0" smtClean="0"/>
              <a:t> </a:t>
            </a:r>
            <a:r>
              <a:rPr lang="en-US" sz="1600" dirty="0"/>
              <a:t>+ </a:t>
            </a:r>
            <a:r>
              <a:rPr lang="en-US" sz="1600" dirty="0" smtClean="0"/>
              <a:t>0.1*</a:t>
            </a:r>
            <a:r>
              <a:rPr lang="en-US" sz="1600" b="1" dirty="0" smtClean="0"/>
              <a:t> </a:t>
            </a:r>
            <a:r>
              <a:rPr lang="en-US" sz="1600" b="1" dirty="0"/>
              <a:t>70</a:t>
            </a:r>
            <a:r>
              <a:rPr lang="en-US" sz="1600" dirty="0"/>
              <a:t> + </a:t>
            </a:r>
            <a:r>
              <a:rPr lang="en-US" sz="1600" dirty="0" smtClean="0"/>
              <a:t>0.0345*</a:t>
            </a:r>
            <a:r>
              <a:rPr lang="en-US" sz="1600" b="1" dirty="0" smtClean="0"/>
              <a:t>200 </a:t>
            </a:r>
            <a:r>
              <a:rPr lang="en-US" sz="1600" dirty="0"/>
              <a:t>+ 0.85625*(</a:t>
            </a:r>
            <a:r>
              <a:rPr lang="en-US" sz="1600" b="1" dirty="0"/>
              <a:t>-100</a:t>
            </a:r>
            <a:r>
              <a:rPr lang="en-US" sz="1600" dirty="0" smtClean="0"/>
              <a:t>)= </a:t>
            </a:r>
            <a:r>
              <a:rPr lang="en-US" sz="1600" dirty="0" smtClean="0">
                <a:solidFill>
                  <a:srgbClr val="33CC33"/>
                </a:solidFill>
              </a:rPr>
              <a:t>-$64.63Bn </a:t>
            </a:r>
            <a:r>
              <a:rPr lang="en-US" sz="1600" dirty="0" smtClean="0"/>
              <a:t>which </a:t>
            </a:r>
            <a:r>
              <a:rPr lang="en-US" sz="1600" dirty="0"/>
              <a:t>is a </a:t>
            </a:r>
            <a:r>
              <a:rPr lang="en-US" sz="1600" dirty="0" smtClean="0"/>
              <a:t>favorable </a:t>
            </a:r>
            <a:r>
              <a:rPr lang="en-US" sz="1600" dirty="0"/>
              <a:t>utility gain for </a:t>
            </a:r>
            <a:r>
              <a:rPr lang="en-US" sz="1600" dirty="0" smtClean="0"/>
              <a:t>the overall planning. </a:t>
            </a:r>
            <a:r>
              <a:rPr lang="en-US" sz="1600" dirty="0" smtClean="0">
                <a:solidFill>
                  <a:srgbClr val="00B0F0"/>
                </a:solidFill>
              </a:rPr>
              <a:t>This means $64.63 Billion profit !!!</a:t>
            </a:r>
          </a:p>
          <a:p>
            <a:r>
              <a:rPr lang="en-US" sz="1300" dirty="0" smtClean="0"/>
              <a:t>See Ho vs. Ha and OC</a:t>
            </a:r>
            <a:r>
              <a:rPr lang="en-US" sz="1400" dirty="0" smtClean="0"/>
              <a:t>: @Ha=7.64 on x-axis, y-axis=.0438&amp; @Ha=5 on x-axis, y-axis=1-.01088=.8912☺</a:t>
            </a:r>
          </a:p>
          <a:p>
            <a:r>
              <a:rPr lang="en-US" sz="1400" dirty="0"/>
              <a:t> </a:t>
            </a:r>
            <a:r>
              <a:rPr lang="en-US" sz="1200" dirty="0"/>
              <a:t>Note: As an hypothetical  example, for H0:5(defects) </a:t>
            </a:r>
            <a:r>
              <a:rPr lang="en-US" sz="1200" dirty="0" err="1"/>
              <a:t>vs</a:t>
            </a:r>
            <a:r>
              <a:rPr lang="en-US" sz="1200" dirty="0"/>
              <a:t> Ha&gt;5 defects, acceptance values can be found from </a:t>
            </a:r>
            <a:r>
              <a:rPr lang="en-US" sz="1200" dirty="0" smtClean="0"/>
              <a:t>the OC (</a:t>
            </a:r>
            <a:r>
              <a:rPr lang="en-US" sz="1200" dirty="0" err="1" smtClean="0"/>
              <a:t>Oper</a:t>
            </a:r>
            <a:r>
              <a:rPr lang="en-US" sz="1200" dirty="0" smtClean="0"/>
              <a:t>.</a:t>
            </a:r>
          </a:p>
          <a:p>
            <a:pPr marL="0" indent="0">
              <a:buNone/>
            </a:pPr>
            <a:r>
              <a:rPr lang="en-US" sz="1000" dirty="0" smtClean="0"/>
              <a:t>          Characteristics Curve): Probability of accepting a lot (or batch) as a function of the number of defectives(=d) per 100-batch (or proportion=d/n). Let      </a:t>
            </a:r>
          </a:p>
          <a:p>
            <a:pPr marL="0" indent="0">
              <a:buNone/>
            </a:pPr>
            <a:r>
              <a:rPr lang="en-US" sz="1000" dirty="0"/>
              <a:t> </a:t>
            </a:r>
            <a:r>
              <a:rPr lang="en-US" sz="1000" dirty="0" smtClean="0"/>
              <a:t>         AQL (Acceptable Quality Level)=5 defects per 100 (</a:t>
            </a:r>
            <a:r>
              <a:rPr lang="en-US" sz="1000" dirty="0"/>
              <a:t>for </a:t>
            </a:r>
            <a:r>
              <a:rPr lang="en-US" sz="1000" dirty="0" smtClean="0"/>
              <a:t>α=10.88%); LTFD (Lower Tolerance Fraction Defective)=7.64 defects per 100 (</a:t>
            </a:r>
            <a:r>
              <a:rPr lang="en-US" sz="1000" dirty="0"/>
              <a:t>for </a:t>
            </a:r>
            <a:r>
              <a:rPr lang="en-US" sz="1000" dirty="0" smtClean="0"/>
              <a:t>β=4.375%)!</a:t>
            </a:r>
          </a:p>
          <a:p>
            <a:pPr marL="0" indent="0">
              <a:buNone/>
            </a:pPr>
            <a:endParaRPr lang="en-US" sz="1000" dirty="0"/>
          </a:p>
          <a:p>
            <a:pPr marL="0" indent="0">
              <a:buNone/>
            </a:pPr>
            <a:r>
              <a:rPr lang="en-US" sz="1000" dirty="0" smtClean="0"/>
              <a:t>Fig 5.</a:t>
            </a:r>
            <a:r>
              <a:rPr lang="en-US" sz="900" dirty="0" smtClean="0"/>
              <a:t>Optimal hypothesis plan with α &amp; β for  Table 3, Ex. 2 with n=100-batch</a:t>
            </a:r>
            <a:r>
              <a:rPr lang="en-US" sz="900" dirty="0"/>
              <a:t>, </a:t>
            </a:r>
            <a:r>
              <a:rPr lang="en-US" sz="900" dirty="0" smtClean="0"/>
              <a:t>σ=9    Fig. 6. OC Curve with optimized α &amp; β for Table 3 for Ex. 2  for n=100-batch, σ=9</a:t>
            </a: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107504" y="3429000"/>
            <a:ext cx="4176462" cy="3024336"/>
          </a:xfrm>
          <a:prstGeom prst="rect">
            <a:avLst/>
          </a:prstGeom>
          <a:noFill/>
          <a:ln>
            <a:noFill/>
          </a:ln>
        </p:spPr>
      </p:pic>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429000"/>
            <a:ext cx="4320480" cy="3024335"/>
          </a:xfrm>
          <a:prstGeom prst="rect">
            <a:avLst/>
          </a:prstGeom>
          <a:noFill/>
          <a:ln>
            <a:noFill/>
          </a:ln>
        </p:spPr>
      </p:pic>
    </p:spTree>
    <p:extLst>
      <p:ext uri="{BB962C8B-B14F-4D97-AF65-F5344CB8AC3E}">
        <p14:creationId xmlns:p14="http://schemas.microsoft.com/office/powerpoint/2010/main" val="1105322523"/>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31C04BDF-F1F5-4291-B67B-92720A1B751F}" type="slidenum">
              <a:rPr lang="en-US" sz="1400" smtClean="0"/>
              <a:pPr eaLnBrk="1" hangingPunct="1"/>
              <a:t>2</a:t>
            </a:fld>
            <a:endParaRPr lang="en-US" sz="1400" dirty="0" smtClean="0"/>
          </a:p>
        </p:txBody>
      </p:sp>
      <p:sp>
        <p:nvSpPr>
          <p:cNvPr id="3075" name="Rectangle 2"/>
          <p:cNvSpPr>
            <a:spLocks noGrp="1" noChangeArrowheads="1"/>
          </p:cNvSpPr>
          <p:nvPr>
            <p:ph type="title"/>
          </p:nvPr>
        </p:nvSpPr>
        <p:spPr>
          <a:xfrm>
            <a:off x="179512" y="0"/>
            <a:ext cx="8663880" cy="6021288"/>
          </a:xfrm>
        </p:spPr>
        <p:txBody>
          <a:bodyPr/>
          <a:lstStyle/>
          <a:p>
            <a:pPr algn="ctr"/>
            <a:r>
              <a:rPr lang="en-US" cap="small" dirty="0" smtClean="0">
                <a:solidFill>
                  <a:srgbClr val="FF0000"/>
                </a:solidFill>
              </a:rPr>
              <a:t/>
            </a:r>
            <a:br>
              <a:rPr lang="en-US" cap="small" dirty="0" smtClean="0">
                <a:solidFill>
                  <a:srgbClr val="FF0000"/>
                </a:solidFill>
              </a:rPr>
            </a:br>
            <a:r>
              <a:rPr lang="en-US" cap="small" dirty="0" smtClean="0">
                <a:solidFill>
                  <a:srgbClr val="FF0000"/>
                </a:solidFill>
              </a:rPr>
              <a:t/>
            </a:r>
            <a:br>
              <a:rPr lang="en-US" cap="small" dirty="0" smtClean="0">
                <a:solidFill>
                  <a:srgbClr val="FF0000"/>
                </a:solidFill>
              </a:rPr>
            </a:br>
            <a:r>
              <a:rPr lang="en-US" cap="small" dirty="0" smtClean="0">
                <a:solidFill>
                  <a:srgbClr val="FF0000"/>
                </a:solidFill>
              </a:rPr>
              <a:t/>
            </a:r>
            <a:br>
              <a:rPr lang="en-US" cap="small" dirty="0" smtClean="0">
                <a:solidFill>
                  <a:srgbClr val="FF0000"/>
                </a:solidFill>
              </a:rPr>
            </a:br>
            <a:r>
              <a:rPr lang="en-US" sz="4000" cap="small" dirty="0" smtClean="0">
                <a:solidFill>
                  <a:srgbClr val="FF0000"/>
                </a:solidFill>
              </a:rPr>
              <a:t/>
            </a:r>
            <a:br>
              <a:rPr lang="en-US" sz="4000" cap="small" dirty="0" smtClean="0">
                <a:solidFill>
                  <a:srgbClr val="FF0000"/>
                </a:solidFill>
              </a:rPr>
            </a:br>
            <a:r>
              <a:rPr lang="en-US" sz="4000" cap="small" dirty="0">
                <a:solidFill>
                  <a:srgbClr val="FF0000"/>
                </a:solidFill>
                <a:effectLst>
                  <a:outerShdw blurRad="38100" dist="38100" dir="2700000" algn="tl">
                    <a:srgbClr val="000000">
                      <a:alpha val="43137"/>
                    </a:srgbClr>
                  </a:outerShdw>
                </a:effectLst>
              </a:rPr>
              <a:t>GAME THEORETIC </a:t>
            </a:r>
            <a:r>
              <a:rPr lang="en-US" sz="4000" cap="small" dirty="0" smtClean="0">
                <a:solidFill>
                  <a:srgbClr val="FF0000"/>
                </a:solidFill>
                <a:effectLst>
                  <a:outerShdw blurRad="38100" dist="38100" dir="2700000" algn="tl">
                    <a:srgbClr val="000000">
                      <a:alpha val="43137"/>
                    </a:srgbClr>
                  </a:outerShdw>
                </a:effectLst>
              </a:rPr>
              <a:t>DECISION-MAKING </a:t>
            </a:r>
            <a:r>
              <a:rPr lang="en-US" sz="4000" cap="small" dirty="0">
                <a:solidFill>
                  <a:srgbClr val="FF0000"/>
                </a:solidFill>
                <a:effectLst>
                  <a:outerShdw blurRad="38100" dist="38100" dir="2700000" algn="tl">
                    <a:srgbClr val="000000">
                      <a:alpha val="43137"/>
                    </a:srgbClr>
                  </a:outerShdw>
                </a:effectLst>
              </a:rPr>
              <a:t>TO OPTIMIZE TYPE I (Producer’s Risk) </a:t>
            </a:r>
            <a:r>
              <a:rPr lang="en-US" sz="4000" cap="small" dirty="0" smtClean="0">
                <a:solidFill>
                  <a:srgbClr val="FF0000"/>
                </a:solidFill>
                <a:effectLst>
                  <a:outerShdw blurRad="38100" dist="38100" dir="2700000" algn="tl">
                    <a:srgbClr val="000000">
                      <a:alpha val="43137"/>
                    </a:srgbClr>
                  </a:outerShdw>
                </a:effectLst>
              </a:rPr>
              <a:t/>
            </a:r>
            <a:br>
              <a:rPr lang="en-US" sz="4000" cap="small" dirty="0" smtClean="0">
                <a:solidFill>
                  <a:srgbClr val="FF0000"/>
                </a:solidFill>
                <a:effectLst>
                  <a:outerShdw blurRad="38100" dist="38100" dir="2700000" algn="tl">
                    <a:srgbClr val="000000">
                      <a:alpha val="43137"/>
                    </a:srgbClr>
                  </a:outerShdw>
                </a:effectLst>
              </a:rPr>
            </a:br>
            <a:r>
              <a:rPr lang="en-US" sz="4000" cap="small" dirty="0" smtClean="0">
                <a:solidFill>
                  <a:srgbClr val="FF0000"/>
                </a:solidFill>
                <a:effectLst>
                  <a:outerShdw blurRad="38100" dist="38100" dir="2700000" algn="tl">
                    <a:srgbClr val="000000">
                      <a:alpha val="43137"/>
                    </a:srgbClr>
                  </a:outerShdw>
                </a:effectLst>
              </a:rPr>
              <a:t>AND </a:t>
            </a:r>
            <a:r>
              <a:rPr lang="en-US" sz="4000" cap="small" dirty="0">
                <a:solidFill>
                  <a:srgbClr val="FF0000"/>
                </a:solidFill>
                <a:effectLst>
                  <a:outerShdw blurRad="38100" dist="38100" dir="2700000" algn="tl">
                    <a:srgbClr val="000000">
                      <a:alpha val="43137"/>
                    </a:srgbClr>
                  </a:outerShdw>
                </a:effectLst>
              </a:rPr>
              <a:t>II (Consumer’s Risk) ERROR PROBABILITIES </a:t>
            </a:r>
            <a:r>
              <a:rPr lang="en-US" sz="4000" cap="small" dirty="0" smtClean="0">
                <a:solidFill>
                  <a:srgbClr val="FF0000"/>
                </a:solidFill>
                <a:effectLst>
                  <a:outerShdw blurRad="38100" dist="38100" dir="2700000" algn="tl">
                    <a:srgbClr val="000000">
                      <a:alpha val="43137"/>
                    </a:srgbClr>
                  </a:outerShdw>
                </a:effectLst>
              </a:rPr>
              <a:t>in STATISTICAL</a:t>
            </a:r>
            <a:r>
              <a:rPr lang="en-US" sz="4000" cap="small" dirty="0">
                <a:solidFill>
                  <a:srgbClr val="FF0000"/>
                </a:solidFill>
                <a:effectLst>
                  <a:outerShdw blurRad="38100" dist="38100" dir="2700000" algn="tl">
                    <a:srgbClr val="000000">
                      <a:alpha val="43137"/>
                    </a:srgbClr>
                  </a:outerShdw>
                </a:effectLst>
              </a:rPr>
              <a:t/>
            </a:r>
            <a:br>
              <a:rPr lang="en-US" sz="4000" cap="small" dirty="0">
                <a:solidFill>
                  <a:srgbClr val="FF0000"/>
                </a:solidFill>
                <a:effectLst>
                  <a:outerShdw blurRad="38100" dist="38100" dir="2700000" algn="tl">
                    <a:srgbClr val="000000">
                      <a:alpha val="43137"/>
                    </a:srgbClr>
                  </a:outerShdw>
                </a:effectLst>
              </a:rPr>
            </a:br>
            <a:r>
              <a:rPr lang="en-US" sz="4000" cap="small" dirty="0">
                <a:solidFill>
                  <a:srgbClr val="FF0000"/>
                </a:solidFill>
                <a:effectLst>
                  <a:outerShdw blurRad="38100" dist="38100" dir="2700000" algn="tl">
                    <a:srgbClr val="000000">
                      <a:alpha val="43137"/>
                    </a:srgbClr>
                  </a:outerShdw>
                </a:effectLst>
              </a:rPr>
              <a:t>HYPOTHESIS TESTING FOR INDUSTRIAL QUALITY CONTROL and </a:t>
            </a:r>
            <a:r>
              <a:rPr lang="en-US" sz="4000" cap="all" dirty="0">
                <a:solidFill>
                  <a:srgbClr val="FF0000"/>
                </a:solidFill>
                <a:effectLst>
                  <a:outerShdw blurRad="38100" dist="38100" dir="2700000" algn="tl">
                    <a:srgbClr val="000000">
                      <a:alpha val="43137"/>
                    </a:srgbClr>
                  </a:outerShdw>
                </a:effectLst>
              </a:rPr>
              <a:t>maximal profit by setting  company marketing standard</a:t>
            </a:r>
            <a:r>
              <a:rPr lang="en-US" sz="4400" cap="small" dirty="0">
                <a:solidFill>
                  <a:srgbClr val="FF0000"/>
                </a:solidFill>
                <a:effectLst>
                  <a:outerShdw blurRad="38100" dist="38100" dir="2700000" algn="tl">
                    <a:srgbClr val="000000">
                      <a:alpha val="43137"/>
                    </a:srgbClr>
                  </a:outerShdw>
                </a:effectLst>
              </a:rPr>
              <a:t/>
            </a:r>
            <a:br>
              <a:rPr lang="en-US" sz="4400" cap="small" dirty="0">
                <a:solidFill>
                  <a:srgbClr val="FF0000"/>
                </a:solidFill>
                <a:effectLst>
                  <a:outerShdw blurRad="38100" dist="38100" dir="2700000" algn="tl">
                    <a:srgbClr val="000000">
                      <a:alpha val="43137"/>
                    </a:srgbClr>
                  </a:outerShdw>
                </a:effectLst>
              </a:rPr>
            </a:br>
            <a:r>
              <a:rPr lang="en-US" sz="3300" cap="small" dirty="0" smtClean="0">
                <a:solidFill>
                  <a:srgbClr val="FF0000"/>
                </a:solidFill>
                <a:effectLst>
                  <a:outerShdw blurRad="38100" dist="38100" dir="2700000" algn="tl">
                    <a:srgbClr val="000000">
                      <a:alpha val="43137"/>
                    </a:srgbClr>
                  </a:outerShdw>
                </a:effectLst>
              </a:rPr>
              <a:t/>
            </a:r>
            <a:br>
              <a:rPr lang="en-US" sz="3300" cap="small" dirty="0" smtClean="0">
                <a:solidFill>
                  <a:srgbClr val="FF0000"/>
                </a:solidFill>
                <a:effectLst>
                  <a:outerShdw blurRad="38100" dist="38100" dir="2700000" algn="tl">
                    <a:srgbClr val="000000">
                      <a:alpha val="43137"/>
                    </a:srgbClr>
                  </a:outerShdw>
                </a:effectLst>
              </a:rPr>
            </a:br>
            <a:r>
              <a:rPr lang="en-US" sz="3000" cap="small" dirty="0" smtClean="0">
                <a:solidFill>
                  <a:srgbClr val="FF0000"/>
                </a:solidFill>
                <a:effectLst>
                  <a:outerShdw blurRad="38100" dist="38100" dir="2700000" algn="tl">
                    <a:srgbClr val="000000">
                      <a:alpha val="43137"/>
                    </a:srgbClr>
                  </a:outerShdw>
                </a:effectLst>
              </a:rPr>
              <a:t/>
            </a:r>
            <a:br>
              <a:rPr lang="en-US" sz="3000" cap="small" dirty="0" smtClean="0">
                <a:solidFill>
                  <a:srgbClr val="FF0000"/>
                </a:solidFill>
                <a:effectLst>
                  <a:outerShdw blurRad="38100" dist="38100" dir="2700000" algn="tl">
                    <a:srgbClr val="000000">
                      <a:alpha val="43137"/>
                    </a:srgbClr>
                  </a:outerShdw>
                </a:effectLst>
              </a:rPr>
            </a:br>
            <a:endParaRPr lang="en-US" sz="4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609600"/>
            <a:ext cx="6096000" cy="2603376"/>
          </a:xfrm>
        </p:spPr>
        <p:txBody>
          <a:bodyPr/>
          <a:lstStyle/>
          <a:p>
            <a:r>
              <a:rPr lang="en-US" dirty="0" smtClean="0"/>
              <a:t>     </a:t>
            </a:r>
            <a:endParaRPr lang="en-US" dirty="0"/>
          </a:p>
        </p:txBody>
      </p:sp>
      <p:sp>
        <p:nvSpPr>
          <p:cNvPr id="3" name="Content Placeholder 2"/>
          <p:cNvSpPr>
            <a:spLocks noGrp="1"/>
          </p:cNvSpPr>
          <p:nvPr>
            <p:ph idx="1"/>
          </p:nvPr>
        </p:nvSpPr>
        <p:spPr/>
        <p:txBody>
          <a:bodyPr/>
          <a:lstStyle/>
          <a:p>
            <a:pPr marL="0" indent="0" algn="ctr">
              <a:buNone/>
            </a:pPr>
            <a:r>
              <a:rPr lang="en-US" sz="4400" dirty="0" smtClean="0"/>
              <a:t>THANK YOU</a:t>
            </a:r>
            <a:endParaRPr lang="en-US" sz="4400" dirty="0"/>
          </a:p>
        </p:txBody>
      </p:sp>
      <p:sp>
        <p:nvSpPr>
          <p:cNvPr id="4" name="Slide Number Placeholder 3"/>
          <p:cNvSpPr>
            <a:spLocks noGrp="1"/>
          </p:cNvSpPr>
          <p:nvPr>
            <p:ph type="sldNum" sz="quarter" idx="12"/>
          </p:nvPr>
        </p:nvSpPr>
        <p:spPr/>
        <p:txBody>
          <a:bodyPr/>
          <a:lstStyle/>
          <a:p>
            <a:pPr>
              <a:defRPr/>
            </a:pPr>
            <a:fld id="{40F6A900-4A11-4000-8298-39D0B05C5B51}" type="slidenum">
              <a:rPr lang="en-US" smtClean="0"/>
              <a:pPr>
                <a:defRPr/>
              </a:pPr>
              <a:t>20</a:t>
            </a:fld>
            <a:endParaRPr lang="en-US"/>
          </a:p>
        </p:txBody>
      </p:sp>
    </p:spTree>
    <p:extLst>
      <p:ext uri="{BB962C8B-B14F-4D97-AF65-F5344CB8AC3E}">
        <p14:creationId xmlns:p14="http://schemas.microsoft.com/office/powerpoint/2010/main" val="256201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1CFD4541-06B8-4F5B-ACFB-26A463307DAD}" type="slidenum">
              <a:rPr lang="en-US" sz="1400" smtClean="0">
                <a:solidFill>
                  <a:srgbClr val="FFFFFF"/>
                </a:solidFill>
              </a:rPr>
              <a:pPr eaLnBrk="1" hangingPunct="1"/>
              <a:t>3</a:t>
            </a:fld>
            <a:endParaRPr lang="en-US" sz="1400" dirty="0" smtClean="0">
              <a:solidFill>
                <a:srgbClr val="FFFFFF"/>
              </a:solidFill>
            </a:endParaRPr>
          </a:p>
        </p:txBody>
      </p:sp>
      <p:sp>
        <p:nvSpPr>
          <p:cNvPr id="4099" name="Rectangle 6"/>
          <p:cNvSpPr>
            <a:spLocks noGrp="1" noChangeArrowheads="1"/>
          </p:cNvSpPr>
          <p:nvPr>
            <p:ph type="title"/>
          </p:nvPr>
        </p:nvSpPr>
        <p:spPr>
          <a:xfrm>
            <a:off x="1604" y="0"/>
            <a:ext cx="1403648" cy="260648"/>
          </a:xfrm>
        </p:spPr>
        <p:txBody>
          <a:bodyPr/>
          <a:lstStyle/>
          <a:p>
            <a:pPr eaLnBrk="1" hangingPunct="1"/>
            <a:r>
              <a:rPr lang="en-US" sz="2000" dirty="0"/>
              <a:t>Introduction</a:t>
            </a:r>
            <a:endParaRPr lang="en-US" sz="2000" dirty="0" smtClean="0">
              <a:solidFill>
                <a:schemeClr val="tx2">
                  <a:lumMod val="90000"/>
                </a:schemeClr>
              </a:solidFill>
            </a:endParaRPr>
          </a:p>
        </p:txBody>
      </p:sp>
      <p:sp>
        <p:nvSpPr>
          <p:cNvPr id="4100" name="Rectangle 7"/>
          <p:cNvSpPr>
            <a:spLocks noGrp="1" noChangeArrowheads="1"/>
          </p:cNvSpPr>
          <p:nvPr>
            <p:ph type="body" idx="1"/>
          </p:nvPr>
        </p:nvSpPr>
        <p:spPr>
          <a:xfrm>
            <a:off x="304800" y="188640"/>
            <a:ext cx="8610600" cy="6408712"/>
          </a:xfrm>
        </p:spPr>
        <p:txBody>
          <a:bodyPr/>
          <a:lstStyle/>
          <a:p>
            <a:pPr eaLnBrk="1" hangingPunct="1">
              <a:buNone/>
            </a:pPr>
            <a:r>
              <a:rPr lang="en-US" sz="2000" dirty="0" smtClean="0"/>
              <a:t>A) </a:t>
            </a:r>
            <a:r>
              <a:rPr lang="en-US" sz="1900" dirty="0" smtClean="0">
                <a:solidFill>
                  <a:schemeClr val="bg2">
                    <a:lumMod val="40000"/>
                    <a:lumOff val="60000"/>
                  </a:schemeClr>
                </a:solidFill>
              </a:rPr>
              <a:t>When </a:t>
            </a:r>
            <a:r>
              <a:rPr lang="en-US" sz="1900" dirty="0">
                <a:solidFill>
                  <a:schemeClr val="bg2">
                    <a:lumMod val="40000"/>
                    <a:lumOff val="60000"/>
                  </a:schemeClr>
                </a:solidFill>
              </a:rPr>
              <a:t>establishing a test procedure to investigate statistically the credibility of a stated hypothesis, several factors must be considered one of </a:t>
            </a:r>
            <a:r>
              <a:rPr lang="en-US" sz="1900" dirty="0" smtClean="0">
                <a:solidFill>
                  <a:schemeClr val="bg2">
                    <a:lumMod val="40000"/>
                    <a:lumOff val="60000"/>
                  </a:schemeClr>
                </a:solidFill>
              </a:rPr>
              <a:t>which </a:t>
            </a:r>
            <a:r>
              <a:rPr lang="en-US" sz="1900" dirty="0">
                <a:solidFill>
                  <a:schemeClr val="bg2">
                    <a:lumMod val="40000"/>
                    <a:lumOff val="60000"/>
                  </a:schemeClr>
                </a:solidFill>
              </a:rPr>
              <a:t>is the size of the </a:t>
            </a:r>
            <a:r>
              <a:rPr lang="en-US" sz="1900" dirty="0" smtClean="0">
                <a:solidFill>
                  <a:schemeClr val="bg2">
                    <a:lumMod val="40000"/>
                    <a:lumOff val="60000"/>
                  </a:schemeClr>
                </a:solidFill>
              </a:rPr>
              <a:t>sample. However </a:t>
            </a:r>
            <a:r>
              <a:rPr lang="en-US" sz="1900" dirty="0">
                <a:solidFill>
                  <a:schemeClr val="bg2">
                    <a:lumMod val="40000"/>
                    <a:lumOff val="60000"/>
                  </a:schemeClr>
                </a:solidFill>
              </a:rPr>
              <a:t>the most significant of all these </a:t>
            </a:r>
            <a:r>
              <a:rPr lang="en-US" sz="1900" dirty="0" smtClean="0">
                <a:solidFill>
                  <a:schemeClr val="bg2">
                    <a:lumMod val="40000"/>
                    <a:lumOff val="60000"/>
                  </a:schemeClr>
                </a:solidFill>
              </a:rPr>
              <a:t>is no doubt </a:t>
            </a:r>
            <a:r>
              <a:rPr lang="en-US" sz="1900" dirty="0">
                <a:solidFill>
                  <a:schemeClr val="bg2">
                    <a:lumMod val="40000"/>
                    <a:lumOff val="60000"/>
                  </a:schemeClr>
                </a:solidFill>
              </a:rPr>
              <a:t>to optimize Type I and II errors. Statisticians have by rule of thumb </a:t>
            </a:r>
            <a:r>
              <a:rPr lang="en-US" sz="1900" dirty="0" smtClean="0">
                <a:solidFill>
                  <a:schemeClr val="bg2">
                    <a:lumMod val="40000"/>
                    <a:lumOff val="60000"/>
                  </a:schemeClr>
                </a:solidFill>
              </a:rPr>
              <a:t>always selected</a:t>
            </a:r>
            <a:r>
              <a:rPr lang="en-US" sz="1900" dirty="0">
                <a:solidFill>
                  <a:schemeClr val="bg2">
                    <a:lumMod val="40000"/>
                    <a:lumOff val="60000"/>
                  </a:schemeClr>
                </a:solidFill>
              </a:rPr>
              <a:t>, such as α=0.05</a:t>
            </a:r>
            <a:r>
              <a:rPr lang="en-US" sz="1900" dirty="0" smtClean="0">
                <a:solidFill>
                  <a:schemeClr val="bg2">
                    <a:lumMod val="40000"/>
                    <a:lumOff val="60000"/>
                  </a:schemeClr>
                </a:solidFill>
              </a:rPr>
              <a:t>, or 0.01 or 0.1, </a:t>
            </a:r>
            <a:r>
              <a:rPr lang="en-US" sz="1900" dirty="0">
                <a:solidFill>
                  <a:schemeClr val="bg2">
                    <a:lumMod val="40000"/>
                    <a:lumOff val="60000"/>
                  </a:schemeClr>
                </a:solidFill>
              </a:rPr>
              <a:t>none for β depending on the </a:t>
            </a:r>
            <a:r>
              <a:rPr lang="en-US" sz="1900" dirty="0" smtClean="0">
                <a:solidFill>
                  <a:schemeClr val="bg2">
                    <a:lumMod val="40000"/>
                    <a:lumOff val="60000"/>
                  </a:schemeClr>
                </a:solidFill>
              </a:rPr>
              <a:t>Ha.</a:t>
            </a:r>
          </a:p>
          <a:p>
            <a:pPr eaLnBrk="1" hangingPunct="1">
              <a:buNone/>
            </a:pPr>
            <a:r>
              <a:rPr lang="en-US" sz="2000" dirty="0" smtClean="0"/>
              <a:t>B) </a:t>
            </a:r>
            <a:r>
              <a:rPr lang="en-US" sz="1900" dirty="0" smtClean="0">
                <a:solidFill>
                  <a:srgbClr val="FFFF00"/>
                </a:solidFill>
              </a:rPr>
              <a:t>There </a:t>
            </a:r>
            <a:r>
              <a:rPr lang="en-US" sz="1900" dirty="0">
                <a:solidFill>
                  <a:srgbClr val="FFFF00"/>
                </a:solidFill>
              </a:rPr>
              <a:t>have been attempts </a:t>
            </a:r>
            <a:r>
              <a:rPr lang="en-US" sz="1900" dirty="0" smtClean="0">
                <a:solidFill>
                  <a:srgbClr val="FFFF00"/>
                </a:solidFill>
              </a:rPr>
              <a:t>by Grant to </a:t>
            </a:r>
            <a:r>
              <a:rPr lang="en-US" sz="1900" dirty="0">
                <a:solidFill>
                  <a:srgbClr val="FFFF00"/>
                </a:solidFill>
              </a:rPr>
              <a:t>compute </a:t>
            </a:r>
            <a:r>
              <a:rPr lang="en-US" sz="1900" dirty="0" smtClean="0">
                <a:solidFill>
                  <a:srgbClr val="FFFF00"/>
                </a:solidFill>
              </a:rPr>
              <a:t>“α” </a:t>
            </a:r>
            <a:r>
              <a:rPr lang="en-US" sz="1900" dirty="0">
                <a:solidFill>
                  <a:srgbClr val="FFFF00"/>
                </a:solidFill>
              </a:rPr>
              <a:t>by deriving the first and second derivatives of the standard normal distribution curve whereby determining the second derivative to reach maximum at z=±1.732.05 which corresponds to a p-value of </a:t>
            </a:r>
            <a:r>
              <a:rPr lang="en-US" sz="1900" dirty="0" smtClean="0">
                <a:solidFill>
                  <a:srgbClr val="FFFF00"/>
                </a:solidFill>
              </a:rPr>
              <a:t>0.083, or </a:t>
            </a:r>
            <a:r>
              <a:rPr lang="en-US" sz="2000" dirty="0">
                <a:solidFill>
                  <a:srgbClr val="FFFF00"/>
                </a:solidFill>
              </a:rPr>
              <a:t>when </a:t>
            </a:r>
            <a:r>
              <a:rPr lang="en-US" sz="2000" dirty="0" smtClean="0">
                <a:solidFill>
                  <a:srgbClr val="FFFF00"/>
                </a:solidFill>
              </a:rPr>
              <a:t>the maximal curvature occurs at z</a:t>
            </a:r>
            <a:r>
              <a:rPr lang="en-US" sz="2000" dirty="0">
                <a:solidFill>
                  <a:srgbClr val="FFFF00"/>
                </a:solidFill>
              </a:rPr>
              <a:t>= ±1.749.83 that will correspond to a p-value of </a:t>
            </a:r>
            <a:r>
              <a:rPr lang="en-US" sz="2000" dirty="0" smtClean="0">
                <a:solidFill>
                  <a:srgbClr val="FFFF00"/>
                </a:solidFill>
              </a:rPr>
              <a:t>0.08 by Kelley</a:t>
            </a:r>
            <a:r>
              <a:rPr lang="en-US" sz="1900" dirty="0" smtClean="0">
                <a:solidFill>
                  <a:srgbClr val="FFFF00"/>
                </a:solidFill>
              </a:rPr>
              <a:t>. </a:t>
            </a:r>
          </a:p>
          <a:p>
            <a:pPr eaLnBrk="1" hangingPunct="1">
              <a:buNone/>
            </a:pPr>
            <a:r>
              <a:rPr lang="en-US" sz="1800" dirty="0" smtClean="0"/>
              <a:t>C) </a:t>
            </a:r>
            <a:r>
              <a:rPr lang="en-US" sz="1800" dirty="0" smtClean="0">
                <a:solidFill>
                  <a:schemeClr val="accent6">
                    <a:lumMod val="60000"/>
                    <a:lumOff val="40000"/>
                  </a:schemeClr>
                </a:solidFill>
              </a:rPr>
              <a:t>This first-time research </a:t>
            </a:r>
            <a:r>
              <a:rPr lang="en-US" sz="1800" dirty="0">
                <a:solidFill>
                  <a:schemeClr val="accent6">
                    <a:lumMod val="60000"/>
                    <a:lumOff val="40000"/>
                  </a:schemeClr>
                </a:solidFill>
              </a:rPr>
              <a:t>examines the contribution of the Game-theoretic </a:t>
            </a:r>
            <a:r>
              <a:rPr lang="en-US" sz="1800" dirty="0" smtClean="0">
                <a:solidFill>
                  <a:schemeClr val="accent6">
                    <a:lumMod val="60000"/>
                    <a:lumOff val="40000"/>
                  </a:schemeClr>
                </a:solidFill>
              </a:rPr>
              <a:t>risk computing </a:t>
            </a:r>
            <a:r>
              <a:rPr lang="en-US" sz="1800" dirty="0">
                <a:solidFill>
                  <a:schemeClr val="accent6">
                    <a:lumMod val="60000"/>
                    <a:lumOff val="40000"/>
                  </a:schemeClr>
                </a:solidFill>
              </a:rPr>
              <a:t>to </a:t>
            </a:r>
            <a:r>
              <a:rPr lang="en-US" sz="1800" dirty="0" smtClean="0">
                <a:solidFill>
                  <a:schemeClr val="accent6">
                    <a:lumMod val="60000"/>
                    <a:lumOff val="40000"/>
                  </a:schemeClr>
                </a:solidFill>
              </a:rPr>
              <a:t>optimize </a:t>
            </a:r>
            <a:r>
              <a:rPr lang="en-US" sz="1800" dirty="0">
                <a:solidFill>
                  <a:schemeClr val="accent6">
                    <a:lumMod val="60000"/>
                    <a:lumOff val="40000"/>
                  </a:schemeClr>
                </a:solidFill>
              </a:rPr>
              <a:t>the Type-I and Type-II error </a:t>
            </a:r>
            <a:r>
              <a:rPr lang="en-US" sz="1800" dirty="0" smtClean="0">
                <a:solidFill>
                  <a:schemeClr val="accent6">
                    <a:lumMod val="60000"/>
                    <a:lumOff val="40000"/>
                  </a:schemeClr>
                </a:solidFill>
              </a:rPr>
              <a:t>probabilities, α </a:t>
            </a:r>
            <a:r>
              <a:rPr lang="en-US" sz="1800" dirty="0">
                <a:solidFill>
                  <a:schemeClr val="accent6">
                    <a:lumMod val="60000"/>
                    <a:lumOff val="40000"/>
                  </a:schemeClr>
                </a:solidFill>
              </a:rPr>
              <a:t>and β, when cost </a:t>
            </a:r>
            <a:r>
              <a:rPr lang="en-US" sz="1800" dirty="0" smtClean="0">
                <a:solidFill>
                  <a:schemeClr val="accent6">
                    <a:lumMod val="60000"/>
                    <a:lumOff val="40000"/>
                  </a:schemeClr>
                </a:solidFill>
              </a:rPr>
              <a:t>and </a:t>
            </a:r>
            <a:r>
              <a:rPr lang="en-US" sz="1800" dirty="0">
                <a:solidFill>
                  <a:schemeClr val="accent6">
                    <a:lumMod val="60000"/>
                    <a:lumOff val="40000"/>
                  </a:schemeClr>
                </a:solidFill>
              </a:rPr>
              <a:t>utility factors </a:t>
            </a:r>
            <a:r>
              <a:rPr lang="en-US" sz="1800" dirty="0" smtClean="0">
                <a:solidFill>
                  <a:schemeClr val="accent6">
                    <a:lumMod val="60000"/>
                    <a:lumOff val="40000"/>
                  </a:schemeClr>
                </a:solidFill>
              </a:rPr>
              <a:t>are involved. </a:t>
            </a:r>
            <a:r>
              <a:rPr lang="en-US" sz="1800" dirty="0" smtClean="0">
                <a:solidFill>
                  <a:srgbClr val="33CC33"/>
                </a:solidFill>
              </a:rPr>
              <a:t>The </a:t>
            </a:r>
            <a:r>
              <a:rPr lang="en-US" sz="1800" dirty="0">
                <a:solidFill>
                  <a:srgbClr val="33CC33"/>
                </a:solidFill>
              </a:rPr>
              <a:t>concept of Game theory has been brought to Hypothesis testing earlier but at  a theoretical level involving the establishment of finite sample bounds on the general theme of statistical inference </a:t>
            </a:r>
            <a:r>
              <a:rPr lang="en-US" sz="1800" dirty="0" smtClean="0">
                <a:solidFill>
                  <a:srgbClr val="33CC33"/>
                </a:solidFill>
              </a:rPr>
              <a:t>by </a:t>
            </a:r>
            <a:r>
              <a:rPr lang="en-US" sz="1800" dirty="0" err="1" smtClean="0">
                <a:solidFill>
                  <a:srgbClr val="33CC33"/>
                </a:solidFill>
              </a:rPr>
              <a:t>Schlag</a:t>
            </a:r>
            <a:r>
              <a:rPr lang="en-US" sz="1800" dirty="0" smtClean="0">
                <a:solidFill>
                  <a:srgbClr val="33CC33"/>
                </a:solidFill>
              </a:rPr>
              <a:t> (2008). He used </a:t>
            </a:r>
            <a:r>
              <a:rPr lang="en-US" sz="1800" dirty="0">
                <a:solidFill>
                  <a:srgbClr val="33CC33"/>
                </a:solidFill>
              </a:rPr>
              <a:t>Game theory </a:t>
            </a:r>
            <a:r>
              <a:rPr lang="en-US" sz="1800" dirty="0" smtClean="0">
                <a:solidFill>
                  <a:srgbClr val="33CC33"/>
                </a:solidFill>
              </a:rPr>
              <a:t>to </a:t>
            </a:r>
            <a:r>
              <a:rPr lang="en-US" sz="1800" dirty="0">
                <a:solidFill>
                  <a:srgbClr val="33CC33"/>
                </a:solidFill>
              </a:rPr>
              <a:t>establish the minimal type II error (Beta) whereby the associated randomized test was characterized as part of Nash equilibrium.</a:t>
            </a:r>
            <a:r>
              <a:rPr lang="en-US" sz="1800" dirty="0"/>
              <a:t> </a:t>
            </a:r>
            <a:r>
              <a:rPr lang="en-US" sz="1800" dirty="0">
                <a:solidFill>
                  <a:srgbClr val="FFC000"/>
                </a:solidFill>
              </a:rPr>
              <a:t>However </a:t>
            </a:r>
            <a:r>
              <a:rPr lang="en-US" sz="1800" dirty="0" smtClean="0">
                <a:solidFill>
                  <a:srgbClr val="FFC000"/>
                </a:solidFill>
              </a:rPr>
              <a:t>this did </a:t>
            </a:r>
            <a:r>
              <a:rPr lang="en-US" sz="1800" dirty="0">
                <a:solidFill>
                  <a:srgbClr val="FFC000"/>
                </a:solidFill>
              </a:rPr>
              <a:t>not lead to an algorithmic simple usage by the </a:t>
            </a:r>
            <a:r>
              <a:rPr lang="en-US" sz="1800" dirty="0" smtClean="0">
                <a:solidFill>
                  <a:srgbClr val="FFC000"/>
                </a:solidFill>
              </a:rPr>
              <a:t>layman.</a:t>
            </a:r>
            <a:r>
              <a:rPr lang="en-US" sz="1800" dirty="0" smtClean="0"/>
              <a:t> </a:t>
            </a:r>
            <a:r>
              <a:rPr lang="en-US" sz="1800" dirty="0" smtClean="0">
                <a:solidFill>
                  <a:srgbClr val="66FF33"/>
                </a:solidFill>
              </a:rPr>
              <a:t>Savage noted that game </a:t>
            </a:r>
            <a:r>
              <a:rPr lang="en-US" sz="1800" dirty="0">
                <a:solidFill>
                  <a:srgbClr val="66FF33"/>
                </a:solidFill>
              </a:rPr>
              <a:t>theory can be used to solve </a:t>
            </a:r>
            <a:r>
              <a:rPr lang="en-US" sz="1800" dirty="0" smtClean="0">
                <a:solidFill>
                  <a:srgbClr val="66FF33"/>
                </a:solidFill>
              </a:rPr>
              <a:t>statistical problems (1954). </a:t>
            </a:r>
            <a:r>
              <a:rPr lang="en-US" sz="1800" dirty="0">
                <a:solidFill>
                  <a:srgbClr val="9933FF"/>
                </a:solidFill>
              </a:rPr>
              <a:t>The underlying idea is to solve worst case problems by invoking the minimax theorem for zero-sum games developed by von </a:t>
            </a:r>
            <a:r>
              <a:rPr lang="en-US" sz="1800" dirty="0" smtClean="0">
                <a:solidFill>
                  <a:srgbClr val="9933FF"/>
                </a:solidFill>
              </a:rPr>
              <a:t>Neumann (1928) who </a:t>
            </a:r>
            <a:r>
              <a:rPr lang="en-US" sz="1800" dirty="0">
                <a:solidFill>
                  <a:srgbClr val="9933FF"/>
                </a:solidFill>
              </a:rPr>
              <a:t>further improved </a:t>
            </a:r>
            <a:r>
              <a:rPr lang="en-US" sz="1800" dirty="0" smtClean="0">
                <a:solidFill>
                  <a:srgbClr val="9933FF"/>
                </a:solidFill>
              </a:rPr>
              <a:t>it with Morgenstern </a:t>
            </a:r>
            <a:r>
              <a:rPr lang="en-US" sz="1800" dirty="0">
                <a:solidFill>
                  <a:srgbClr val="9933FF"/>
                </a:solidFill>
              </a:rPr>
              <a:t>at </a:t>
            </a:r>
            <a:r>
              <a:rPr lang="en-US" sz="1800" dirty="0" smtClean="0">
                <a:solidFill>
                  <a:srgbClr val="9933FF"/>
                </a:solidFill>
              </a:rPr>
              <a:t>Princeton(1944). </a:t>
            </a:r>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9F68C064-CDEC-4B71-946C-CD5413FF5B58}" type="slidenum">
              <a:rPr lang="en-US" sz="1400" smtClean="0"/>
              <a:pPr eaLnBrk="1" hangingPunct="1"/>
              <a:t>4</a:t>
            </a:fld>
            <a:endParaRPr lang="en-US" sz="1400" dirty="0" smtClean="0"/>
          </a:p>
        </p:txBody>
      </p:sp>
      <p:sp>
        <p:nvSpPr>
          <p:cNvPr id="5123" name="Rectangle 6"/>
          <p:cNvSpPr>
            <a:spLocks noGrp="1" noChangeArrowheads="1"/>
          </p:cNvSpPr>
          <p:nvPr>
            <p:ph type="title"/>
          </p:nvPr>
        </p:nvSpPr>
        <p:spPr>
          <a:xfrm>
            <a:off x="0" y="-26951"/>
            <a:ext cx="1403648" cy="359607"/>
          </a:xfrm>
        </p:spPr>
        <p:txBody>
          <a:bodyPr/>
          <a:lstStyle/>
          <a:p>
            <a:pPr eaLnBrk="1" hangingPunct="1"/>
            <a:r>
              <a:rPr lang="en-US" sz="2000" dirty="0" smtClean="0"/>
              <a:t>Introduction</a:t>
            </a:r>
          </a:p>
        </p:txBody>
      </p:sp>
      <p:sp>
        <p:nvSpPr>
          <p:cNvPr id="5124" name="Rectangle 7"/>
          <p:cNvSpPr>
            <a:spLocks noGrp="1" noChangeArrowheads="1"/>
          </p:cNvSpPr>
          <p:nvPr>
            <p:ph type="body" idx="1"/>
          </p:nvPr>
        </p:nvSpPr>
        <p:spPr>
          <a:xfrm>
            <a:off x="304800" y="332656"/>
            <a:ext cx="8610600" cy="5976664"/>
          </a:xfrm>
        </p:spPr>
        <p:txBody>
          <a:bodyPr/>
          <a:lstStyle/>
          <a:p>
            <a:pPr eaLnBrk="1" hangingPunct="1">
              <a:buNone/>
            </a:pPr>
            <a:r>
              <a:rPr lang="en-US" sz="2000" dirty="0" smtClean="0">
                <a:solidFill>
                  <a:srgbClr val="FF0000"/>
                </a:solidFill>
              </a:rPr>
              <a:t>D) The </a:t>
            </a:r>
            <a:r>
              <a:rPr lang="en-US" sz="2000" dirty="0">
                <a:solidFill>
                  <a:srgbClr val="FF0000"/>
                </a:solidFill>
              </a:rPr>
              <a:t>issue with these </a:t>
            </a:r>
            <a:r>
              <a:rPr lang="en-US" sz="2000" dirty="0" smtClean="0">
                <a:solidFill>
                  <a:srgbClr val="FF0000"/>
                </a:solidFill>
              </a:rPr>
              <a:t>conventional approaches </a:t>
            </a:r>
            <a:r>
              <a:rPr lang="en-US" sz="2000" dirty="0">
                <a:solidFill>
                  <a:srgbClr val="FF0000"/>
                </a:solidFill>
              </a:rPr>
              <a:t>is that they are detached form the market realities such as cost (loss) or utility (gain) associated with varying </a:t>
            </a:r>
            <a:r>
              <a:rPr lang="en-US" sz="2000" dirty="0" smtClean="0">
                <a:solidFill>
                  <a:srgbClr val="FF0000"/>
                </a:solidFill>
              </a:rPr>
              <a:t>risk values </a:t>
            </a:r>
            <a:r>
              <a:rPr lang="en-US" sz="2000" dirty="0">
                <a:solidFill>
                  <a:srgbClr val="FF0000"/>
                </a:solidFill>
              </a:rPr>
              <a:t>(α and β), or </a:t>
            </a:r>
            <a:r>
              <a:rPr lang="en-US" sz="2000" dirty="0" smtClean="0">
                <a:solidFill>
                  <a:srgbClr val="FF0000"/>
                </a:solidFill>
              </a:rPr>
              <a:t>non-risk </a:t>
            </a:r>
            <a:r>
              <a:rPr lang="en-US" sz="2000" dirty="0">
                <a:solidFill>
                  <a:srgbClr val="FF0000"/>
                </a:solidFill>
              </a:rPr>
              <a:t>values (</a:t>
            </a:r>
            <a:r>
              <a:rPr lang="en-US" sz="2000" dirty="0" smtClean="0">
                <a:solidFill>
                  <a:srgbClr val="FF0000"/>
                </a:solidFill>
              </a:rPr>
              <a:t>1-α) </a:t>
            </a:r>
            <a:r>
              <a:rPr lang="en-US" sz="2000" dirty="0">
                <a:solidFill>
                  <a:srgbClr val="FF0000"/>
                </a:solidFill>
              </a:rPr>
              <a:t>and </a:t>
            </a:r>
            <a:r>
              <a:rPr lang="en-US" sz="2000" dirty="0" smtClean="0">
                <a:solidFill>
                  <a:srgbClr val="FF0000"/>
                </a:solidFill>
              </a:rPr>
              <a:t>(1-β</a:t>
            </a:r>
            <a:r>
              <a:rPr lang="en-US" sz="2000" dirty="0">
                <a:solidFill>
                  <a:srgbClr val="FF0000"/>
                </a:solidFill>
              </a:rPr>
              <a:t>) and their cross products, such as  </a:t>
            </a:r>
            <a:r>
              <a:rPr lang="en-US" sz="2000" dirty="0" smtClean="0">
                <a:solidFill>
                  <a:srgbClr val="FF0000"/>
                </a:solidFill>
              </a:rPr>
              <a:t>[</a:t>
            </a:r>
            <a:r>
              <a:rPr lang="en-US" sz="2000" dirty="0">
                <a:solidFill>
                  <a:srgbClr val="FF0000"/>
                </a:solidFill>
              </a:rPr>
              <a:t>α * β], [α * (1- β)], [(1-α) * β)] and  [(1-α) * (1-β)] </a:t>
            </a:r>
            <a:r>
              <a:rPr lang="en-US" sz="2000" dirty="0" smtClean="0">
                <a:solidFill>
                  <a:srgbClr val="FF0000"/>
                </a:solidFill>
              </a:rPr>
              <a:t>in </a:t>
            </a:r>
            <a:r>
              <a:rPr lang="en-US" sz="2000" dirty="0">
                <a:solidFill>
                  <a:srgbClr val="FF0000"/>
                </a:solidFill>
              </a:rPr>
              <a:t>the form of producer’s </a:t>
            </a:r>
            <a:r>
              <a:rPr lang="en-US" sz="2000" dirty="0" smtClean="0">
                <a:solidFill>
                  <a:srgbClr val="FF0000"/>
                </a:solidFill>
              </a:rPr>
              <a:t>(</a:t>
            </a:r>
            <a:r>
              <a:rPr lang="en-US" sz="2000" dirty="0">
                <a:solidFill>
                  <a:srgbClr val="FF0000"/>
                </a:solidFill>
              </a:rPr>
              <a:t>α </a:t>
            </a:r>
            <a:r>
              <a:rPr lang="en-US" sz="2000" dirty="0" smtClean="0">
                <a:solidFill>
                  <a:srgbClr val="FF0000"/>
                </a:solidFill>
              </a:rPr>
              <a:t>) risk  and </a:t>
            </a:r>
            <a:r>
              <a:rPr lang="en-US" sz="2000" dirty="0">
                <a:solidFill>
                  <a:srgbClr val="FF0000"/>
                </a:solidFill>
              </a:rPr>
              <a:t>consumer’s </a:t>
            </a:r>
            <a:r>
              <a:rPr lang="en-US" sz="2000" dirty="0" smtClean="0">
                <a:solidFill>
                  <a:srgbClr val="FF0000"/>
                </a:solidFill>
              </a:rPr>
              <a:t>risk (β).</a:t>
            </a:r>
            <a:r>
              <a:rPr lang="en-US" sz="2000" dirty="0">
                <a:solidFill>
                  <a:srgbClr val="FFFF00"/>
                </a:solidFill>
              </a:rPr>
              <a:t> </a:t>
            </a:r>
            <a:r>
              <a:rPr lang="en-US" sz="1200" dirty="0">
                <a:solidFill>
                  <a:srgbClr val="33CC33"/>
                </a:solidFill>
              </a:rPr>
              <a:t>See NOTE</a:t>
            </a:r>
          </a:p>
          <a:p>
            <a:pPr eaLnBrk="1" hangingPunct="1">
              <a:buNone/>
            </a:pPr>
            <a:r>
              <a:rPr lang="en-US" sz="2000" b="1" dirty="0" smtClean="0">
                <a:solidFill>
                  <a:srgbClr val="FF9966"/>
                </a:solidFill>
                <a:cs typeface="Times New Roman" pitchFamily="18" charset="0"/>
              </a:rPr>
              <a:t>E) Why</a:t>
            </a:r>
            <a:r>
              <a:rPr lang="en-US" sz="2000" b="1" dirty="0">
                <a:solidFill>
                  <a:srgbClr val="FF9966"/>
                </a:solidFill>
                <a:cs typeface="Times New Roman" pitchFamily="18" charset="0"/>
              </a:rPr>
              <a:t>? </a:t>
            </a:r>
            <a:r>
              <a:rPr lang="en-US" sz="2000" b="1" dirty="0" smtClean="0">
                <a:solidFill>
                  <a:srgbClr val="FF9966"/>
                </a:solidFill>
                <a:cs typeface="Times New Roman" pitchFamily="18" charset="0"/>
              </a:rPr>
              <a:t>Simply </a:t>
            </a:r>
            <a:r>
              <a:rPr lang="en-US" sz="2000" b="1" dirty="0">
                <a:solidFill>
                  <a:srgbClr val="FF9966"/>
                </a:solidFill>
                <a:cs typeface="Times New Roman" pitchFamily="18" charset="0"/>
              </a:rPr>
              <a:t>because, </a:t>
            </a:r>
            <a:r>
              <a:rPr lang="en-US" sz="2000" b="1" dirty="0" smtClean="0">
                <a:solidFill>
                  <a:srgbClr val="FF9966"/>
                </a:solidFill>
                <a:cs typeface="Times New Roman" pitchFamily="18" charset="0"/>
              </a:rPr>
              <a:t>hundreds of marketed products </a:t>
            </a:r>
            <a:r>
              <a:rPr lang="en-US" sz="2000" b="1" dirty="0">
                <a:solidFill>
                  <a:srgbClr val="FF9966"/>
                </a:solidFill>
                <a:cs typeface="Times New Roman" pitchFamily="18" charset="0"/>
              </a:rPr>
              <a:t>are subject to producer’s </a:t>
            </a:r>
            <a:r>
              <a:rPr lang="en-US" sz="2000" b="1" dirty="0" smtClean="0">
                <a:solidFill>
                  <a:srgbClr val="FF9966"/>
                </a:solidFill>
                <a:cs typeface="Times New Roman" pitchFamily="18" charset="0"/>
              </a:rPr>
              <a:t>risk:</a:t>
            </a:r>
            <a:r>
              <a:rPr lang="el-GR" sz="2000" b="1" dirty="0" smtClean="0">
                <a:solidFill>
                  <a:srgbClr val="66FF33"/>
                </a:solidFill>
                <a:cs typeface="Times New Roman" pitchFamily="18" charset="0"/>
              </a:rPr>
              <a:t>α</a:t>
            </a:r>
            <a:r>
              <a:rPr lang="en-US" sz="2000" b="1" dirty="0" smtClean="0">
                <a:solidFill>
                  <a:srgbClr val="66FF33"/>
                </a:solidFill>
                <a:cs typeface="Times New Roman" pitchFamily="18" charset="0"/>
              </a:rPr>
              <a:t> (underappreciated </a:t>
            </a:r>
            <a:r>
              <a:rPr lang="en-US" sz="2000" b="1" dirty="0">
                <a:solidFill>
                  <a:srgbClr val="66FF33"/>
                </a:solidFill>
                <a:cs typeface="Times New Roman" pitchFamily="18" charset="0"/>
              </a:rPr>
              <a:t>or declared bad by the  consumers while essentially H</a:t>
            </a:r>
            <a:r>
              <a:rPr lang="en-US" sz="2000" b="1" baseline="-25000" dirty="0">
                <a:solidFill>
                  <a:srgbClr val="66FF33"/>
                </a:solidFill>
                <a:cs typeface="Times New Roman" pitchFamily="18" charset="0"/>
              </a:rPr>
              <a:t>0</a:t>
            </a:r>
            <a:r>
              <a:rPr lang="en-US" sz="2000" b="1" dirty="0">
                <a:solidFill>
                  <a:srgbClr val="66FF33"/>
                </a:solidFill>
                <a:cs typeface="Times New Roman" pitchFamily="18" charset="0"/>
              </a:rPr>
              <a:t>:good </a:t>
            </a:r>
            <a:r>
              <a:rPr lang="en-US" sz="2000" b="1" dirty="0" smtClean="0">
                <a:solidFill>
                  <a:srgbClr val="66FF33"/>
                </a:solidFill>
                <a:cs typeface="Times New Roman" pitchFamily="18" charset="0"/>
              </a:rPr>
              <a:t>product, </a:t>
            </a:r>
            <a:r>
              <a:rPr lang="en-US" sz="2000" b="1" dirty="0">
                <a:solidFill>
                  <a:srgbClr val="66FF33"/>
                </a:solidFill>
                <a:cs typeface="Times New Roman" pitchFamily="18" charset="0"/>
              </a:rPr>
              <a:t>costing the producer </a:t>
            </a:r>
            <a:r>
              <a:rPr lang="en-US" sz="2000" b="1" dirty="0" smtClean="0">
                <a:solidFill>
                  <a:srgbClr val="66FF33"/>
                </a:solidFill>
                <a:cs typeface="Times New Roman" pitchFamily="18" charset="0"/>
              </a:rPr>
              <a:t>an unjust </a:t>
            </a:r>
            <a:r>
              <a:rPr lang="en-US" sz="2000" b="1" dirty="0">
                <a:solidFill>
                  <a:srgbClr val="66FF33"/>
                </a:solidFill>
                <a:cs typeface="Times New Roman" pitchFamily="18" charset="0"/>
              </a:rPr>
              <a:t>financial loss ) </a:t>
            </a:r>
            <a:r>
              <a:rPr lang="en-US" sz="2000" b="1" dirty="0">
                <a:solidFill>
                  <a:srgbClr val="FF9966"/>
                </a:solidFill>
                <a:cs typeface="Times New Roman" pitchFamily="18" charset="0"/>
              </a:rPr>
              <a:t>or </a:t>
            </a:r>
            <a:r>
              <a:rPr lang="en-US" sz="2000" b="1" dirty="0" smtClean="0">
                <a:solidFill>
                  <a:srgbClr val="FF9966"/>
                </a:solidFill>
                <a:cs typeface="Times New Roman" pitchFamily="18" charset="0"/>
              </a:rPr>
              <a:t> consumer’s  risk, </a:t>
            </a:r>
            <a:r>
              <a:rPr lang="el-GR" sz="2000" b="1" dirty="0" smtClean="0">
                <a:solidFill>
                  <a:srgbClr val="00B0F0"/>
                </a:solidFill>
                <a:cs typeface="Times New Roman" pitchFamily="18" charset="0"/>
              </a:rPr>
              <a:t>β</a:t>
            </a:r>
            <a:r>
              <a:rPr lang="en-US" sz="2000" b="1" dirty="0" smtClean="0">
                <a:solidFill>
                  <a:srgbClr val="00B0F0"/>
                </a:solidFill>
                <a:cs typeface="Times New Roman" pitchFamily="18" charset="0"/>
              </a:rPr>
              <a:t> </a:t>
            </a:r>
            <a:r>
              <a:rPr lang="en-US" sz="2000" b="1" dirty="0">
                <a:solidFill>
                  <a:srgbClr val="00B0F0"/>
                </a:solidFill>
                <a:cs typeface="Times New Roman" pitchFamily="18" charset="0"/>
              </a:rPr>
              <a:t>(over appreciated or declared good by the consumer while the essentially H</a:t>
            </a:r>
            <a:r>
              <a:rPr lang="en-US" sz="2000" b="1" baseline="-25000" dirty="0">
                <a:solidFill>
                  <a:srgbClr val="00B0F0"/>
                </a:solidFill>
                <a:cs typeface="Times New Roman" pitchFamily="18" charset="0"/>
              </a:rPr>
              <a:t>A</a:t>
            </a:r>
            <a:r>
              <a:rPr lang="en-US" sz="2000" b="1" dirty="0">
                <a:solidFill>
                  <a:srgbClr val="00B0F0"/>
                </a:solidFill>
                <a:cs typeface="Times New Roman" pitchFamily="18" charset="0"/>
              </a:rPr>
              <a:t>: bad </a:t>
            </a:r>
            <a:r>
              <a:rPr lang="en-US" sz="2000" b="1" dirty="0" smtClean="0">
                <a:solidFill>
                  <a:srgbClr val="00B0F0"/>
                </a:solidFill>
                <a:cs typeface="Times New Roman" pitchFamily="18" charset="0"/>
              </a:rPr>
              <a:t>product, costing the user and the producer  </a:t>
            </a:r>
            <a:r>
              <a:rPr lang="en-US" sz="2000" b="1" dirty="0" smtClean="0">
                <a:solidFill>
                  <a:srgbClr val="00B0F0"/>
                </a:solidFill>
              </a:rPr>
              <a:t>irreparable</a:t>
            </a:r>
            <a:r>
              <a:rPr lang="en-US" sz="2000" b="1" dirty="0" smtClean="0">
                <a:solidFill>
                  <a:srgbClr val="00B0F0"/>
                </a:solidFill>
                <a:cs typeface="Times New Roman" pitchFamily="18" charset="0"/>
              </a:rPr>
              <a:t> bad reputation and PR in a ripple effect)  </a:t>
            </a:r>
            <a:r>
              <a:rPr lang="en-US" sz="2000" b="1" dirty="0">
                <a:solidFill>
                  <a:srgbClr val="FF9966"/>
                </a:solidFill>
                <a:cs typeface="Times New Roman" pitchFamily="18" charset="0"/>
              </a:rPr>
              <a:t>or both  happening at various levels by different consumers in so-called partial </a:t>
            </a:r>
            <a:r>
              <a:rPr lang="en-US" sz="1600" b="1" dirty="0" smtClean="0">
                <a:solidFill>
                  <a:srgbClr val="FF9966"/>
                </a:solidFill>
                <a:cs typeface="Times New Roman" pitchFamily="18" charset="0"/>
              </a:rPr>
              <a:t>risks, where </a:t>
            </a:r>
            <a:r>
              <a:rPr lang="en-US" sz="1600" b="1" dirty="0">
                <a:solidFill>
                  <a:srgbClr val="FF9966"/>
                </a:solidFill>
                <a:cs typeface="Times New Roman" pitchFamily="18" charset="0"/>
              </a:rPr>
              <a:t>one </a:t>
            </a:r>
            <a:r>
              <a:rPr lang="en-US" sz="1600" b="1" dirty="0" smtClean="0">
                <a:solidFill>
                  <a:srgbClr val="FF9966"/>
                </a:solidFill>
                <a:cs typeface="Times New Roman" pitchFamily="18" charset="0"/>
              </a:rPr>
              <a:t>of each type (I or II) is involved </a:t>
            </a:r>
            <a:r>
              <a:rPr lang="en-US" sz="2000" dirty="0" smtClean="0">
                <a:solidFill>
                  <a:srgbClr val="FF0000"/>
                </a:solidFill>
              </a:rPr>
              <a:t>α *(</a:t>
            </a:r>
            <a:r>
              <a:rPr lang="en-US" sz="2000" dirty="0">
                <a:solidFill>
                  <a:srgbClr val="FF0000"/>
                </a:solidFill>
              </a:rPr>
              <a:t>1- β</a:t>
            </a:r>
            <a:r>
              <a:rPr lang="en-US" sz="2000" dirty="0" smtClean="0">
                <a:solidFill>
                  <a:srgbClr val="FF0000"/>
                </a:solidFill>
              </a:rPr>
              <a:t>) </a:t>
            </a:r>
            <a:r>
              <a:rPr lang="en-US" sz="2000" dirty="0" smtClean="0">
                <a:solidFill>
                  <a:srgbClr val="FFC000"/>
                </a:solidFill>
              </a:rPr>
              <a:t>or</a:t>
            </a:r>
            <a:r>
              <a:rPr lang="en-US" sz="2000" dirty="0" smtClean="0">
                <a:solidFill>
                  <a:srgbClr val="FF0000"/>
                </a:solidFill>
              </a:rPr>
              <a:t> (</a:t>
            </a:r>
            <a:r>
              <a:rPr lang="en-US" sz="2000" dirty="0">
                <a:solidFill>
                  <a:srgbClr val="FF0000"/>
                </a:solidFill>
              </a:rPr>
              <a:t>1-α</a:t>
            </a:r>
            <a:r>
              <a:rPr lang="en-US" sz="2000" dirty="0" smtClean="0">
                <a:solidFill>
                  <a:srgbClr val="FF0000"/>
                </a:solidFill>
              </a:rPr>
              <a:t>)*β</a:t>
            </a:r>
            <a:r>
              <a:rPr lang="en-US" sz="2000" b="1" dirty="0" smtClean="0">
                <a:solidFill>
                  <a:srgbClr val="FF9966"/>
                </a:solidFill>
                <a:cs typeface="Times New Roman" pitchFamily="18" charset="0"/>
              </a:rPr>
              <a:t>.</a:t>
            </a:r>
          </a:p>
          <a:p>
            <a:pPr eaLnBrk="1" hangingPunct="1">
              <a:buNone/>
            </a:pPr>
            <a:r>
              <a:rPr lang="en-US" sz="2000" b="1" dirty="0">
                <a:solidFill>
                  <a:srgbClr val="FF9966"/>
                </a:solidFill>
                <a:cs typeface="Times New Roman" pitchFamily="18" charset="0"/>
              </a:rPr>
              <a:t>F</a:t>
            </a:r>
            <a:r>
              <a:rPr lang="en-US" sz="2000" b="1" dirty="0" smtClean="0">
                <a:solidFill>
                  <a:srgbClr val="FF9966"/>
                </a:solidFill>
                <a:cs typeface="Times New Roman" pitchFamily="18" charset="0"/>
              </a:rPr>
              <a:t>) </a:t>
            </a:r>
            <a:r>
              <a:rPr lang="en-US" sz="2000" b="1" dirty="0" smtClean="0">
                <a:solidFill>
                  <a:srgbClr val="CC00CC"/>
                </a:solidFill>
                <a:cs typeface="Times New Roman" pitchFamily="18" charset="0"/>
              </a:rPr>
              <a:t>Finally the best scenario occurs when no risks </a:t>
            </a:r>
            <a:r>
              <a:rPr lang="en-US" sz="2000" b="1" dirty="0">
                <a:solidFill>
                  <a:srgbClr val="CC00CC"/>
                </a:solidFill>
                <a:cs typeface="Times New Roman" pitchFamily="18" charset="0"/>
              </a:rPr>
              <a:t>incurred at all which </a:t>
            </a:r>
            <a:r>
              <a:rPr lang="en-US" sz="2000" b="1" dirty="0" smtClean="0">
                <a:solidFill>
                  <a:srgbClr val="CC00CC"/>
                </a:solidFill>
                <a:cs typeface="Times New Roman" pitchFamily="18" charset="0"/>
              </a:rPr>
              <a:t>cost </a:t>
            </a:r>
            <a:r>
              <a:rPr lang="en-US" sz="2000" b="1" dirty="0">
                <a:solidFill>
                  <a:srgbClr val="CC00CC"/>
                </a:solidFill>
                <a:cs typeface="Times New Roman" pitchFamily="18" charset="0"/>
              </a:rPr>
              <a:t>the producers and consumers </a:t>
            </a:r>
            <a:r>
              <a:rPr lang="en-US" sz="2000" b="1" dirty="0" smtClean="0">
                <a:solidFill>
                  <a:srgbClr val="CC00CC"/>
                </a:solidFill>
                <a:cs typeface="Times New Roman" pitchFamily="18" charset="0"/>
              </a:rPr>
              <a:t>zero </a:t>
            </a:r>
            <a:r>
              <a:rPr lang="en-US" sz="2000" b="1" dirty="0">
                <a:solidFill>
                  <a:srgbClr val="CC00CC"/>
                </a:solidFill>
                <a:cs typeface="Times New Roman" pitchFamily="18" charset="0"/>
              </a:rPr>
              <a:t>financial loss with complete market </a:t>
            </a:r>
            <a:r>
              <a:rPr lang="en-US" sz="2000" b="1" dirty="0" smtClean="0">
                <a:solidFill>
                  <a:srgbClr val="CC00CC"/>
                </a:solidFill>
                <a:cs typeface="Times New Roman" pitchFamily="18" charset="0"/>
              </a:rPr>
              <a:t>satisfaction and utility gain (negative cost) while bringing revenue; i.e. </a:t>
            </a:r>
            <a:r>
              <a:rPr lang="en-US" sz="1600" b="1" dirty="0" smtClean="0">
                <a:solidFill>
                  <a:schemeClr val="tx2">
                    <a:lumMod val="50000"/>
                  </a:schemeClr>
                </a:solidFill>
                <a:cs typeface="Times New Roman" pitchFamily="18" charset="0"/>
              </a:rPr>
              <a:t>(1-</a:t>
            </a:r>
            <a:r>
              <a:rPr lang="el-GR" sz="1600" b="1" dirty="0" smtClean="0">
                <a:solidFill>
                  <a:schemeClr val="tx2">
                    <a:lumMod val="50000"/>
                  </a:schemeClr>
                </a:solidFill>
                <a:cs typeface="Times New Roman" pitchFamily="18" charset="0"/>
              </a:rPr>
              <a:t>β</a:t>
            </a:r>
            <a:r>
              <a:rPr lang="en-US" sz="1600" b="1" dirty="0" smtClean="0">
                <a:solidFill>
                  <a:schemeClr val="tx2">
                    <a:lumMod val="50000"/>
                  </a:schemeClr>
                </a:solidFill>
                <a:cs typeface="Times New Roman" pitchFamily="18" charset="0"/>
              </a:rPr>
              <a:t>)*(1-</a:t>
            </a:r>
            <a:r>
              <a:rPr lang="el-GR" sz="1600" b="1" dirty="0" smtClean="0">
                <a:solidFill>
                  <a:schemeClr val="tx2">
                    <a:lumMod val="50000"/>
                  </a:schemeClr>
                </a:solidFill>
                <a:cs typeface="Times New Roman" pitchFamily="18" charset="0"/>
              </a:rPr>
              <a:t>α</a:t>
            </a:r>
            <a:r>
              <a:rPr lang="en-US" sz="1600" b="1" dirty="0" smtClean="0">
                <a:solidFill>
                  <a:schemeClr val="tx2">
                    <a:lumMod val="50000"/>
                  </a:schemeClr>
                </a:solidFill>
                <a:cs typeface="Times New Roman" pitchFamily="18" charset="0"/>
              </a:rPr>
              <a:t>): the cross-product </a:t>
            </a:r>
            <a:r>
              <a:rPr lang="en-US" sz="1600" b="1" dirty="0">
                <a:solidFill>
                  <a:schemeClr val="tx2">
                    <a:lumMod val="50000"/>
                  </a:schemeClr>
                </a:solidFill>
                <a:cs typeface="Times New Roman" pitchFamily="18" charset="0"/>
              </a:rPr>
              <a:t>of power and confidence</a:t>
            </a:r>
            <a:r>
              <a:rPr lang="en-US" sz="1600" b="1" dirty="0" smtClean="0">
                <a:solidFill>
                  <a:schemeClr val="tx2">
                    <a:lumMod val="50000"/>
                  </a:schemeClr>
                </a:solidFill>
                <a:cs typeface="Times New Roman" pitchFamily="18" charset="0"/>
              </a:rPr>
              <a:t>.</a:t>
            </a:r>
            <a:r>
              <a:rPr lang="en-US" sz="1600" b="1" dirty="0" smtClean="0">
                <a:solidFill>
                  <a:srgbClr val="FF9966"/>
                </a:solidFill>
                <a:cs typeface="Times New Roman" pitchFamily="18" charset="0"/>
              </a:rPr>
              <a:t> </a:t>
            </a:r>
          </a:p>
          <a:p>
            <a:pPr eaLnBrk="1" hangingPunct="1">
              <a:buNone/>
            </a:pPr>
            <a:r>
              <a:rPr lang="en-US" sz="2000" b="1" u="sng" dirty="0" smtClean="0">
                <a:solidFill>
                  <a:srgbClr val="33CC33"/>
                </a:solidFill>
                <a:cs typeface="Times New Roman" pitchFamily="18" charset="0"/>
              </a:rPr>
              <a:t>NOTE</a:t>
            </a:r>
            <a:r>
              <a:rPr lang="en-US" sz="2000" b="1" dirty="0" smtClean="0">
                <a:solidFill>
                  <a:srgbClr val="009999"/>
                </a:solidFill>
                <a:cs typeface="Times New Roman" pitchFamily="18" charset="0"/>
              </a:rPr>
              <a:t>: </a:t>
            </a:r>
            <a:r>
              <a:rPr lang="en-US" sz="2000" b="1" dirty="0">
                <a:solidFill>
                  <a:schemeClr val="tx2">
                    <a:lumMod val="90000"/>
                  </a:schemeClr>
                </a:solidFill>
              </a:rPr>
              <a:t>[α * β</a:t>
            </a:r>
            <a:r>
              <a:rPr lang="en-US" sz="2000" b="1" dirty="0" smtClean="0">
                <a:solidFill>
                  <a:schemeClr val="tx2">
                    <a:lumMod val="90000"/>
                  </a:schemeClr>
                </a:solidFill>
              </a:rPr>
              <a:t>] + </a:t>
            </a:r>
            <a:r>
              <a:rPr lang="en-US" sz="2000" b="1" dirty="0">
                <a:solidFill>
                  <a:schemeClr val="tx2">
                    <a:lumMod val="90000"/>
                  </a:schemeClr>
                </a:solidFill>
              </a:rPr>
              <a:t>[(1-α</a:t>
            </a:r>
            <a:r>
              <a:rPr lang="en-US" sz="2000" b="1" dirty="0" smtClean="0">
                <a:solidFill>
                  <a:schemeClr val="tx2">
                    <a:lumMod val="90000"/>
                  </a:schemeClr>
                </a:solidFill>
              </a:rPr>
              <a:t>)*β)] + [α*(</a:t>
            </a:r>
            <a:r>
              <a:rPr lang="en-US" sz="2000" b="1" dirty="0">
                <a:solidFill>
                  <a:schemeClr val="tx2">
                    <a:lumMod val="90000"/>
                  </a:schemeClr>
                </a:solidFill>
              </a:rPr>
              <a:t>1- β</a:t>
            </a:r>
            <a:r>
              <a:rPr lang="en-US" sz="2000" b="1" dirty="0" smtClean="0">
                <a:solidFill>
                  <a:schemeClr val="tx2">
                    <a:lumMod val="90000"/>
                  </a:schemeClr>
                </a:solidFill>
              </a:rPr>
              <a:t>)] + [</a:t>
            </a:r>
            <a:r>
              <a:rPr lang="en-US" sz="2000" b="1" dirty="0" smtClean="0">
                <a:solidFill>
                  <a:schemeClr val="tx2">
                    <a:lumMod val="90000"/>
                  </a:schemeClr>
                </a:solidFill>
                <a:cs typeface="Times New Roman" pitchFamily="18" charset="0"/>
              </a:rPr>
              <a:t>(</a:t>
            </a:r>
            <a:r>
              <a:rPr lang="en-US" sz="2000" b="1" dirty="0">
                <a:solidFill>
                  <a:schemeClr val="tx2">
                    <a:lumMod val="90000"/>
                  </a:schemeClr>
                </a:solidFill>
                <a:cs typeface="Times New Roman" pitchFamily="18" charset="0"/>
              </a:rPr>
              <a:t>1-</a:t>
            </a:r>
            <a:r>
              <a:rPr lang="el-GR" sz="2000" b="1" dirty="0">
                <a:solidFill>
                  <a:schemeClr val="tx2">
                    <a:lumMod val="90000"/>
                  </a:schemeClr>
                </a:solidFill>
                <a:cs typeface="Times New Roman" pitchFamily="18" charset="0"/>
              </a:rPr>
              <a:t>β</a:t>
            </a:r>
            <a:r>
              <a:rPr lang="en-US" sz="2000" b="1" dirty="0">
                <a:solidFill>
                  <a:schemeClr val="tx2">
                    <a:lumMod val="90000"/>
                  </a:schemeClr>
                </a:solidFill>
                <a:cs typeface="Times New Roman" pitchFamily="18" charset="0"/>
              </a:rPr>
              <a:t>)*(1-</a:t>
            </a:r>
            <a:r>
              <a:rPr lang="el-GR" sz="2000" b="1" dirty="0">
                <a:solidFill>
                  <a:schemeClr val="tx2">
                    <a:lumMod val="90000"/>
                  </a:schemeClr>
                </a:solidFill>
                <a:cs typeface="Times New Roman" pitchFamily="18" charset="0"/>
              </a:rPr>
              <a:t>α</a:t>
            </a:r>
            <a:r>
              <a:rPr lang="en-US" sz="2000" b="1" dirty="0" smtClean="0">
                <a:solidFill>
                  <a:schemeClr val="tx2">
                    <a:lumMod val="90000"/>
                  </a:schemeClr>
                </a:solidFill>
                <a:cs typeface="Times New Roman" pitchFamily="18" charset="0"/>
              </a:rPr>
              <a:t>)] = 1.0 is always true!</a:t>
            </a:r>
            <a:endParaRPr lang="en-US" sz="2000" b="1" dirty="0">
              <a:solidFill>
                <a:schemeClr val="tx2">
                  <a:lumMod val="90000"/>
                </a:schemeClr>
              </a:solidFill>
              <a:cs typeface="Times New Roman" pitchFamily="18" charset="0"/>
            </a:endParaRPr>
          </a:p>
          <a:p>
            <a:pPr eaLnBrk="1" hangingPunct="1">
              <a:buNone/>
            </a:pPr>
            <a:endParaRPr lang="en-US" sz="2200" dirty="0" smtClean="0"/>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3E67B759-AC31-4BFD-84F5-4BB2F3AE070F}" type="slidenum">
              <a:rPr lang="en-US" sz="1400" smtClean="0">
                <a:solidFill>
                  <a:srgbClr val="FFFFFF"/>
                </a:solidFill>
              </a:rPr>
              <a:pPr eaLnBrk="1" hangingPunct="1"/>
              <a:t>5</a:t>
            </a:fld>
            <a:endParaRPr lang="en-US" sz="1400" dirty="0" smtClean="0">
              <a:solidFill>
                <a:srgbClr val="FFFFFF"/>
              </a:solidFill>
            </a:endParaRPr>
          </a:p>
        </p:txBody>
      </p:sp>
      <p:sp>
        <p:nvSpPr>
          <p:cNvPr id="6147" name="Rectangle 6"/>
          <p:cNvSpPr>
            <a:spLocks noGrp="1" noChangeArrowheads="1"/>
          </p:cNvSpPr>
          <p:nvPr>
            <p:ph type="title"/>
          </p:nvPr>
        </p:nvSpPr>
        <p:spPr>
          <a:xfrm>
            <a:off x="0" y="0"/>
            <a:ext cx="1331640" cy="260648"/>
          </a:xfrm>
        </p:spPr>
        <p:txBody>
          <a:bodyPr/>
          <a:lstStyle/>
          <a:p>
            <a:pPr eaLnBrk="1" hangingPunct="1"/>
            <a:r>
              <a:rPr lang="en-US" sz="1600" dirty="0" smtClean="0">
                <a:solidFill>
                  <a:schemeClr val="tx2">
                    <a:lumMod val="75000"/>
                  </a:schemeClr>
                </a:solidFill>
              </a:rPr>
              <a:t>Game-Theory</a:t>
            </a:r>
          </a:p>
        </p:txBody>
      </p:sp>
      <p:sp>
        <p:nvSpPr>
          <p:cNvPr id="6148" name="Rectangle 7"/>
          <p:cNvSpPr>
            <a:spLocks noGrp="1" noChangeArrowheads="1"/>
          </p:cNvSpPr>
          <p:nvPr>
            <p:ph type="body" idx="1"/>
          </p:nvPr>
        </p:nvSpPr>
        <p:spPr>
          <a:xfrm>
            <a:off x="323528" y="188640"/>
            <a:ext cx="8610600" cy="6552728"/>
          </a:xfrm>
        </p:spPr>
        <p:txBody>
          <a:bodyPr/>
          <a:lstStyle/>
          <a:p>
            <a:r>
              <a:rPr lang="en-US" sz="2000" dirty="0">
                <a:solidFill>
                  <a:schemeClr val="tx2">
                    <a:lumMod val="90000"/>
                  </a:schemeClr>
                </a:solidFill>
              </a:rPr>
              <a:t>Game Theory is a branch of mathematics, devoted to the logic </a:t>
            </a:r>
            <a:r>
              <a:rPr lang="en-US" sz="2000" dirty="0" smtClean="0">
                <a:solidFill>
                  <a:schemeClr val="tx2">
                    <a:lumMod val="90000"/>
                  </a:schemeClr>
                </a:solidFill>
              </a:rPr>
              <a:t>of decision </a:t>
            </a:r>
            <a:r>
              <a:rPr lang="en-US" sz="2000" dirty="0">
                <a:solidFill>
                  <a:schemeClr val="tx2">
                    <a:lumMod val="90000"/>
                  </a:schemeClr>
                </a:solidFill>
              </a:rPr>
              <a:t>making in social or political interactions, concerns the behavior of decision makers whose decisions affect each other. Note each decision maker has only partial control over the outcome.  Game theory is a generalization of decision theory where two or more decision makers compete by selecting each of the several strategies; while Decision Theory is essentially a one person game theory. In general, any game involves the </a:t>
            </a:r>
            <a:r>
              <a:rPr lang="en-US" sz="2000" dirty="0" smtClean="0">
                <a:solidFill>
                  <a:schemeClr val="tx2">
                    <a:lumMod val="90000"/>
                  </a:schemeClr>
                </a:solidFill>
              </a:rPr>
              <a:t>following:</a:t>
            </a:r>
            <a:endParaRPr lang="en-US" sz="2000" dirty="0">
              <a:solidFill>
                <a:schemeClr val="tx2">
                  <a:lumMod val="90000"/>
                </a:schemeClr>
              </a:solidFill>
            </a:endParaRPr>
          </a:p>
          <a:p>
            <a:pPr marL="0" indent="0">
              <a:buNone/>
            </a:pPr>
            <a:r>
              <a:rPr lang="en-US" sz="2000" dirty="0" smtClean="0"/>
              <a:t>1) </a:t>
            </a:r>
            <a:r>
              <a:rPr lang="en-US" sz="2000" u="sng" dirty="0" smtClean="0"/>
              <a:t>Players</a:t>
            </a:r>
            <a:r>
              <a:rPr lang="en-US" sz="2000" dirty="0"/>
              <a:t>: </a:t>
            </a:r>
            <a:r>
              <a:rPr lang="en-US" sz="2000" dirty="0">
                <a:solidFill>
                  <a:srgbClr val="FFFF00"/>
                </a:solidFill>
              </a:rPr>
              <a:t>An individual or a group of individuals can be considered a </a:t>
            </a:r>
            <a:r>
              <a:rPr lang="en-US" sz="2000" dirty="0" smtClean="0">
                <a:solidFill>
                  <a:srgbClr val="FFFF00"/>
                </a:solidFill>
              </a:rPr>
              <a:t>   </a:t>
            </a:r>
          </a:p>
          <a:p>
            <a:pPr marL="0" indent="0">
              <a:buNone/>
            </a:pPr>
            <a:r>
              <a:rPr lang="en-US" sz="2000" dirty="0">
                <a:solidFill>
                  <a:srgbClr val="FFFF00"/>
                </a:solidFill>
              </a:rPr>
              <a:t> </a:t>
            </a:r>
            <a:r>
              <a:rPr lang="en-US" sz="2000" dirty="0" smtClean="0">
                <a:solidFill>
                  <a:srgbClr val="FFFF00"/>
                </a:solidFill>
              </a:rPr>
              <a:t>player </a:t>
            </a:r>
            <a:r>
              <a:rPr lang="en-US" sz="2000" dirty="0">
                <a:solidFill>
                  <a:srgbClr val="FFFF00"/>
                </a:solidFill>
              </a:rPr>
              <a:t>such as </a:t>
            </a:r>
            <a:r>
              <a:rPr lang="en-US" sz="2000" dirty="0" smtClean="0">
                <a:solidFill>
                  <a:srgbClr val="FFFF00"/>
                </a:solidFill>
              </a:rPr>
              <a:t>individuals, </a:t>
            </a:r>
            <a:r>
              <a:rPr lang="en-US" sz="2000" dirty="0">
                <a:solidFill>
                  <a:srgbClr val="FFFF00"/>
                </a:solidFill>
              </a:rPr>
              <a:t>teams, companies, political candidates and </a:t>
            </a:r>
            <a:endParaRPr lang="en-US" sz="2000" dirty="0" smtClean="0">
              <a:solidFill>
                <a:srgbClr val="FFFF00"/>
              </a:solidFill>
            </a:endParaRPr>
          </a:p>
          <a:p>
            <a:pPr marL="0" indent="0">
              <a:buNone/>
            </a:pPr>
            <a:r>
              <a:rPr lang="en-US" sz="2000" dirty="0">
                <a:solidFill>
                  <a:srgbClr val="FFFF00"/>
                </a:solidFill>
              </a:rPr>
              <a:t> </a:t>
            </a:r>
            <a:r>
              <a:rPr lang="en-US" sz="2000" dirty="0" smtClean="0">
                <a:solidFill>
                  <a:srgbClr val="FFFF00"/>
                </a:solidFill>
              </a:rPr>
              <a:t>contract bidders.</a:t>
            </a:r>
            <a:r>
              <a:rPr lang="en-US" sz="2000" dirty="0" smtClean="0"/>
              <a:t> </a:t>
            </a:r>
            <a:r>
              <a:rPr lang="en-US" sz="2000" dirty="0" err="1" smtClean="0">
                <a:solidFill>
                  <a:srgbClr val="33CC33"/>
                </a:solidFill>
              </a:rPr>
              <a:t>CO:</a:t>
            </a:r>
            <a:r>
              <a:rPr lang="en-US" sz="2000" i="1" dirty="0" err="1" smtClean="0">
                <a:solidFill>
                  <a:schemeClr val="bg2">
                    <a:lumMod val="40000"/>
                    <a:lumOff val="60000"/>
                  </a:schemeClr>
                </a:solidFill>
              </a:rPr>
              <a:t>consumers</a:t>
            </a:r>
            <a:r>
              <a:rPr lang="en-US" sz="2000" i="1" dirty="0" smtClean="0">
                <a:solidFill>
                  <a:schemeClr val="bg2">
                    <a:lumMod val="40000"/>
                    <a:lumOff val="60000"/>
                  </a:schemeClr>
                </a:solidFill>
              </a:rPr>
              <a:t> (users) vs. </a:t>
            </a:r>
            <a:r>
              <a:rPr lang="en-US" sz="2000" i="1" dirty="0" err="1" smtClean="0">
                <a:solidFill>
                  <a:srgbClr val="33CC33"/>
                </a:solidFill>
              </a:rPr>
              <a:t>PR</a:t>
            </a:r>
            <a:r>
              <a:rPr lang="en-US" sz="2000" i="1" dirty="0" err="1" smtClean="0">
                <a:solidFill>
                  <a:schemeClr val="bg2">
                    <a:lumMod val="40000"/>
                    <a:lumOff val="60000"/>
                  </a:schemeClr>
                </a:solidFill>
              </a:rPr>
              <a:t>:producers</a:t>
            </a:r>
            <a:r>
              <a:rPr lang="en-US" sz="2000" i="1" dirty="0" smtClean="0">
                <a:solidFill>
                  <a:schemeClr val="bg2">
                    <a:lumMod val="40000"/>
                    <a:lumOff val="60000"/>
                  </a:schemeClr>
                </a:solidFill>
              </a:rPr>
              <a:t> (marketers)!</a:t>
            </a:r>
            <a:endParaRPr lang="en-US" sz="2000" dirty="0">
              <a:solidFill>
                <a:schemeClr val="bg2">
                  <a:lumMod val="40000"/>
                  <a:lumOff val="60000"/>
                </a:schemeClr>
              </a:solidFill>
            </a:endParaRPr>
          </a:p>
          <a:p>
            <a:pPr marL="0" indent="0" algn="r">
              <a:buNone/>
            </a:pPr>
            <a:r>
              <a:rPr lang="en-US" sz="2000" dirty="0" smtClean="0"/>
              <a:t>2) </a:t>
            </a:r>
            <a:r>
              <a:rPr lang="en-US" sz="2000" u="sng" dirty="0" err="1" smtClean="0"/>
              <a:t>Actions</a:t>
            </a:r>
            <a:r>
              <a:rPr lang="en-US" sz="2000" dirty="0" err="1" smtClean="0"/>
              <a:t>:</a:t>
            </a:r>
            <a:r>
              <a:rPr lang="en-US" sz="1800" dirty="0" err="1" smtClean="0">
                <a:solidFill>
                  <a:srgbClr val="FFFF00"/>
                </a:solidFill>
              </a:rPr>
              <a:t>The</a:t>
            </a:r>
            <a:r>
              <a:rPr lang="en-US" sz="1800" dirty="0" smtClean="0">
                <a:solidFill>
                  <a:srgbClr val="FFFF00"/>
                </a:solidFill>
              </a:rPr>
              <a:t> </a:t>
            </a:r>
            <a:r>
              <a:rPr lang="en-US" sz="1800" dirty="0">
                <a:solidFill>
                  <a:srgbClr val="FFFF00"/>
                </a:solidFill>
              </a:rPr>
              <a:t>set of </a:t>
            </a:r>
            <a:r>
              <a:rPr lang="en-US" sz="1800" dirty="0" smtClean="0">
                <a:solidFill>
                  <a:srgbClr val="FFFF00"/>
                </a:solidFill>
              </a:rPr>
              <a:t>moves to </a:t>
            </a:r>
            <a:r>
              <a:rPr lang="en-US" sz="1800" dirty="0">
                <a:solidFill>
                  <a:srgbClr val="FFFF00"/>
                </a:solidFill>
              </a:rPr>
              <a:t>choose from </a:t>
            </a:r>
            <a:r>
              <a:rPr lang="en-US" sz="1800" dirty="0" smtClean="0">
                <a:solidFill>
                  <a:srgbClr val="FFFF00"/>
                </a:solidFill>
              </a:rPr>
              <a:t>each player</a:t>
            </a:r>
            <a:r>
              <a:rPr lang="en-US" sz="2000" dirty="0">
                <a:solidFill>
                  <a:srgbClr val="CC00CC"/>
                </a:solidFill>
              </a:rPr>
              <a:t>.</a:t>
            </a:r>
            <a:r>
              <a:rPr lang="en-US" sz="2000" dirty="0" smtClean="0">
                <a:solidFill>
                  <a:srgbClr val="CC00CC"/>
                </a:solidFill>
              </a:rPr>
              <a:t> </a:t>
            </a:r>
            <a:r>
              <a:rPr lang="en-US" sz="1800" dirty="0" smtClean="0">
                <a:solidFill>
                  <a:schemeClr val="bg2">
                    <a:lumMod val="40000"/>
                    <a:lumOff val="60000"/>
                  </a:schemeClr>
                </a:solidFill>
              </a:rPr>
              <a:t>Accept/Reject; Rel/NRel! </a:t>
            </a:r>
            <a:endParaRPr lang="en-US" sz="1800" dirty="0">
              <a:solidFill>
                <a:schemeClr val="bg2">
                  <a:lumMod val="40000"/>
                  <a:lumOff val="60000"/>
                </a:schemeClr>
              </a:solidFill>
            </a:endParaRPr>
          </a:p>
          <a:p>
            <a:pPr marL="0" indent="0">
              <a:buNone/>
            </a:pPr>
            <a:r>
              <a:rPr lang="en-US" sz="2000" dirty="0" smtClean="0"/>
              <a:t>3) </a:t>
            </a:r>
            <a:r>
              <a:rPr lang="en-US" sz="2000" u="sng" dirty="0" smtClean="0"/>
              <a:t>Outcomes</a:t>
            </a:r>
            <a:r>
              <a:rPr lang="en-US" sz="2000" dirty="0"/>
              <a:t>: </a:t>
            </a:r>
            <a:r>
              <a:rPr lang="en-US" sz="2000" dirty="0">
                <a:solidFill>
                  <a:srgbClr val="FFFF00"/>
                </a:solidFill>
              </a:rPr>
              <a:t>An outcome in a game is the act of each player choosing a move from its action set so that numerical payoffs reflecting these preferences can be assigned to all players for all </a:t>
            </a:r>
            <a:r>
              <a:rPr lang="en-US" sz="2000" dirty="0" smtClean="0">
                <a:solidFill>
                  <a:srgbClr val="FFFF00"/>
                </a:solidFill>
              </a:rPr>
              <a:t>outcomes</a:t>
            </a:r>
            <a:r>
              <a:rPr lang="en-US" sz="2000" dirty="0"/>
              <a:t>.</a:t>
            </a:r>
            <a:r>
              <a:rPr lang="en-US" sz="2000" dirty="0" smtClean="0"/>
              <a:t> </a:t>
            </a:r>
            <a:r>
              <a:rPr lang="en-US" sz="2000" dirty="0" smtClean="0">
                <a:solidFill>
                  <a:schemeClr val="bg2">
                    <a:lumMod val="40000"/>
                    <a:lumOff val="60000"/>
                  </a:schemeClr>
                </a:solidFill>
              </a:rPr>
              <a:t>Expected Cost </a:t>
            </a:r>
            <a:endParaRPr lang="en-US" sz="2000" dirty="0">
              <a:solidFill>
                <a:schemeClr val="bg2">
                  <a:lumMod val="40000"/>
                  <a:lumOff val="60000"/>
                </a:schemeClr>
              </a:solidFill>
            </a:endParaRPr>
          </a:p>
          <a:p>
            <a:pPr marL="0" indent="0">
              <a:buNone/>
            </a:pPr>
            <a:r>
              <a:rPr lang="en-US" sz="2000" dirty="0" smtClean="0"/>
              <a:t>4) </a:t>
            </a:r>
            <a:r>
              <a:rPr lang="en-US" sz="2000" u="sng" dirty="0" smtClean="0"/>
              <a:t>Preferences</a:t>
            </a:r>
            <a:r>
              <a:rPr lang="en-US" sz="2000" dirty="0"/>
              <a:t>: </a:t>
            </a:r>
            <a:r>
              <a:rPr lang="en-US" sz="2000" dirty="0">
                <a:solidFill>
                  <a:srgbClr val="FFFF00"/>
                </a:solidFill>
              </a:rPr>
              <a:t>Each player prefers some outcome to others based on payoffs or utilities associated with these outcomes. The combination of rivaling strategies </a:t>
            </a:r>
            <a:r>
              <a:rPr lang="en-US" sz="2000" dirty="0" smtClean="0">
                <a:solidFill>
                  <a:srgbClr val="FFFF00"/>
                </a:solidFill>
              </a:rPr>
              <a:t>defines </a:t>
            </a:r>
            <a:r>
              <a:rPr lang="en-US" sz="2000" dirty="0">
                <a:solidFill>
                  <a:srgbClr val="FFFF00"/>
                </a:solidFill>
              </a:rPr>
              <a:t>the game’s worth to the competing </a:t>
            </a:r>
            <a:r>
              <a:rPr lang="en-US" sz="2000" dirty="0" smtClean="0">
                <a:solidFill>
                  <a:srgbClr val="FFFF00"/>
                </a:solidFill>
              </a:rPr>
              <a:t>players</a:t>
            </a:r>
            <a:r>
              <a:rPr lang="en-US" sz="2000" dirty="0"/>
              <a:t>.</a:t>
            </a:r>
            <a:r>
              <a:rPr lang="en-US" sz="2000" dirty="0" smtClean="0"/>
              <a:t> </a:t>
            </a:r>
            <a:r>
              <a:rPr lang="en-US" sz="2000" dirty="0" smtClean="0">
                <a:solidFill>
                  <a:srgbClr val="FF0000"/>
                </a:solidFill>
              </a:rPr>
              <a:t>PR may re-manufacture, adjust price, extend warranty, increase advertising or offer quantity discounts. CO may turn to other markets for a better value! </a:t>
            </a:r>
            <a:endParaRPr lang="en-US" sz="2000" dirty="0">
              <a:solidFill>
                <a:srgbClr val="FF0000"/>
              </a:solidFill>
            </a:endParaRP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itchFamily="34" charset="0"/>
              </a:defRPr>
            </a:lvl1pPr>
            <a:lvl2pPr marL="742950" indent="-285750" eaLnBrk="0" hangingPunct="0">
              <a:defRPr sz="3600">
                <a:solidFill>
                  <a:schemeClr val="tx1"/>
                </a:solidFill>
                <a:latin typeface="Tahoma" pitchFamily="34" charset="0"/>
              </a:defRPr>
            </a:lvl2pPr>
            <a:lvl3pPr marL="1143000" indent="-228600" eaLnBrk="0" hangingPunct="0">
              <a:defRPr sz="3600">
                <a:solidFill>
                  <a:schemeClr val="tx1"/>
                </a:solidFill>
                <a:latin typeface="Tahoma" pitchFamily="34" charset="0"/>
              </a:defRPr>
            </a:lvl3pPr>
            <a:lvl4pPr marL="1600200" indent="-228600" eaLnBrk="0" hangingPunct="0">
              <a:defRPr sz="3600">
                <a:solidFill>
                  <a:schemeClr val="tx1"/>
                </a:solidFill>
                <a:latin typeface="Tahoma" pitchFamily="34" charset="0"/>
              </a:defRPr>
            </a:lvl4pPr>
            <a:lvl5pPr marL="2057400" indent="-228600" eaLnBrk="0" hangingPunct="0">
              <a:defRPr sz="3600">
                <a:solidFill>
                  <a:schemeClr val="tx1"/>
                </a:solidFill>
                <a:latin typeface="Tahoma" pitchFamily="34" charset="0"/>
              </a:defRPr>
            </a:lvl5pPr>
            <a:lvl6pPr marL="2514600" indent="-228600" eaLnBrk="0" fontAlgn="base" hangingPunct="0">
              <a:spcBef>
                <a:spcPct val="0"/>
              </a:spcBef>
              <a:spcAft>
                <a:spcPct val="0"/>
              </a:spcAft>
              <a:defRPr sz="3600">
                <a:solidFill>
                  <a:schemeClr val="tx1"/>
                </a:solidFill>
                <a:latin typeface="Tahoma" pitchFamily="34" charset="0"/>
              </a:defRPr>
            </a:lvl6pPr>
            <a:lvl7pPr marL="2971800" indent="-228600" eaLnBrk="0" fontAlgn="base" hangingPunct="0">
              <a:spcBef>
                <a:spcPct val="0"/>
              </a:spcBef>
              <a:spcAft>
                <a:spcPct val="0"/>
              </a:spcAft>
              <a:defRPr sz="3600">
                <a:solidFill>
                  <a:schemeClr val="tx1"/>
                </a:solidFill>
                <a:latin typeface="Tahoma" pitchFamily="34" charset="0"/>
              </a:defRPr>
            </a:lvl7pPr>
            <a:lvl8pPr marL="3429000" indent="-228600" eaLnBrk="0" fontAlgn="base" hangingPunct="0">
              <a:spcBef>
                <a:spcPct val="0"/>
              </a:spcBef>
              <a:spcAft>
                <a:spcPct val="0"/>
              </a:spcAft>
              <a:defRPr sz="3600">
                <a:solidFill>
                  <a:schemeClr val="tx1"/>
                </a:solidFill>
                <a:latin typeface="Tahoma" pitchFamily="34" charset="0"/>
              </a:defRPr>
            </a:lvl8pPr>
            <a:lvl9pPr marL="3886200" indent="-228600" eaLnBrk="0" fontAlgn="base" hangingPunct="0">
              <a:spcBef>
                <a:spcPct val="0"/>
              </a:spcBef>
              <a:spcAft>
                <a:spcPct val="0"/>
              </a:spcAft>
              <a:defRPr sz="3600">
                <a:solidFill>
                  <a:schemeClr val="tx1"/>
                </a:solidFill>
                <a:latin typeface="Tahoma" pitchFamily="34" charset="0"/>
              </a:defRPr>
            </a:lvl9pPr>
          </a:lstStyle>
          <a:p>
            <a:pPr eaLnBrk="1" hangingPunct="1"/>
            <a:fld id="{70A890A4-FFAB-4F0E-9730-AAA2E5B2D55A}" type="slidenum">
              <a:rPr lang="en-US" altLang="en-US" sz="1400" smtClean="0"/>
              <a:pPr eaLnBrk="1" hangingPunct="1"/>
              <a:t>6</a:t>
            </a:fld>
            <a:endParaRPr lang="en-US" altLang="en-US" sz="1400" dirty="0" smtClean="0"/>
          </a:p>
        </p:txBody>
      </p:sp>
      <p:sp>
        <p:nvSpPr>
          <p:cNvPr id="28677" name="Rectangle 2"/>
          <p:cNvSpPr>
            <a:spLocks noGrp="1" noChangeArrowheads="1"/>
          </p:cNvSpPr>
          <p:nvPr>
            <p:ph type="title"/>
          </p:nvPr>
        </p:nvSpPr>
        <p:spPr>
          <a:xfrm>
            <a:off x="1331640" y="404664"/>
            <a:ext cx="7488832" cy="1440160"/>
          </a:xfrm>
        </p:spPr>
        <p:txBody>
          <a:bodyPr/>
          <a:lstStyle/>
          <a:p>
            <a:pPr eaLnBrk="1" hangingPunct="1"/>
            <a:r>
              <a:rPr lang="en-US" altLang="en-US" sz="3200" dirty="0" smtClean="0">
                <a:solidFill>
                  <a:srgbClr val="FF0000"/>
                </a:solidFill>
              </a:rPr>
              <a:t>EXAMPLE: Game-Theoretic Approach for Firm A vs B in a two-player zero-sum game.</a:t>
            </a:r>
            <a:br>
              <a:rPr lang="en-US" altLang="en-US" sz="3200" dirty="0" smtClean="0">
                <a:solidFill>
                  <a:srgbClr val="FF0000"/>
                </a:solidFill>
              </a:rPr>
            </a:br>
            <a:r>
              <a:rPr lang="en-US" altLang="en-US" sz="1400" b="1" dirty="0" smtClean="0"/>
              <a:t>Note:</a:t>
            </a:r>
            <a:r>
              <a:rPr lang="en-US" altLang="en-US" sz="1400" dirty="0" smtClean="0"/>
              <a:t> 2% .NE.4%, a pure strategy solution does not exist. IT IS NOT OPTIMAL FOR EACH FIRM TO PREDICT AND SELECT a pure strategy regardless of what the other does. The optimal solution is a mixed </a:t>
            </a:r>
            <a:r>
              <a:rPr lang="en-US" altLang="en-US" sz="1400" dirty="0" smtClean="0">
                <a:solidFill>
                  <a:srgbClr val="CC00CC"/>
                </a:solidFill>
              </a:rPr>
              <a:t>STRATEGY</a:t>
            </a:r>
            <a:r>
              <a:rPr lang="en-US" altLang="en-US" sz="1400" dirty="0" smtClean="0">
                <a:solidFill>
                  <a:schemeClr val="hlink"/>
                </a:solidFill>
              </a:rPr>
              <a:t> </a:t>
            </a:r>
            <a:r>
              <a:rPr lang="en-US" altLang="en-US" sz="1400" dirty="0" smtClean="0"/>
              <a:t>(</a:t>
            </a:r>
            <a:r>
              <a:rPr lang="en-US" altLang="en-US" sz="1400" dirty="0" err="1" smtClean="0"/>
              <a:t>Maximin</a:t>
            </a:r>
            <a:r>
              <a:rPr lang="en-US" altLang="en-US" sz="1400" dirty="0" smtClean="0"/>
              <a:t>=Minimax).</a:t>
            </a:r>
          </a:p>
        </p:txBody>
      </p:sp>
      <p:sp>
        <p:nvSpPr>
          <p:cNvPr id="28678" name="Rectangle 3"/>
          <p:cNvSpPr>
            <a:spLocks noGrp="1" noChangeArrowheads="1"/>
          </p:cNvSpPr>
          <p:nvPr>
            <p:ph type="body" idx="1"/>
          </p:nvPr>
        </p:nvSpPr>
        <p:spPr/>
        <p:txBody>
          <a:bodyPr/>
          <a:lstStyle/>
          <a:p>
            <a:pPr eaLnBrk="1" hangingPunct="1"/>
            <a:r>
              <a:rPr lang="en-US" altLang="en-US" sz="1600" smtClean="0"/>
              <a:t>Modified Payoff Table showing the % gain(loss) in Market Share for Firm A (B)</a:t>
            </a:r>
          </a:p>
        </p:txBody>
      </p:sp>
      <p:graphicFrame>
        <p:nvGraphicFramePr>
          <p:cNvPr id="627889" name="Group 177"/>
          <p:cNvGraphicFramePr>
            <a:graphicFrameLocks noGrp="1"/>
          </p:cNvGraphicFramePr>
          <p:nvPr>
            <p:extLst>
              <p:ext uri="{D42A27DB-BD31-4B8C-83A1-F6EECF244321}">
                <p14:modId xmlns:p14="http://schemas.microsoft.com/office/powerpoint/2010/main" val="3925410014"/>
              </p:ext>
            </p:extLst>
          </p:nvPr>
        </p:nvGraphicFramePr>
        <p:xfrm>
          <a:off x="1524000" y="2564904"/>
          <a:ext cx="5849943" cy="3810569"/>
        </p:xfrm>
        <a:graphic>
          <a:graphicData uri="http://schemas.openxmlformats.org/drawingml/2006/table">
            <a:tbl>
              <a:tblPr/>
              <a:tblGrid>
                <a:gridCol w="1142876"/>
                <a:gridCol w="838109"/>
                <a:gridCol w="838109"/>
                <a:gridCol w="838109"/>
                <a:gridCol w="1776220"/>
                <a:gridCol w="208260"/>
                <a:gridCol w="208260"/>
              </a:tblGrid>
              <a:tr h="759154">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dirty="0" smtClean="0">
                          <a:ln>
                            <a:noFill/>
                          </a:ln>
                          <a:solidFill>
                            <a:schemeClr val="tx1"/>
                          </a:solidFill>
                          <a:effectLst/>
                          <a:latin typeface="Tahoma" pitchFamily="34" charset="0"/>
                        </a:rPr>
                        <a:t>A / B</a:t>
                      </a: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rPr>
                        <a:t>Increase </a:t>
                      </a:r>
                      <a:r>
                        <a:rPr kumimoji="0" lang="en-US" sz="1000" b="0" i="0" u="none" strike="noStrike" cap="none" normalizeH="0" baseline="0" smtClean="0">
                          <a:ln>
                            <a:noFill/>
                          </a:ln>
                          <a:solidFill>
                            <a:schemeClr val="tx1"/>
                          </a:solidFill>
                          <a:effectLst/>
                          <a:latin typeface="Tahoma" pitchFamily="34" charset="0"/>
                        </a:rPr>
                        <a:t>Advertising  b</a:t>
                      </a:r>
                      <a:r>
                        <a:rPr kumimoji="0" lang="en-US" sz="1000" b="0" i="0" u="none" strike="noStrike" cap="none" normalizeH="0" baseline="-25000" smtClean="0">
                          <a:ln>
                            <a:noFill/>
                          </a:ln>
                          <a:solidFill>
                            <a:schemeClr val="tx1"/>
                          </a:solidFill>
                          <a:effectLst/>
                          <a:latin typeface="Tahoma" pitchFamily="34" charset="0"/>
                        </a:rPr>
                        <a:t>1</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000" b="0" i="0" u="none" strike="noStrike" cap="none" normalizeH="0" baseline="0" smtClean="0">
                          <a:ln>
                            <a:noFill/>
                          </a:ln>
                          <a:solidFill>
                            <a:schemeClr val="tx1"/>
                          </a:solidFill>
                          <a:effectLst/>
                          <a:latin typeface="Tahoma" pitchFamily="34" charset="0"/>
                        </a:rPr>
                        <a:t>Quantity </a:t>
                      </a:r>
                      <a:r>
                        <a:rPr kumimoji="0" lang="en-US" sz="900" b="0" i="0" u="none" strike="noStrike" cap="none" normalizeH="0" baseline="0" smtClean="0">
                          <a:ln>
                            <a:noFill/>
                          </a:ln>
                          <a:solidFill>
                            <a:schemeClr val="tx1"/>
                          </a:solidFill>
                          <a:effectLst/>
                          <a:latin typeface="Tahoma" pitchFamily="34" charset="0"/>
                        </a:rPr>
                        <a:t>Discounts</a:t>
                      </a:r>
                      <a:r>
                        <a:rPr kumimoji="0" lang="en-US" sz="1000" b="0" i="0" u="none" strike="noStrike" cap="none" normalizeH="0" baseline="0" smtClean="0">
                          <a:ln>
                            <a:noFill/>
                          </a:ln>
                          <a:solidFill>
                            <a:schemeClr val="tx1"/>
                          </a:solidFill>
                          <a:effectLst/>
                          <a:latin typeface="Tahoma" pitchFamily="34" charset="0"/>
                        </a:rPr>
                        <a:t>   </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000" b="0" i="0" u="none" strike="noStrike" cap="none" normalizeH="0" baseline="0" smtClean="0">
                          <a:ln>
                            <a:noFill/>
                          </a:ln>
                          <a:solidFill>
                            <a:schemeClr val="tx1"/>
                          </a:solidFill>
                          <a:effectLst/>
                          <a:latin typeface="Tahoma" pitchFamily="34" charset="0"/>
                        </a:rPr>
                        <a:t>    b</a:t>
                      </a:r>
                      <a:r>
                        <a:rPr kumimoji="0" lang="en-US" sz="1000" b="0" i="0" u="none" strike="noStrike" cap="none" normalizeH="0" baseline="-25000" smtClean="0">
                          <a:ln>
                            <a:noFill/>
                          </a:ln>
                          <a:solidFill>
                            <a:schemeClr val="tx1"/>
                          </a:solidFill>
                          <a:effectLst/>
                          <a:latin typeface="Tahoma" pitchFamily="34" charset="0"/>
                        </a:rPr>
                        <a:t>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rPr>
                        <a:t>Extended Warranty     </a:t>
                      </a:r>
                      <a:r>
                        <a:rPr kumimoji="0" lang="en-US" sz="1000" b="0" i="0" u="none" strike="noStrike" cap="none" normalizeH="0" baseline="0" smtClean="0">
                          <a:ln>
                            <a:noFill/>
                          </a:ln>
                          <a:solidFill>
                            <a:schemeClr val="tx1"/>
                          </a:solidFill>
                          <a:effectLst/>
                          <a:latin typeface="Tahoma" pitchFamily="34" charset="0"/>
                        </a:rPr>
                        <a:t>b</a:t>
                      </a:r>
                      <a:r>
                        <a:rPr kumimoji="0" lang="en-US" sz="1000" b="0" i="0" u="none" strike="noStrike" cap="none" normalizeH="0" baseline="-25000" smtClean="0">
                          <a:ln>
                            <a:noFill/>
                          </a:ln>
                          <a:solidFill>
                            <a:schemeClr val="tx1"/>
                          </a:solidFill>
                          <a:effectLst/>
                          <a:latin typeface="Tahoma" pitchFamily="34" charset="0"/>
                        </a:rPr>
                        <a:t>3</a:t>
                      </a:r>
                      <a:endParaRPr kumimoji="0" lang="en-US" sz="1000" b="0" i="0" u="none" strike="noStrike" cap="none" normalizeH="0" baseline="0" smtClean="0">
                        <a:ln>
                          <a:noFill/>
                        </a:ln>
                        <a:solidFill>
                          <a:schemeClr val="tx1"/>
                        </a:solidFill>
                        <a:effectLst/>
                        <a:latin typeface="Tahom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0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rPr>
                        <a:t>ROW MINIMUM</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5484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rPr>
                        <a:t>Increase Advertising a</a:t>
                      </a:r>
                      <a:r>
                        <a:rPr kumimoji="0" lang="en-US" sz="1200" b="0" i="0" u="none" strike="noStrike" cap="none" normalizeH="0" baseline="-25000" smtClean="0">
                          <a:ln>
                            <a:noFill/>
                          </a:ln>
                          <a:solidFill>
                            <a:schemeClr val="tx1"/>
                          </a:solidFill>
                          <a:effectLst/>
                          <a:latin typeface="Tahoma" pitchFamily="34" charset="0"/>
                        </a:rPr>
                        <a:t>1</a:t>
                      </a:r>
                      <a:endParaRPr kumimoji="0" lang="en-US" sz="1200" b="0" i="0" u="none" strike="noStrike" cap="none" normalizeH="0" baseline="0" smtClean="0">
                        <a:ln>
                          <a:noFill/>
                        </a:ln>
                        <a:solidFill>
                          <a:schemeClr val="tx1"/>
                        </a:solidFill>
                        <a:effectLst/>
                        <a:latin typeface="Tahoma" pitchFamily="34" charset="0"/>
                      </a:endParaRP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3</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ahoma" pitchFamily="34" charset="0"/>
                        </a:rPr>
                        <a:t>2</a:t>
                      </a:r>
                      <a:r>
                        <a:rPr kumimoji="0" lang="en-US" sz="1400" b="1" i="0" u="none" strike="noStrike" cap="none" normalizeH="0" baseline="0" smtClean="0">
                          <a:ln>
                            <a:noFill/>
                          </a:ln>
                          <a:solidFill>
                            <a:schemeClr val="tx1"/>
                          </a:solidFill>
                          <a:effectLst>
                            <a:outerShdw blurRad="38100" dist="38100" dir="2700000" algn="tl">
                              <a:srgbClr val="C0C0C0"/>
                            </a:outerShdw>
                          </a:effectLst>
                          <a:latin typeface="Tahoma" pitchFamily="34" charset="0"/>
                        </a:rPr>
                        <a:t> Maximin</a:t>
                      </a:r>
                      <a:endParaRPr kumimoji="0" lang="en-US" sz="3200" b="1" i="0" u="none" strike="noStrike" cap="none" normalizeH="0" baseline="0" smtClean="0">
                        <a:ln>
                          <a:noFill/>
                        </a:ln>
                        <a:solidFill>
                          <a:schemeClr val="tx1"/>
                        </a:solidFill>
                        <a:effectLst>
                          <a:outerShdw blurRad="38100" dist="38100" dir="2700000" algn="tl">
                            <a:srgbClr val="C0C0C0"/>
                          </a:outerShdw>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200" b="1"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1864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rPr>
                        <a:t>Quantity Discounts a</a:t>
                      </a:r>
                      <a:r>
                        <a:rPr kumimoji="0" lang="en-US" sz="1200" b="0" i="0" u="none" strike="noStrike" cap="none" normalizeH="0" baseline="-25000" smtClean="0">
                          <a:ln>
                            <a:noFill/>
                          </a:ln>
                          <a:solidFill>
                            <a:schemeClr val="tx1"/>
                          </a:solidFill>
                          <a:effectLst/>
                          <a:latin typeface="Tahoma" pitchFamily="34" charset="0"/>
                        </a:rPr>
                        <a:t>2</a:t>
                      </a:r>
                      <a:endParaRPr kumimoji="0" lang="en-US" sz="1200" b="0" i="0" u="none" strike="noStrike" cap="none" normalizeH="0" baseline="0" smtClean="0">
                        <a:ln>
                          <a:noFill/>
                        </a:ln>
                        <a:solidFill>
                          <a:schemeClr val="tx1"/>
                        </a:solidFill>
                        <a:effectLst/>
                        <a:latin typeface="Tahoma" pitchFamily="34" charset="0"/>
                      </a:endParaRP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4</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-1</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9644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chemeClr val="tx1"/>
                          </a:solidFill>
                          <a:effectLst/>
                          <a:latin typeface="Tahoma" pitchFamily="34" charset="0"/>
                        </a:rPr>
                        <a:t>Extended Warranty a</a:t>
                      </a:r>
                      <a:r>
                        <a:rPr kumimoji="0" lang="en-US" sz="1200" b="0" i="0" u="none" strike="noStrike" cap="none" normalizeH="0" baseline="-25000" smtClean="0">
                          <a:ln>
                            <a:noFill/>
                          </a:ln>
                          <a:solidFill>
                            <a:schemeClr val="tx1"/>
                          </a:solidFill>
                          <a:effectLst/>
                          <a:latin typeface="Tahoma" pitchFamily="34" charset="0"/>
                        </a:rPr>
                        <a:t>3</a:t>
                      </a:r>
                      <a:endParaRPr kumimoji="0" lang="en-US" sz="1200" b="0" i="0" u="none" strike="noStrike" cap="none" normalizeH="0" baseline="0" smtClean="0">
                        <a:ln>
                          <a:noFill/>
                        </a:ln>
                        <a:solidFill>
                          <a:schemeClr val="tx1"/>
                        </a:solidFill>
                        <a:effectLst/>
                        <a:latin typeface="Tahoma" pitchFamily="34" charset="0"/>
                      </a:endParaRP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rgbClr val="3366FF"/>
                          </a:solidFill>
                          <a:effectLst/>
                          <a:latin typeface="Tahoma" pitchFamily="34" charset="0"/>
                        </a:rPr>
                        <a:t>5</a:t>
                      </a:r>
                      <a:r>
                        <a:rPr kumimoji="0" lang="en-US" sz="2800" b="0" i="0" u="none" strike="noStrike" cap="none" normalizeH="0" baseline="0" smtClean="0">
                          <a:ln>
                            <a:noFill/>
                          </a:ln>
                          <a:solidFill>
                            <a:schemeClr val="tx1"/>
                          </a:solidFill>
                          <a:effectLst/>
                          <a:latin typeface="Tahoma" pitchFamily="34" charset="0"/>
                        </a:rPr>
                        <a:t> </a:t>
                      </a:r>
                      <a:r>
                        <a:rPr kumimoji="0" lang="en-US" sz="2000" b="0" i="0" u="none" strike="noStrike" cap="none" normalizeH="0" baseline="0" smtClean="0">
                          <a:ln>
                            <a:noFill/>
                          </a:ln>
                          <a:solidFill>
                            <a:schemeClr val="hlink"/>
                          </a:solidFill>
                          <a:effectLst/>
                          <a:latin typeface="Tahoma" pitchFamily="34" charset="0"/>
                        </a:rPr>
                        <a:t>(0)</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1766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rPr>
                        <a:t>COLUMN</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600" b="0" i="0" u="none" strike="noStrike" cap="none" normalizeH="0" baseline="0" smtClean="0">
                          <a:ln>
                            <a:noFill/>
                          </a:ln>
                          <a:solidFill>
                            <a:schemeClr val="tx1"/>
                          </a:solidFill>
                          <a:effectLst/>
                          <a:latin typeface="Tahoma" pitchFamily="34" charset="0"/>
                        </a:rPr>
                        <a:t>MAXIMUM</a:t>
                      </a: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Tahoma" pitchFamily="34" charset="0"/>
                        </a:rPr>
                        <a:t>5</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3200" b="1" i="0" u="none" strike="noStrike" cap="none" normalizeH="0" baseline="0" smtClean="0">
                          <a:ln>
                            <a:noFill/>
                          </a:ln>
                          <a:solidFill>
                            <a:schemeClr val="tx1"/>
                          </a:solidFill>
                          <a:effectLst>
                            <a:outerShdw blurRad="38100" dist="38100" dir="2700000" algn="tl">
                              <a:srgbClr val="C0C0C0"/>
                            </a:outerShdw>
                          </a:effectLst>
                          <a:latin typeface="Tahoma" pitchFamily="34" charset="0"/>
                        </a:rPr>
                        <a:t>4 </a:t>
                      </a:r>
                      <a:r>
                        <a:rPr kumimoji="0" lang="en-US" sz="1200" b="1" i="0" u="none" strike="noStrike" cap="none" normalizeH="0" baseline="0" smtClean="0">
                          <a:ln>
                            <a:noFill/>
                          </a:ln>
                          <a:solidFill>
                            <a:schemeClr val="tx1"/>
                          </a:solidFill>
                          <a:effectLst/>
                          <a:latin typeface="Tahoma" pitchFamily="34" charset="0"/>
                        </a:rPr>
                        <a:t>Minimax</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2800" b="0" i="0" u="none" strike="noStrike" cap="none" normalizeH="0" baseline="0" smtClean="0">
                          <a:ln>
                            <a:noFill/>
                          </a:ln>
                          <a:solidFill>
                            <a:schemeClr val="tx2"/>
                          </a:solidFill>
                          <a:effectLst/>
                          <a:latin typeface="Tahoma" pitchFamily="34" charset="0"/>
                        </a:rPr>
                        <a:t>5</a:t>
                      </a:r>
                      <a:r>
                        <a:rPr kumimoji="0" lang="en-US" sz="2800" b="0" i="0" u="none" strike="noStrike" cap="none" normalizeH="0" baseline="0" smtClean="0">
                          <a:ln>
                            <a:noFill/>
                          </a:ln>
                          <a:solidFill>
                            <a:schemeClr val="tx1"/>
                          </a:solidFill>
                          <a:effectLst/>
                          <a:latin typeface="Tahoma" pitchFamily="34" charset="0"/>
                        </a:rPr>
                        <a:t> </a:t>
                      </a:r>
                      <a:r>
                        <a:rPr kumimoji="0" lang="en-US" sz="2000" b="0" i="0" u="none" strike="noStrike" cap="none" normalizeH="0" baseline="0" smtClean="0">
                          <a:ln>
                            <a:noFill/>
                          </a:ln>
                          <a:solidFill>
                            <a:schemeClr val="hlink"/>
                          </a:solidFill>
                          <a:effectLst/>
                          <a:latin typeface="Tahoma" pitchFamily="34" charset="0"/>
                        </a:rPr>
                        <a:t>(2)</a:t>
                      </a:r>
                      <a:r>
                        <a:rPr kumimoji="0" lang="en-US" sz="1800" b="0" i="0" u="none" strike="noStrike" cap="none" normalizeH="0" baseline="0" smtClean="0">
                          <a:ln>
                            <a:noFill/>
                          </a:ln>
                          <a:solidFill>
                            <a:schemeClr val="hlink"/>
                          </a:solidFill>
                          <a:effectLst/>
                          <a:latin typeface="Tahoma" pitchFamily="34" charset="0"/>
                        </a:rPr>
                        <a:t> </a:t>
                      </a:r>
                      <a:r>
                        <a:rPr kumimoji="0" lang="en-US" sz="1200" b="1" i="0" u="none" strike="noStrike" cap="none" normalizeH="0" baseline="0" smtClean="0">
                          <a:ln>
                            <a:noFill/>
                          </a:ln>
                          <a:solidFill>
                            <a:srgbClr val="0000FF"/>
                          </a:solidFill>
                          <a:effectLst/>
                          <a:latin typeface="Tahoma" pitchFamily="34" charset="0"/>
                        </a:rPr>
                        <a:t>Minimax</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000" b="0" i="0" u="none" strike="noStrike" cap="none" normalizeH="0" baseline="0" smtClean="0">
                          <a:ln>
                            <a:noFill/>
                          </a:ln>
                          <a:solidFill>
                            <a:srgbClr val="0000FF"/>
                          </a:solidFill>
                          <a:effectLst/>
                          <a:latin typeface="Tahoma" pitchFamily="34" charset="0"/>
                        </a:rPr>
                        <a:t>~The solution to the game is for  Firm A to raise advertising (a</a:t>
                      </a:r>
                      <a:r>
                        <a:rPr kumimoji="0" lang="en-US" sz="1000" b="0" i="0" u="none" strike="noStrike" cap="none" normalizeH="0" baseline="-25000" smtClean="0">
                          <a:ln>
                            <a:noFill/>
                          </a:ln>
                          <a:solidFill>
                            <a:srgbClr val="0000FF"/>
                          </a:solidFill>
                          <a:effectLst/>
                          <a:latin typeface="Tahoma" pitchFamily="34" charset="0"/>
                        </a:rPr>
                        <a:t>1</a:t>
                      </a:r>
                      <a:r>
                        <a:rPr kumimoji="0" lang="en-US" sz="1000" b="0" i="0" u="none" strike="noStrike" cap="none" normalizeH="0" baseline="0" smtClean="0">
                          <a:ln>
                            <a:noFill/>
                          </a:ln>
                          <a:solidFill>
                            <a:srgbClr val="0000FF"/>
                          </a:solidFill>
                          <a:effectLst/>
                          <a:latin typeface="Tahoma" pitchFamily="34" charset="0"/>
                        </a:rPr>
                        <a:t>) by 2% and for Firm B to extend warranty (b</a:t>
                      </a:r>
                      <a:r>
                        <a:rPr kumimoji="0" lang="en-US" sz="1000" b="0" i="0" u="none" strike="noStrike" cap="none" normalizeH="0" baseline="-25000" smtClean="0">
                          <a:ln>
                            <a:noFill/>
                          </a:ln>
                          <a:solidFill>
                            <a:srgbClr val="0000FF"/>
                          </a:solidFill>
                          <a:effectLst/>
                          <a:latin typeface="Tahoma" pitchFamily="34" charset="0"/>
                        </a:rPr>
                        <a:t>3</a:t>
                      </a:r>
                      <a:r>
                        <a:rPr kumimoji="0" lang="en-US" sz="1000" b="0" i="0" u="none" strike="noStrike" cap="none" normalizeH="0" baseline="0" smtClean="0">
                          <a:ln>
                            <a:noFill/>
                          </a:ln>
                          <a:solidFill>
                            <a:srgbClr val="0000FF"/>
                          </a:solidFill>
                          <a:effectLst/>
                          <a:latin typeface="Tahoma" pitchFamily="34" charset="0"/>
                        </a:rPr>
                        <a:t>) by 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2564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400" b="0" i="0" u="none" strike="noStrike" cap="none" normalizeH="0" baseline="0" smtClean="0">
                        <a:ln>
                          <a:noFill/>
                        </a:ln>
                        <a:solidFill>
                          <a:schemeClr val="tx1"/>
                        </a:solidFill>
                        <a:effectLst/>
                        <a:latin typeface="Tahoma" pitchFamily="34" charset="0"/>
                      </a:endParaRPr>
                    </a:p>
                  </a:txBody>
                  <a:tcPr marL="91430" marR="91430" marT="45728" marB="45728"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1400" b="0" i="0" u="none" strike="noStrike" cap="none" normalizeH="0" baseline="0" dirty="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000" b="0" i="0" u="none" strike="noStrike" cap="none" normalizeH="0" baseline="0" dirty="0" smtClean="0">
                          <a:ln>
                            <a:noFill/>
                          </a:ln>
                          <a:solidFill>
                            <a:schemeClr val="tx1"/>
                          </a:solidFill>
                          <a:effectLst/>
                          <a:latin typeface="Tahoma" pitchFamily="34" charset="0"/>
                        </a:rPr>
                        <a:t>CON: Firm A’s market share will increase by 2%.  Firm B’s shall decrease by 2%.</a:t>
                      </a: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Tahoma" pitchFamily="34" charset="0"/>
                      </a:endParaRPr>
                    </a:p>
                  </a:txBody>
                  <a:tcPr marL="91430" marR="91430" marT="45728" marB="45728"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602390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1537" y="692696"/>
            <a:ext cx="6096000" cy="1143000"/>
          </a:xfrm>
        </p:spPr>
        <p:txBody>
          <a:bodyPr/>
          <a:lstStyle/>
          <a:p>
            <a:pPr algn="ctr"/>
            <a:r>
              <a:rPr lang="en-US" altLang="en-US" sz="3200" dirty="0">
                <a:solidFill>
                  <a:schemeClr val="hlink"/>
                </a:solidFill>
              </a:rPr>
              <a:t>What to do next: </a:t>
            </a:r>
            <a:r>
              <a:rPr lang="en-US" altLang="en-US" sz="3200" dirty="0" smtClean="0">
                <a:solidFill>
                  <a:schemeClr val="hlink"/>
                </a:solidFill>
              </a:rPr>
              <a:t/>
            </a:r>
            <a:br>
              <a:rPr lang="en-US" altLang="en-US" sz="3200" dirty="0" smtClean="0">
                <a:solidFill>
                  <a:schemeClr val="hlink"/>
                </a:solidFill>
              </a:rPr>
            </a:br>
            <a:r>
              <a:rPr lang="en-US" altLang="en-US" sz="3200" dirty="0" smtClean="0">
                <a:solidFill>
                  <a:schemeClr val="hlink"/>
                </a:solidFill>
              </a:rPr>
              <a:t>Optimize </a:t>
            </a:r>
            <a:r>
              <a:rPr lang="en-US" altLang="en-US" sz="3200" dirty="0">
                <a:solidFill>
                  <a:schemeClr val="hlink"/>
                </a:solidFill>
              </a:rPr>
              <a:t>by Linear Programming</a:t>
            </a:r>
            <a:endParaRPr lang="en-US" sz="3200" dirty="0"/>
          </a:p>
        </p:txBody>
      </p:sp>
      <p:sp>
        <p:nvSpPr>
          <p:cNvPr id="3" name="Content Placeholder 2"/>
          <p:cNvSpPr>
            <a:spLocks noGrp="1"/>
          </p:cNvSpPr>
          <p:nvPr>
            <p:ph idx="1"/>
          </p:nvPr>
        </p:nvSpPr>
        <p:spPr>
          <a:xfrm>
            <a:off x="2819400" y="1844824"/>
            <a:ext cx="6096000" cy="4251176"/>
          </a:xfrm>
        </p:spPr>
        <p:txBody>
          <a:bodyPr/>
          <a:lstStyle/>
          <a:p>
            <a:pPr marL="0" indent="0">
              <a:buNone/>
            </a:pPr>
            <a:r>
              <a:rPr lang="en-US" altLang="en-US" sz="2000" dirty="0"/>
              <a:t/>
            </a:r>
            <a:br>
              <a:rPr lang="en-US" altLang="en-US" sz="2000" dirty="0"/>
            </a:br>
            <a:r>
              <a:rPr lang="en-US" altLang="en-US" sz="2000" b="1" dirty="0"/>
              <a:t>Firm B’s optimal mixed strategy is to provide quantity discounts (b</a:t>
            </a:r>
            <a:r>
              <a:rPr lang="en-US" altLang="en-US" sz="2000" b="1" baseline="-25000" dirty="0"/>
              <a:t>2</a:t>
            </a:r>
            <a:r>
              <a:rPr lang="en-US" altLang="en-US" sz="2000" b="1" dirty="0"/>
              <a:t>) with probability 0.375, extend warranty (b</a:t>
            </a:r>
            <a:r>
              <a:rPr lang="en-US" altLang="en-US" sz="2000" b="1" baseline="-25000" dirty="0"/>
              <a:t>3</a:t>
            </a:r>
            <a:r>
              <a:rPr lang="en-US" altLang="en-US" sz="2000" b="1" dirty="0"/>
              <a:t>) with prob. 0.625 and should not increase advertising  b</a:t>
            </a:r>
            <a:r>
              <a:rPr lang="en-US" altLang="en-US" sz="2000" b="1" baseline="-25000" dirty="0"/>
              <a:t>1</a:t>
            </a:r>
            <a:r>
              <a:rPr lang="en-US" altLang="en-US" sz="2000" b="1" dirty="0"/>
              <a:t> with prob. 0. Expected loss of market share for Firm B of this mixed strategy is 2.375%, or gain of 2.375% for Firm A. This is in equilibrium.  Firm B (</a:t>
            </a:r>
            <a:r>
              <a:rPr lang="en-US" altLang="en-US" sz="2000" b="1" dirty="0">
                <a:solidFill>
                  <a:srgbClr val="0000FF"/>
                </a:solidFill>
              </a:rPr>
              <a:t>or A</a:t>
            </a:r>
            <a:r>
              <a:rPr lang="en-US" altLang="en-US" sz="2000" b="1" dirty="0"/>
              <a:t>) cannot improve the game by changing the B’s (</a:t>
            </a:r>
            <a:r>
              <a:rPr lang="en-US" altLang="en-US" sz="2000" b="1" dirty="0">
                <a:solidFill>
                  <a:srgbClr val="0000FF"/>
                </a:solidFill>
              </a:rPr>
              <a:t>A’s</a:t>
            </a:r>
            <a:r>
              <a:rPr lang="en-US" altLang="en-US" sz="2000" b="1" dirty="0"/>
              <a:t>) probabilities. The expected B-loss (or A-gain) of this mixed strategy is 2.375%, which is better than Firm B’s best pure strategy (b</a:t>
            </a:r>
            <a:r>
              <a:rPr lang="en-US" altLang="en-US" sz="2000" b="1" baseline="-25000" dirty="0"/>
              <a:t>2</a:t>
            </a:r>
            <a:r>
              <a:rPr lang="en-US" altLang="en-US" sz="2000" b="1" dirty="0"/>
              <a:t>) with Minimax : 4% of share in the payoff table (or A’s maxi in=2%). </a:t>
            </a:r>
            <a:endParaRPr lang="en-US" sz="2000" dirty="0"/>
          </a:p>
        </p:txBody>
      </p:sp>
      <p:sp>
        <p:nvSpPr>
          <p:cNvPr id="4" name="Slide Number Placeholder 3"/>
          <p:cNvSpPr>
            <a:spLocks noGrp="1"/>
          </p:cNvSpPr>
          <p:nvPr>
            <p:ph type="sldNum" sz="quarter" idx="12"/>
          </p:nvPr>
        </p:nvSpPr>
        <p:spPr/>
        <p:txBody>
          <a:bodyPr/>
          <a:lstStyle/>
          <a:p>
            <a:pPr>
              <a:defRPr/>
            </a:pPr>
            <a:fld id="{40F6A900-4A11-4000-8298-39D0B05C5B51}" type="slidenum">
              <a:rPr lang="en-US" smtClean="0"/>
              <a:pPr>
                <a:defRPr/>
              </a:pPr>
              <a:t>7</a:t>
            </a:fld>
            <a:endParaRPr lang="en-US"/>
          </a:p>
        </p:txBody>
      </p:sp>
    </p:spTree>
    <p:extLst>
      <p:ext uri="{BB962C8B-B14F-4D97-AF65-F5344CB8AC3E}">
        <p14:creationId xmlns:p14="http://schemas.microsoft.com/office/powerpoint/2010/main" val="2577161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itchFamily="34" charset="0"/>
              </a:defRPr>
            </a:lvl1pPr>
            <a:lvl2pPr marL="742950" indent="-285750" eaLnBrk="0" hangingPunct="0">
              <a:defRPr sz="3600">
                <a:solidFill>
                  <a:schemeClr val="tx1"/>
                </a:solidFill>
                <a:latin typeface="Tahoma" pitchFamily="34" charset="0"/>
              </a:defRPr>
            </a:lvl2pPr>
            <a:lvl3pPr marL="1143000" indent="-228600" eaLnBrk="0" hangingPunct="0">
              <a:defRPr sz="3600">
                <a:solidFill>
                  <a:schemeClr val="tx1"/>
                </a:solidFill>
                <a:latin typeface="Tahoma" pitchFamily="34" charset="0"/>
              </a:defRPr>
            </a:lvl3pPr>
            <a:lvl4pPr marL="1600200" indent="-228600" eaLnBrk="0" hangingPunct="0">
              <a:defRPr sz="3600">
                <a:solidFill>
                  <a:schemeClr val="tx1"/>
                </a:solidFill>
                <a:latin typeface="Tahoma" pitchFamily="34" charset="0"/>
              </a:defRPr>
            </a:lvl4pPr>
            <a:lvl5pPr marL="2057400" indent="-228600" eaLnBrk="0" hangingPunct="0">
              <a:defRPr sz="3600">
                <a:solidFill>
                  <a:schemeClr val="tx1"/>
                </a:solidFill>
                <a:latin typeface="Tahoma" pitchFamily="34" charset="0"/>
              </a:defRPr>
            </a:lvl5pPr>
            <a:lvl6pPr marL="2514600" indent="-228600" eaLnBrk="0" fontAlgn="base" hangingPunct="0">
              <a:spcBef>
                <a:spcPct val="0"/>
              </a:spcBef>
              <a:spcAft>
                <a:spcPct val="0"/>
              </a:spcAft>
              <a:defRPr sz="3600">
                <a:solidFill>
                  <a:schemeClr val="tx1"/>
                </a:solidFill>
                <a:latin typeface="Tahoma" pitchFamily="34" charset="0"/>
              </a:defRPr>
            </a:lvl6pPr>
            <a:lvl7pPr marL="2971800" indent="-228600" eaLnBrk="0" fontAlgn="base" hangingPunct="0">
              <a:spcBef>
                <a:spcPct val="0"/>
              </a:spcBef>
              <a:spcAft>
                <a:spcPct val="0"/>
              </a:spcAft>
              <a:defRPr sz="3600">
                <a:solidFill>
                  <a:schemeClr val="tx1"/>
                </a:solidFill>
                <a:latin typeface="Tahoma" pitchFamily="34" charset="0"/>
              </a:defRPr>
            </a:lvl7pPr>
            <a:lvl8pPr marL="3429000" indent="-228600" eaLnBrk="0" fontAlgn="base" hangingPunct="0">
              <a:spcBef>
                <a:spcPct val="0"/>
              </a:spcBef>
              <a:spcAft>
                <a:spcPct val="0"/>
              </a:spcAft>
              <a:defRPr sz="3600">
                <a:solidFill>
                  <a:schemeClr val="tx1"/>
                </a:solidFill>
                <a:latin typeface="Tahoma" pitchFamily="34" charset="0"/>
              </a:defRPr>
            </a:lvl8pPr>
            <a:lvl9pPr marL="3886200" indent="-228600" eaLnBrk="0" fontAlgn="base" hangingPunct="0">
              <a:spcBef>
                <a:spcPct val="0"/>
              </a:spcBef>
              <a:spcAft>
                <a:spcPct val="0"/>
              </a:spcAft>
              <a:defRPr sz="3600">
                <a:solidFill>
                  <a:schemeClr val="tx1"/>
                </a:solidFill>
                <a:latin typeface="Tahoma" pitchFamily="34" charset="0"/>
              </a:defRPr>
            </a:lvl9pPr>
          </a:lstStyle>
          <a:p>
            <a:pPr eaLnBrk="1" hangingPunct="1"/>
            <a:r>
              <a:rPr lang="en-US" altLang="en-US" sz="1400" smtClean="0"/>
              <a:t>INTERFACE/SAMSI/DUKE U</a:t>
            </a:r>
          </a:p>
        </p:txBody>
      </p:sp>
      <p:sp>
        <p:nvSpPr>
          <p:cNvPr id="2970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ahoma" pitchFamily="34" charset="0"/>
              </a:defRPr>
            </a:lvl1pPr>
            <a:lvl2pPr marL="742950" indent="-285750" eaLnBrk="0" hangingPunct="0">
              <a:defRPr sz="3600">
                <a:solidFill>
                  <a:schemeClr val="tx1"/>
                </a:solidFill>
                <a:latin typeface="Tahoma" pitchFamily="34" charset="0"/>
              </a:defRPr>
            </a:lvl2pPr>
            <a:lvl3pPr marL="1143000" indent="-228600" eaLnBrk="0" hangingPunct="0">
              <a:defRPr sz="3600">
                <a:solidFill>
                  <a:schemeClr val="tx1"/>
                </a:solidFill>
                <a:latin typeface="Tahoma" pitchFamily="34" charset="0"/>
              </a:defRPr>
            </a:lvl3pPr>
            <a:lvl4pPr marL="1600200" indent="-228600" eaLnBrk="0" hangingPunct="0">
              <a:defRPr sz="3600">
                <a:solidFill>
                  <a:schemeClr val="tx1"/>
                </a:solidFill>
                <a:latin typeface="Tahoma" pitchFamily="34" charset="0"/>
              </a:defRPr>
            </a:lvl4pPr>
            <a:lvl5pPr marL="2057400" indent="-228600" eaLnBrk="0" hangingPunct="0">
              <a:defRPr sz="3600">
                <a:solidFill>
                  <a:schemeClr val="tx1"/>
                </a:solidFill>
                <a:latin typeface="Tahoma" pitchFamily="34" charset="0"/>
              </a:defRPr>
            </a:lvl5pPr>
            <a:lvl6pPr marL="2514600" indent="-228600" eaLnBrk="0" fontAlgn="base" hangingPunct="0">
              <a:spcBef>
                <a:spcPct val="0"/>
              </a:spcBef>
              <a:spcAft>
                <a:spcPct val="0"/>
              </a:spcAft>
              <a:defRPr sz="3600">
                <a:solidFill>
                  <a:schemeClr val="tx1"/>
                </a:solidFill>
                <a:latin typeface="Tahoma" pitchFamily="34" charset="0"/>
              </a:defRPr>
            </a:lvl6pPr>
            <a:lvl7pPr marL="2971800" indent="-228600" eaLnBrk="0" fontAlgn="base" hangingPunct="0">
              <a:spcBef>
                <a:spcPct val="0"/>
              </a:spcBef>
              <a:spcAft>
                <a:spcPct val="0"/>
              </a:spcAft>
              <a:defRPr sz="3600">
                <a:solidFill>
                  <a:schemeClr val="tx1"/>
                </a:solidFill>
                <a:latin typeface="Tahoma" pitchFamily="34" charset="0"/>
              </a:defRPr>
            </a:lvl7pPr>
            <a:lvl8pPr marL="3429000" indent="-228600" eaLnBrk="0" fontAlgn="base" hangingPunct="0">
              <a:spcBef>
                <a:spcPct val="0"/>
              </a:spcBef>
              <a:spcAft>
                <a:spcPct val="0"/>
              </a:spcAft>
              <a:defRPr sz="3600">
                <a:solidFill>
                  <a:schemeClr val="tx1"/>
                </a:solidFill>
                <a:latin typeface="Tahoma" pitchFamily="34" charset="0"/>
              </a:defRPr>
            </a:lvl8pPr>
            <a:lvl9pPr marL="3886200" indent="-228600" eaLnBrk="0" fontAlgn="base" hangingPunct="0">
              <a:spcBef>
                <a:spcPct val="0"/>
              </a:spcBef>
              <a:spcAft>
                <a:spcPct val="0"/>
              </a:spcAft>
              <a:defRPr sz="3600">
                <a:solidFill>
                  <a:schemeClr val="tx1"/>
                </a:solidFill>
                <a:latin typeface="Tahoma" pitchFamily="34" charset="0"/>
              </a:defRPr>
            </a:lvl9pPr>
          </a:lstStyle>
          <a:p>
            <a:pPr eaLnBrk="1" hangingPunct="1"/>
            <a:fld id="{34B3395F-01F4-4410-B6D3-9E462BA4C20C}" type="slidenum">
              <a:rPr lang="en-US" altLang="en-US" sz="1400" smtClean="0"/>
              <a:pPr eaLnBrk="1" hangingPunct="1"/>
              <a:t>8</a:t>
            </a:fld>
            <a:endParaRPr lang="en-US" altLang="en-US" sz="1400" smtClean="0"/>
          </a:p>
        </p:txBody>
      </p:sp>
      <p:sp>
        <p:nvSpPr>
          <p:cNvPr id="29701" name="Rectangle 2"/>
          <p:cNvSpPr>
            <a:spLocks noGrp="1" noChangeArrowheads="1"/>
          </p:cNvSpPr>
          <p:nvPr>
            <p:ph type="title"/>
          </p:nvPr>
        </p:nvSpPr>
        <p:spPr>
          <a:xfrm>
            <a:off x="1150938" y="533400"/>
            <a:ext cx="7793037" cy="663352"/>
          </a:xfrm>
        </p:spPr>
        <p:txBody>
          <a:bodyPr/>
          <a:lstStyle/>
          <a:p>
            <a:pPr eaLnBrk="1" hangingPunct="1"/>
            <a:r>
              <a:rPr lang="en-US" altLang="en-US" sz="3600" b="1" dirty="0" smtClean="0"/>
              <a:t>LP Equations</a:t>
            </a:r>
          </a:p>
        </p:txBody>
      </p:sp>
      <p:sp>
        <p:nvSpPr>
          <p:cNvPr id="29702" name="Rectangle 3"/>
          <p:cNvSpPr>
            <a:spLocks noGrp="1" noChangeArrowheads="1"/>
          </p:cNvSpPr>
          <p:nvPr>
            <p:ph type="body" idx="1"/>
          </p:nvPr>
        </p:nvSpPr>
        <p:spPr>
          <a:xfrm>
            <a:off x="990600" y="2209801"/>
            <a:ext cx="7772400" cy="3739480"/>
          </a:xfrm>
        </p:spPr>
        <p:txBody>
          <a:bodyPr/>
          <a:lstStyle/>
          <a:p>
            <a:pPr eaLnBrk="1" hangingPunct="1">
              <a:lnSpc>
                <a:spcPct val="90000"/>
              </a:lnSpc>
            </a:pPr>
            <a:r>
              <a:rPr lang="en-US" altLang="en-US" dirty="0" smtClean="0"/>
              <a:t>Min LOSSB, </a:t>
            </a:r>
            <a:r>
              <a:rPr lang="en-US" altLang="en-US" dirty="0" err="1" smtClean="0"/>
              <a:t>st.</a:t>
            </a:r>
            <a:r>
              <a:rPr lang="en-US" altLang="en-US" dirty="0" smtClean="0"/>
              <a:t> </a:t>
            </a:r>
          </a:p>
          <a:p>
            <a:pPr eaLnBrk="1" hangingPunct="1">
              <a:lnSpc>
                <a:spcPct val="90000"/>
              </a:lnSpc>
            </a:pPr>
            <a:r>
              <a:rPr lang="en-US" altLang="en-US" dirty="0" smtClean="0"/>
              <a:t>4PB</a:t>
            </a:r>
            <a:r>
              <a:rPr lang="en-US" altLang="en-US" baseline="-25000" dirty="0" smtClean="0"/>
              <a:t>1</a:t>
            </a:r>
            <a:r>
              <a:rPr lang="en-US" altLang="en-US" dirty="0" smtClean="0"/>
              <a:t>+3PB</a:t>
            </a:r>
            <a:r>
              <a:rPr lang="en-US" altLang="en-US" sz="2400" baseline="-25000" dirty="0" smtClean="0"/>
              <a:t>2</a:t>
            </a:r>
            <a:r>
              <a:rPr lang="en-US" altLang="en-US" dirty="0" smtClean="0"/>
              <a:t>+2PB</a:t>
            </a:r>
            <a:r>
              <a:rPr lang="en-US" altLang="en-US" sz="2400" baseline="-25000" dirty="0" smtClean="0"/>
              <a:t>3</a:t>
            </a:r>
            <a:r>
              <a:rPr lang="en-US" altLang="en-US" dirty="0" smtClean="0"/>
              <a:t>-LOSSB &lt;=0 (</a:t>
            </a:r>
            <a:r>
              <a:rPr lang="en-US" altLang="en-US" sz="2400" dirty="0" smtClean="0"/>
              <a:t>Strategy a</a:t>
            </a:r>
            <a:r>
              <a:rPr lang="en-US" altLang="en-US" sz="2400" baseline="-25000" dirty="0" smtClean="0"/>
              <a:t>1</a:t>
            </a:r>
            <a:r>
              <a:rPr lang="en-US" altLang="en-US" sz="2400" dirty="0" smtClean="0"/>
              <a:t>)</a:t>
            </a:r>
          </a:p>
          <a:p>
            <a:pPr eaLnBrk="1" hangingPunct="1">
              <a:lnSpc>
                <a:spcPct val="90000"/>
              </a:lnSpc>
            </a:pPr>
            <a:r>
              <a:rPr lang="en-US" altLang="en-US" dirty="0" smtClean="0"/>
              <a:t>-1PB</a:t>
            </a:r>
            <a:r>
              <a:rPr lang="en-US" altLang="en-US" sz="2400" baseline="-25000" dirty="0" smtClean="0"/>
              <a:t>1</a:t>
            </a:r>
            <a:r>
              <a:rPr lang="en-US" altLang="en-US" dirty="0" smtClean="0"/>
              <a:t>+4PB</a:t>
            </a:r>
            <a:r>
              <a:rPr lang="en-US" altLang="en-US" sz="2400" baseline="-25000" dirty="0" smtClean="0"/>
              <a:t>2</a:t>
            </a:r>
            <a:r>
              <a:rPr lang="en-US" altLang="en-US" dirty="0" smtClean="0"/>
              <a:t>+1PB</a:t>
            </a:r>
            <a:r>
              <a:rPr lang="en-US" altLang="en-US" sz="2000" baseline="-25000" dirty="0" smtClean="0"/>
              <a:t>3</a:t>
            </a:r>
            <a:r>
              <a:rPr lang="en-US" altLang="en-US" dirty="0" smtClean="0"/>
              <a:t>-LOSSB&lt;=0 (</a:t>
            </a:r>
            <a:r>
              <a:rPr lang="en-US" altLang="en-US" sz="2400" dirty="0" smtClean="0"/>
              <a:t>Strategy a</a:t>
            </a:r>
            <a:r>
              <a:rPr lang="en-US" altLang="en-US" sz="2400" baseline="-25000" dirty="0" smtClean="0"/>
              <a:t>2</a:t>
            </a:r>
            <a:r>
              <a:rPr lang="en-US" altLang="en-US" sz="2400" dirty="0" smtClean="0"/>
              <a:t>)</a:t>
            </a:r>
          </a:p>
          <a:p>
            <a:pPr eaLnBrk="1" hangingPunct="1">
              <a:lnSpc>
                <a:spcPct val="90000"/>
              </a:lnSpc>
            </a:pPr>
            <a:r>
              <a:rPr lang="en-US" altLang="en-US" dirty="0" smtClean="0"/>
              <a:t>5PB</a:t>
            </a:r>
            <a:r>
              <a:rPr lang="en-US" altLang="en-US" sz="2400" baseline="-25000" dirty="0" smtClean="0"/>
              <a:t>1</a:t>
            </a:r>
            <a:r>
              <a:rPr lang="en-US" altLang="en-US" dirty="0" smtClean="0"/>
              <a:t>- 2PB</a:t>
            </a:r>
            <a:r>
              <a:rPr lang="en-US" altLang="en-US" sz="2400" baseline="-25000" dirty="0" smtClean="0"/>
              <a:t>2</a:t>
            </a:r>
            <a:r>
              <a:rPr lang="en-US" altLang="en-US" dirty="0" smtClean="0"/>
              <a:t>+ 5PB</a:t>
            </a:r>
            <a:r>
              <a:rPr lang="en-US" altLang="en-US" sz="2000" baseline="-25000" dirty="0" smtClean="0"/>
              <a:t>3 </a:t>
            </a:r>
            <a:r>
              <a:rPr lang="en-US" altLang="en-US" dirty="0" smtClean="0"/>
              <a:t>- LOSSB&lt;=0(</a:t>
            </a:r>
            <a:r>
              <a:rPr lang="en-US" altLang="en-US" sz="2400" dirty="0" smtClean="0"/>
              <a:t>Strategy a</a:t>
            </a:r>
            <a:r>
              <a:rPr lang="en-US" altLang="en-US" sz="2400" baseline="-25000" dirty="0" smtClean="0"/>
              <a:t>3</a:t>
            </a:r>
            <a:r>
              <a:rPr lang="en-US" altLang="en-US" sz="2400" dirty="0" smtClean="0"/>
              <a:t>)</a:t>
            </a:r>
          </a:p>
          <a:p>
            <a:pPr eaLnBrk="1" hangingPunct="1">
              <a:lnSpc>
                <a:spcPct val="90000"/>
              </a:lnSpc>
            </a:pPr>
            <a:endParaRPr lang="en-US" altLang="en-US" sz="2400" dirty="0" smtClean="0"/>
          </a:p>
          <a:p>
            <a:pPr eaLnBrk="1" hangingPunct="1">
              <a:lnSpc>
                <a:spcPct val="90000"/>
              </a:lnSpc>
            </a:pPr>
            <a:r>
              <a:rPr lang="en-US" altLang="en-US" dirty="0" smtClean="0"/>
              <a:t>PB</a:t>
            </a:r>
            <a:r>
              <a:rPr lang="en-US" altLang="en-US" sz="2400" baseline="-25000" dirty="0" smtClean="0"/>
              <a:t>1 </a:t>
            </a:r>
            <a:r>
              <a:rPr lang="en-US" altLang="en-US" dirty="0" smtClean="0"/>
              <a:t>+ PB</a:t>
            </a:r>
            <a:r>
              <a:rPr lang="en-US" altLang="en-US" sz="2400" baseline="-25000" dirty="0" smtClean="0"/>
              <a:t>2 </a:t>
            </a:r>
            <a:r>
              <a:rPr lang="en-US" altLang="en-US" dirty="0" smtClean="0"/>
              <a:t>+ PB</a:t>
            </a:r>
            <a:r>
              <a:rPr lang="en-US" altLang="en-US" sz="2000" baseline="-25000" dirty="0" smtClean="0"/>
              <a:t>3</a:t>
            </a:r>
            <a:r>
              <a:rPr lang="en-US" altLang="en-US" dirty="0" smtClean="0"/>
              <a:t> = 1;  </a:t>
            </a:r>
            <a:r>
              <a:rPr lang="en-US" altLang="en-US" dirty="0" smtClean="0">
                <a:solidFill>
                  <a:srgbClr val="0000FF"/>
                </a:solidFill>
              </a:rPr>
              <a:t>LP results</a:t>
            </a:r>
            <a:r>
              <a:rPr lang="en-US" altLang="en-US" dirty="0" smtClean="0"/>
              <a:t>:</a:t>
            </a:r>
            <a:r>
              <a:rPr lang="en-US" altLang="en-US" sz="2800" dirty="0" smtClean="0"/>
              <a:t> </a:t>
            </a:r>
            <a:endParaRPr lang="en-US" altLang="en-US" dirty="0" smtClean="0"/>
          </a:p>
          <a:p>
            <a:pPr eaLnBrk="1" hangingPunct="1">
              <a:lnSpc>
                <a:spcPct val="90000"/>
              </a:lnSpc>
            </a:pPr>
            <a:r>
              <a:rPr lang="en-US" altLang="en-US" sz="2800" dirty="0" smtClean="0"/>
              <a:t>PB</a:t>
            </a:r>
            <a:r>
              <a:rPr lang="en-US" altLang="en-US" baseline="-25000" dirty="0" smtClean="0"/>
              <a:t>1</a:t>
            </a:r>
            <a:r>
              <a:rPr lang="en-US" altLang="en-US" dirty="0" smtClean="0"/>
              <a:t>=0, </a:t>
            </a:r>
            <a:r>
              <a:rPr lang="en-US" altLang="en-US" sz="2400" dirty="0" smtClean="0"/>
              <a:t>PB</a:t>
            </a:r>
            <a:r>
              <a:rPr lang="en-US" altLang="en-US" sz="2400" baseline="-25000" dirty="0" smtClean="0"/>
              <a:t>2</a:t>
            </a:r>
            <a:r>
              <a:rPr lang="en-US" altLang="en-US" sz="2400" dirty="0" smtClean="0"/>
              <a:t>=</a:t>
            </a:r>
            <a:r>
              <a:rPr lang="en-US" altLang="en-US" dirty="0" smtClean="0"/>
              <a:t>0.375</a:t>
            </a:r>
            <a:r>
              <a:rPr lang="en-US" altLang="en-US" sz="2400" dirty="0" smtClean="0"/>
              <a:t>, </a:t>
            </a:r>
            <a:r>
              <a:rPr lang="en-US" altLang="en-US" sz="2800" dirty="0" smtClean="0"/>
              <a:t>PB</a:t>
            </a:r>
            <a:r>
              <a:rPr lang="en-US" altLang="en-US" sz="2400" baseline="-25000" dirty="0" smtClean="0"/>
              <a:t>3</a:t>
            </a:r>
            <a:r>
              <a:rPr lang="en-US" altLang="en-US" sz="2400" dirty="0" smtClean="0"/>
              <a:t>=</a:t>
            </a:r>
            <a:r>
              <a:rPr lang="en-US" altLang="en-US" sz="2800" dirty="0" smtClean="0"/>
              <a:t>0.625, LOSSB</a:t>
            </a:r>
            <a:r>
              <a:rPr lang="en-US" altLang="en-US" sz="2400" dirty="0" smtClean="0"/>
              <a:t>=2.375</a:t>
            </a:r>
            <a:endParaRPr lang="en-US" altLang="en-US" sz="2400" baseline="-25000" dirty="0" smtClean="0"/>
          </a:p>
          <a:p>
            <a:pPr eaLnBrk="1" hangingPunct="1">
              <a:lnSpc>
                <a:spcPct val="90000"/>
              </a:lnSpc>
            </a:pPr>
            <a:endParaRPr lang="en-US" altLang="en-US" sz="2400" dirty="0" smtClean="0"/>
          </a:p>
          <a:p>
            <a:pPr eaLnBrk="1" hangingPunct="1">
              <a:lnSpc>
                <a:spcPct val="90000"/>
              </a:lnSpc>
            </a:pPr>
            <a:endParaRPr lang="en-US" altLang="en-US" dirty="0" smtClean="0"/>
          </a:p>
          <a:p>
            <a:pPr eaLnBrk="1" hangingPunct="1">
              <a:lnSpc>
                <a:spcPct val="90000"/>
              </a:lnSpc>
            </a:pPr>
            <a:endParaRPr lang="en-US" altLang="en-US" dirty="0" smtClean="0"/>
          </a:p>
          <a:p>
            <a:pPr eaLnBrk="1" hangingPunct="1">
              <a:lnSpc>
                <a:spcPct val="90000"/>
              </a:lnSpc>
            </a:pPr>
            <a:endParaRPr lang="en-US" altLang="en-US" baseline="-25000" dirty="0" smtClean="0"/>
          </a:p>
        </p:txBody>
      </p:sp>
    </p:spTree>
    <p:extLst>
      <p:ext uri="{BB962C8B-B14F-4D97-AF65-F5344CB8AC3E}">
        <p14:creationId xmlns:p14="http://schemas.microsoft.com/office/powerpoint/2010/main" val="3665114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6pPr>
            <a:lvl7pPr marL="29718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7pPr>
            <a:lvl8pPr marL="34290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8pPr>
            <a:lvl9pPr marL="3886200" indent="-228600" eaLnBrk="0" fontAlgn="base" hangingPunct="0">
              <a:spcBef>
                <a:spcPct val="20000"/>
              </a:spcBef>
              <a:spcAft>
                <a:spcPct val="0"/>
              </a:spcAft>
              <a:buClr>
                <a:schemeClr val="hlink"/>
              </a:buClr>
              <a:buSzPct val="60000"/>
              <a:buFont typeface="Wingdings" pitchFamily="2" charset="2"/>
              <a:defRPr sz="2800">
                <a:solidFill>
                  <a:schemeClr val="tx1"/>
                </a:solidFill>
                <a:latin typeface="Arial" charset="0"/>
              </a:defRPr>
            </a:lvl9pPr>
          </a:lstStyle>
          <a:p>
            <a:pPr eaLnBrk="1" hangingPunct="1"/>
            <a:fld id="{3E67B759-AC31-4BFD-84F5-4BB2F3AE070F}" type="slidenum">
              <a:rPr lang="en-US" sz="1400" smtClean="0">
                <a:solidFill>
                  <a:srgbClr val="FFFFFF"/>
                </a:solidFill>
              </a:rPr>
              <a:pPr eaLnBrk="1" hangingPunct="1"/>
              <a:t>9</a:t>
            </a:fld>
            <a:endParaRPr lang="en-US" sz="1400" dirty="0" smtClean="0">
              <a:solidFill>
                <a:srgbClr val="FFFFFF"/>
              </a:solidFill>
            </a:endParaRPr>
          </a:p>
        </p:txBody>
      </p:sp>
      <p:sp>
        <p:nvSpPr>
          <p:cNvPr id="6147" name="Rectangle 6"/>
          <p:cNvSpPr>
            <a:spLocks noGrp="1" noChangeArrowheads="1"/>
          </p:cNvSpPr>
          <p:nvPr>
            <p:ph type="title"/>
          </p:nvPr>
        </p:nvSpPr>
        <p:spPr>
          <a:xfrm>
            <a:off x="0" y="0"/>
            <a:ext cx="1979712" cy="260648"/>
          </a:xfrm>
        </p:spPr>
        <p:txBody>
          <a:bodyPr/>
          <a:lstStyle/>
          <a:p>
            <a:pPr eaLnBrk="1" hangingPunct="1"/>
            <a:r>
              <a:rPr lang="en-US" sz="1600" dirty="0" smtClean="0">
                <a:solidFill>
                  <a:schemeClr val="tx2">
                    <a:lumMod val="75000"/>
                  </a:schemeClr>
                </a:solidFill>
              </a:rPr>
              <a:t>Data Nomenclature</a:t>
            </a:r>
          </a:p>
        </p:txBody>
      </p:sp>
      <p:sp>
        <p:nvSpPr>
          <p:cNvPr id="6148" name="Rectangle 7"/>
          <p:cNvSpPr>
            <a:spLocks noGrp="1" noChangeArrowheads="1"/>
          </p:cNvSpPr>
          <p:nvPr>
            <p:ph type="body" idx="1"/>
          </p:nvPr>
        </p:nvSpPr>
        <p:spPr>
          <a:xfrm>
            <a:off x="323528" y="305272"/>
            <a:ext cx="8610600" cy="6552728"/>
          </a:xfrm>
        </p:spPr>
        <p:txBody>
          <a:bodyPr/>
          <a:lstStyle/>
          <a:p>
            <a:pPr marL="0" indent="0">
              <a:buNone/>
            </a:pPr>
            <a:r>
              <a:rPr lang="en-US" sz="2000" dirty="0" smtClean="0"/>
              <a:t>   </a:t>
            </a:r>
            <a:r>
              <a:rPr lang="en-US" sz="2000" b="1" dirty="0" smtClean="0">
                <a:solidFill>
                  <a:schemeClr val="bg2">
                    <a:lumMod val="60000"/>
                    <a:lumOff val="40000"/>
                  </a:schemeClr>
                </a:solidFill>
              </a:rPr>
              <a:t>P</a:t>
            </a:r>
            <a:r>
              <a:rPr lang="en-US" sz="2000" b="1" baseline="-25000" dirty="0" smtClean="0">
                <a:solidFill>
                  <a:schemeClr val="bg2">
                    <a:lumMod val="60000"/>
                    <a:lumOff val="40000"/>
                  </a:schemeClr>
                </a:solidFill>
              </a:rPr>
              <a:t>11 </a:t>
            </a:r>
            <a:r>
              <a:rPr lang="en-US" sz="2000" b="1" dirty="0" smtClean="0">
                <a:solidFill>
                  <a:schemeClr val="bg2">
                    <a:lumMod val="60000"/>
                    <a:lumOff val="40000"/>
                  </a:schemeClr>
                </a:solidFill>
              </a:rPr>
              <a:t>= </a:t>
            </a:r>
            <a:r>
              <a:rPr lang="en-US" sz="2000" b="1" dirty="0">
                <a:solidFill>
                  <a:schemeClr val="bg2">
                    <a:lumMod val="60000"/>
                    <a:lumOff val="40000"/>
                  </a:schemeClr>
                </a:solidFill>
              </a:rPr>
              <a:t>αβ</a:t>
            </a:r>
            <a:endParaRPr lang="en-US" sz="2000" b="1" dirty="0" smtClean="0">
              <a:solidFill>
                <a:schemeClr val="bg2">
                  <a:lumMod val="60000"/>
                  <a:lumOff val="40000"/>
                </a:schemeClr>
              </a:solidFill>
            </a:endParaRPr>
          </a:p>
          <a:p>
            <a:pPr marL="0" indent="0">
              <a:buNone/>
            </a:pPr>
            <a:r>
              <a:rPr lang="en-US" sz="2000" b="1" dirty="0" smtClean="0">
                <a:solidFill>
                  <a:schemeClr val="bg2">
                    <a:lumMod val="60000"/>
                    <a:lumOff val="40000"/>
                  </a:schemeClr>
                </a:solidFill>
              </a:rPr>
              <a:t>   P</a:t>
            </a:r>
            <a:r>
              <a:rPr lang="en-US" sz="2000" b="1" baseline="-25000" dirty="0" smtClean="0">
                <a:solidFill>
                  <a:schemeClr val="bg2">
                    <a:lumMod val="60000"/>
                    <a:lumOff val="40000"/>
                  </a:schemeClr>
                </a:solidFill>
              </a:rPr>
              <a:t>12 </a:t>
            </a:r>
            <a:r>
              <a:rPr lang="en-US" sz="2000" b="1" dirty="0" smtClean="0">
                <a:solidFill>
                  <a:schemeClr val="bg2">
                    <a:lumMod val="60000"/>
                    <a:lumOff val="40000"/>
                  </a:schemeClr>
                </a:solidFill>
              </a:rPr>
              <a:t>= </a:t>
            </a:r>
            <a:r>
              <a:rPr lang="en-US" sz="2000" b="1" dirty="0">
                <a:solidFill>
                  <a:schemeClr val="bg2">
                    <a:lumMod val="60000"/>
                    <a:lumOff val="40000"/>
                  </a:schemeClr>
                </a:solidFill>
              </a:rPr>
              <a:t>α(1-β</a:t>
            </a:r>
            <a:r>
              <a:rPr lang="en-US" sz="2000" b="1" dirty="0" smtClean="0">
                <a:solidFill>
                  <a:schemeClr val="bg2">
                    <a:lumMod val="60000"/>
                    <a:lumOff val="40000"/>
                  </a:schemeClr>
                </a:solidFill>
              </a:rPr>
              <a:t>)</a:t>
            </a:r>
          </a:p>
          <a:p>
            <a:pPr marL="0" indent="0">
              <a:buNone/>
            </a:pPr>
            <a:r>
              <a:rPr lang="en-US" sz="2000" b="1" dirty="0" smtClean="0">
                <a:solidFill>
                  <a:schemeClr val="bg2">
                    <a:lumMod val="60000"/>
                    <a:lumOff val="40000"/>
                  </a:schemeClr>
                </a:solidFill>
              </a:rPr>
              <a:t>   P</a:t>
            </a:r>
            <a:r>
              <a:rPr lang="en-US" sz="2000" b="1" baseline="-25000" dirty="0" smtClean="0">
                <a:solidFill>
                  <a:schemeClr val="bg2">
                    <a:lumMod val="60000"/>
                    <a:lumOff val="40000"/>
                  </a:schemeClr>
                </a:solidFill>
              </a:rPr>
              <a:t>21 </a:t>
            </a:r>
            <a:r>
              <a:rPr lang="en-US" sz="2000" b="1" dirty="0" smtClean="0">
                <a:solidFill>
                  <a:schemeClr val="bg2">
                    <a:lumMod val="60000"/>
                    <a:lumOff val="40000"/>
                  </a:schemeClr>
                </a:solidFill>
              </a:rPr>
              <a:t>= </a:t>
            </a:r>
            <a:r>
              <a:rPr lang="en-US" sz="2000" b="1" dirty="0">
                <a:solidFill>
                  <a:schemeClr val="bg2">
                    <a:lumMod val="60000"/>
                    <a:lumOff val="40000"/>
                  </a:schemeClr>
                </a:solidFill>
              </a:rPr>
              <a:t>(</a:t>
            </a:r>
            <a:r>
              <a:rPr lang="en-US" sz="2000" b="1" dirty="0" smtClean="0">
                <a:solidFill>
                  <a:schemeClr val="bg2">
                    <a:lumMod val="60000"/>
                    <a:lumOff val="40000"/>
                  </a:schemeClr>
                </a:solidFill>
              </a:rPr>
              <a:t>1-α)β</a:t>
            </a:r>
          </a:p>
          <a:p>
            <a:pPr marL="0" indent="0">
              <a:buNone/>
            </a:pPr>
            <a:r>
              <a:rPr lang="en-US" sz="2000" b="1" u="sng" dirty="0" smtClean="0">
                <a:solidFill>
                  <a:schemeClr val="bg2">
                    <a:lumMod val="60000"/>
                    <a:lumOff val="40000"/>
                  </a:schemeClr>
                </a:solidFill>
              </a:rPr>
              <a:t>+ P</a:t>
            </a:r>
            <a:r>
              <a:rPr lang="en-US" sz="2000" b="1" baseline="-25000" dirty="0" smtClean="0">
                <a:solidFill>
                  <a:schemeClr val="bg2">
                    <a:lumMod val="60000"/>
                    <a:lumOff val="40000"/>
                  </a:schemeClr>
                </a:solidFill>
              </a:rPr>
              <a:t>22</a:t>
            </a:r>
            <a:r>
              <a:rPr lang="en-US" sz="2000" b="1" u="sng" dirty="0">
                <a:solidFill>
                  <a:schemeClr val="bg2">
                    <a:lumMod val="60000"/>
                    <a:lumOff val="40000"/>
                  </a:schemeClr>
                </a:solidFill>
              </a:rPr>
              <a:t>= (1-α)(1-β) </a:t>
            </a:r>
            <a:endParaRPr lang="en-US" sz="2000" b="1" u="sng" dirty="0" smtClean="0">
              <a:solidFill>
                <a:schemeClr val="bg2">
                  <a:lumMod val="60000"/>
                  <a:lumOff val="40000"/>
                </a:schemeClr>
              </a:solidFill>
            </a:endParaRPr>
          </a:p>
          <a:p>
            <a:pPr marL="0" indent="0">
              <a:buNone/>
            </a:pPr>
            <a:r>
              <a:rPr lang="en-US" sz="2000" b="1" dirty="0" smtClean="0">
                <a:solidFill>
                  <a:schemeClr val="bg2">
                    <a:lumMod val="60000"/>
                    <a:lumOff val="40000"/>
                  </a:schemeClr>
                </a:solidFill>
              </a:rPr>
              <a:t>   </a:t>
            </a:r>
            <a:r>
              <a:rPr lang="en-US" sz="1800" b="1" dirty="0" smtClean="0">
                <a:solidFill>
                  <a:schemeClr val="bg2">
                    <a:lumMod val="60000"/>
                    <a:lumOff val="40000"/>
                  </a:schemeClr>
                </a:solidFill>
              </a:rPr>
              <a:t>1.00</a:t>
            </a:r>
            <a:endParaRPr lang="en-US" sz="1200" b="1" dirty="0" smtClean="0">
              <a:solidFill>
                <a:schemeClr val="bg2">
                  <a:lumMod val="60000"/>
                  <a:lumOff val="40000"/>
                </a:schemeClr>
              </a:solidFill>
            </a:endParaRPr>
          </a:p>
          <a:p>
            <a:pPr marL="0" indent="0">
              <a:buNone/>
            </a:pPr>
            <a:r>
              <a:rPr lang="en-US" sz="2000" b="1" dirty="0" smtClean="0">
                <a:solidFill>
                  <a:srgbClr val="33CC33"/>
                </a:solidFill>
              </a:rPr>
              <a:t>α </a:t>
            </a:r>
            <a:r>
              <a:rPr lang="en-US" sz="2000" b="1" dirty="0">
                <a:solidFill>
                  <a:srgbClr val="33CC33"/>
                </a:solidFill>
              </a:rPr>
              <a:t>= P</a:t>
            </a:r>
            <a:r>
              <a:rPr lang="en-US" sz="2000" b="1" baseline="-25000" dirty="0">
                <a:solidFill>
                  <a:srgbClr val="33CC33"/>
                </a:solidFill>
              </a:rPr>
              <a:t>11</a:t>
            </a:r>
            <a:r>
              <a:rPr lang="en-US" sz="2000" b="1" dirty="0">
                <a:solidFill>
                  <a:srgbClr val="33CC33"/>
                </a:solidFill>
              </a:rPr>
              <a:t> + P</a:t>
            </a:r>
            <a:r>
              <a:rPr lang="en-US" sz="2000" b="1" baseline="-25000" dirty="0">
                <a:solidFill>
                  <a:srgbClr val="33CC33"/>
                </a:solidFill>
              </a:rPr>
              <a:t>12</a:t>
            </a:r>
            <a:r>
              <a:rPr lang="en-US" sz="2000" b="1" dirty="0">
                <a:solidFill>
                  <a:srgbClr val="33CC33"/>
                </a:solidFill>
              </a:rPr>
              <a:t> </a:t>
            </a:r>
            <a:r>
              <a:rPr lang="en-US" sz="2000" b="1" dirty="0" smtClean="0">
                <a:solidFill>
                  <a:srgbClr val="33CC33"/>
                </a:solidFill>
              </a:rPr>
              <a:t>   = αβ +</a:t>
            </a:r>
            <a:r>
              <a:rPr lang="en-US" sz="2000" b="1" dirty="0">
                <a:solidFill>
                  <a:srgbClr val="33CC33"/>
                </a:solidFill>
              </a:rPr>
              <a:t> α(1-β</a:t>
            </a:r>
            <a:r>
              <a:rPr lang="en-US" sz="2000" b="1" dirty="0" smtClean="0">
                <a:solidFill>
                  <a:srgbClr val="33CC33"/>
                </a:solidFill>
              </a:rPr>
              <a:t>) = α + αβ – αβ = </a:t>
            </a:r>
            <a:r>
              <a:rPr lang="en-US" sz="2000" b="1" dirty="0">
                <a:solidFill>
                  <a:srgbClr val="33CC33"/>
                </a:solidFill>
              </a:rPr>
              <a:t>α </a:t>
            </a:r>
            <a:r>
              <a:rPr lang="en-US" sz="2000" b="1" dirty="0" smtClean="0">
                <a:solidFill>
                  <a:srgbClr val="33CC33"/>
                </a:solidFill>
              </a:rPr>
              <a:t>;  QED.</a:t>
            </a:r>
          </a:p>
          <a:p>
            <a:pPr marL="0" indent="0">
              <a:spcBef>
                <a:spcPts val="0"/>
              </a:spcBef>
              <a:buNone/>
            </a:pPr>
            <a:r>
              <a:rPr lang="en-US" sz="2000" b="1" dirty="0" smtClean="0">
                <a:solidFill>
                  <a:srgbClr val="33CC33"/>
                </a:solidFill>
              </a:rPr>
              <a:t>β </a:t>
            </a:r>
            <a:r>
              <a:rPr lang="en-US" sz="2000" b="1" dirty="0">
                <a:solidFill>
                  <a:srgbClr val="33CC33"/>
                </a:solidFill>
              </a:rPr>
              <a:t>= P</a:t>
            </a:r>
            <a:r>
              <a:rPr lang="en-US" sz="2000" b="1" baseline="-25000" dirty="0">
                <a:solidFill>
                  <a:srgbClr val="33CC33"/>
                </a:solidFill>
              </a:rPr>
              <a:t>11 </a:t>
            </a:r>
            <a:r>
              <a:rPr lang="en-US" sz="2000" b="1" baseline="-25000" dirty="0" smtClean="0">
                <a:solidFill>
                  <a:srgbClr val="33CC33"/>
                </a:solidFill>
              </a:rPr>
              <a:t> </a:t>
            </a:r>
            <a:r>
              <a:rPr lang="en-US" sz="2000" b="1" dirty="0">
                <a:solidFill>
                  <a:srgbClr val="33CC33"/>
                </a:solidFill>
              </a:rPr>
              <a:t>+ P</a:t>
            </a:r>
            <a:r>
              <a:rPr lang="en-US" sz="2000" b="1" baseline="-25000" dirty="0">
                <a:solidFill>
                  <a:srgbClr val="33CC33"/>
                </a:solidFill>
              </a:rPr>
              <a:t>21</a:t>
            </a:r>
            <a:r>
              <a:rPr lang="en-US" sz="2000" b="1" dirty="0">
                <a:solidFill>
                  <a:srgbClr val="33CC33"/>
                </a:solidFill>
              </a:rPr>
              <a:t> </a:t>
            </a:r>
            <a:r>
              <a:rPr lang="en-US" sz="2000" b="1" dirty="0" smtClean="0">
                <a:solidFill>
                  <a:srgbClr val="33CC33"/>
                </a:solidFill>
              </a:rPr>
              <a:t>   = </a:t>
            </a:r>
            <a:r>
              <a:rPr lang="en-US" sz="2000" b="1" dirty="0">
                <a:solidFill>
                  <a:srgbClr val="33CC33"/>
                </a:solidFill>
              </a:rPr>
              <a:t>αβ + (</a:t>
            </a:r>
            <a:r>
              <a:rPr lang="en-US" sz="2000" b="1" dirty="0" smtClean="0">
                <a:solidFill>
                  <a:srgbClr val="33CC33"/>
                </a:solidFill>
              </a:rPr>
              <a:t>1-α)β  = β + </a:t>
            </a:r>
            <a:r>
              <a:rPr lang="en-US" sz="2000" b="1" dirty="0">
                <a:solidFill>
                  <a:srgbClr val="33CC33"/>
                </a:solidFill>
              </a:rPr>
              <a:t>αβ – αβ = </a:t>
            </a:r>
            <a:r>
              <a:rPr lang="en-US" sz="2000" b="1" dirty="0" smtClean="0">
                <a:solidFill>
                  <a:srgbClr val="33CC33"/>
                </a:solidFill>
              </a:rPr>
              <a:t>β;   QED.</a:t>
            </a:r>
            <a:endParaRPr lang="en-US" sz="2000" dirty="0" smtClean="0"/>
          </a:p>
          <a:p>
            <a:pPr marL="0" indent="0">
              <a:spcBef>
                <a:spcPts val="0"/>
              </a:spcBef>
              <a:buNone/>
            </a:pPr>
            <a:r>
              <a:rPr lang="en-US" sz="2000" dirty="0">
                <a:solidFill>
                  <a:srgbClr val="FFFF00"/>
                </a:solidFill>
              </a:rPr>
              <a:t>P</a:t>
            </a:r>
            <a:r>
              <a:rPr lang="en-US" sz="2000" baseline="-25000" dirty="0">
                <a:solidFill>
                  <a:srgbClr val="FFFF00"/>
                </a:solidFill>
              </a:rPr>
              <a:t>11 </a:t>
            </a:r>
            <a:r>
              <a:rPr lang="en-US" sz="2000" dirty="0">
                <a:solidFill>
                  <a:srgbClr val="FFFF00"/>
                </a:solidFill>
              </a:rPr>
              <a:t>= </a:t>
            </a:r>
            <a:r>
              <a:rPr lang="en-US" sz="2000" dirty="0" smtClean="0">
                <a:solidFill>
                  <a:srgbClr val="FFFF00"/>
                </a:solidFill>
              </a:rPr>
              <a:t>Composite Riskiness </a:t>
            </a:r>
            <a:r>
              <a:rPr lang="en-US" sz="2000" dirty="0">
                <a:solidFill>
                  <a:srgbClr val="FFFF00"/>
                </a:solidFill>
              </a:rPr>
              <a:t>= </a:t>
            </a:r>
            <a:r>
              <a:rPr lang="en-US" sz="2000" dirty="0" smtClean="0">
                <a:solidFill>
                  <a:srgbClr val="FFFF00"/>
                </a:solidFill>
              </a:rPr>
              <a:t>CR </a:t>
            </a:r>
            <a:r>
              <a:rPr lang="en-US" sz="2000" dirty="0">
                <a:solidFill>
                  <a:srgbClr val="FFFF00"/>
                </a:solidFill>
              </a:rPr>
              <a:t>= α * β</a:t>
            </a:r>
          </a:p>
          <a:p>
            <a:pPr marL="0" indent="0">
              <a:buNone/>
            </a:pPr>
            <a:r>
              <a:rPr lang="en-US" sz="2000" dirty="0" smtClean="0">
                <a:solidFill>
                  <a:srgbClr val="FFFF00"/>
                </a:solidFill>
              </a:rPr>
              <a:t>P</a:t>
            </a:r>
            <a:r>
              <a:rPr lang="en-US" sz="2000" baseline="-25000" dirty="0" smtClean="0">
                <a:solidFill>
                  <a:srgbClr val="FFFF00"/>
                </a:solidFill>
              </a:rPr>
              <a:t>22</a:t>
            </a:r>
            <a:r>
              <a:rPr lang="en-US" sz="2000" dirty="0" smtClean="0">
                <a:solidFill>
                  <a:srgbClr val="FFFF00"/>
                </a:solidFill>
              </a:rPr>
              <a:t>=</a:t>
            </a:r>
            <a:r>
              <a:rPr lang="en-US" sz="2000" i="1" dirty="0" smtClean="0">
                <a:solidFill>
                  <a:srgbClr val="FFFF00"/>
                </a:solidFill>
              </a:rPr>
              <a:t>Non-CR (</a:t>
            </a:r>
            <a:r>
              <a:rPr lang="en-US" sz="2000" i="1" dirty="0">
                <a:solidFill>
                  <a:srgbClr val="FFFF00"/>
                </a:solidFill>
              </a:rPr>
              <a:t>N</a:t>
            </a:r>
            <a:r>
              <a:rPr lang="en-US" sz="2000" i="1" dirty="0" smtClean="0">
                <a:solidFill>
                  <a:srgbClr val="FFFF00"/>
                </a:solidFill>
              </a:rPr>
              <a:t>on-Riskiness)</a:t>
            </a:r>
            <a:r>
              <a:rPr lang="en-US" sz="2000" dirty="0" smtClean="0">
                <a:solidFill>
                  <a:srgbClr val="FFFF00"/>
                </a:solidFill>
              </a:rPr>
              <a:t>=Confidence*Power=(1-α)*(</a:t>
            </a:r>
            <a:r>
              <a:rPr lang="en-US" sz="2000" dirty="0">
                <a:solidFill>
                  <a:srgbClr val="FFFF00"/>
                </a:solidFill>
              </a:rPr>
              <a:t>1- β</a:t>
            </a:r>
            <a:r>
              <a:rPr lang="en-US" sz="2000" dirty="0" smtClean="0">
                <a:solidFill>
                  <a:srgbClr val="FFFF00"/>
                </a:solidFill>
              </a:rPr>
              <a:t>)=1-α-β</a:t>
            </a:r>
            <a:r>
              <a:rPr lang="en-US" sz="2000" dirty="0">
                <a:solidFill>
                  <a:srgbClr val="FFFF00"/>
                </a:solidFill>
              </a:rPr>
              <a:t>+ α </a:t>
            </a:r>
            <a:r>
              <a:rPr lang="en-US" sz="2000" dirty="0" smtClean="0">
                <a:solidFill>
                  <a:srgbClr val="FFFF00"/>
                </a:solidFill>
              </a:rPr>
              <a:t>*β </a:t>
            </a:r>
          </a:p>
          <a:p>
            <a:pPr marL="0" indent="0">
              <a:buNone/>
            </a:pPr>
            <a:r>
              <a:rPr lang="en-US" sz="1600" dirty="0">
                <a:solidFill>
                  <a:srgbClr val="FFFF00"/>
                </a:solidFill>
              </a:rPr>
              <a:t>P</a:t>
            </a:r>
            <a:r>
              <a:rPr lang="en-US" sz="1600" baseline="-25000" dirty="0">
                <a:solidFill>
                  <a:srgbClr val="FFFF00"/>
                </a:solidFill>
              </a:rPr>
              <a:t>12 </a:t>
            </a:r>
            <a:r>
              <a:rPr lang="en-US" sz="1600" dirty="0">
                <a:solidFill>
                  <a:srgbClr val="FFFF00"/>
                </a:solidFill>
              </a:rPr>
              <a:t>+ </a:t>
            </a:r>
            <a:r>
              <a:rPr lang="en-US" sz="1600" dirty="0" smtClean="0">
                <a:solidFill>
                  <a:srgbClr val="FFFF00"/>
                </a:solidFill>
              </a:rPr>
              <a:t>P</a:t>
            </a:r>
            <a:r>
              <a:rPr lang="en-US" sz="1600" baseline="-25000" dirty="0" smtClean="0">
                <a:solidFill>
                  <a:srgbClr val="FFFF00"/>
                </a:solidFill>
              </a:rPr>
              <a:t>21 </a:t>
            </a:r>
            <a:r>
              <a:rPr lang="en-US" sz="1600" dirty="0">
                <a:solidFill>
                  <a:srgbClr val="FFFF00"/>
                </a:solidFill>
              </a:rPr>
              <a:t>=</a:t>
            </a:r>
            <a:r>
              <a:rPr lang="en-US" sz="1600" baseline="-25000" dirty="0" smtClean="0">
                <a:solidFill>
                  <a:srgbClr val="FFFF00"/>
                </a:solidFill>
              </a:rPr>
              <a:t> </a:t>
            </a:r>
            <a:r>
              <a:rPr lang="en-US" sz="1600" i="1" dirty="0" smtClean="0">
                <a:solidFill>
                  <a:srgbClr val="FFFF00"/>
                </a:solidFill>
              </a:rPr>
              <a:t>Partial </a:t>
            </a:r>
            <a:r>
              <a:rPr lang="en-US" sz="1600" i="1" dirty="0">
                <a:solidFill>
                  <a:srgbClr val="FFFF00"/>
                </a:solidFill>
              </a:rPr>
              <a:t>Riskiness </a:t>
            </a:r>
            <a:r>
              <a:rPr lang="en-US" sz="1600" i="1" dirty="0" smtClean="0">
                <a:solidFill>
                  <a:srgbClr val="FFFF00"/>
                </a:solidFill>
              </a:rPr>
              <a:t>(PR</a:t>
            </a:r>
            <a:r>
              <a:rPr lang="en-US" sz="1600" i="1" dirty="0">
                <a:solidFill>
                  <a:srgbClr val="FFFF00"/>
                </a:solidFill>
              </a:rPr>
              <a:t>) </a:t>
            </a:r>
            <a:r>
              <a:rPr lang="en-US" sz="1600" dirty="0" smtClean="0">
                <a:solidFill>
                  <a:srgbClr val="FFFF00"/>
                </a:solidFill>
              </a:rPr>
              <a:t>due </a:t>
            </a:r>
            <a:r>
              <a:rPr lang="en-US" sz="1600" dirty="0">
                <a:solidFill>
                  <a:srgbClr val="FFFF00"/>
                </a:solidFill>
              </a:rPr>
              <a:t>to </a:t>
            </a:r>
            <a:r>
              <a:rPr lang="en-US" sz="1600" dirty="0" smtClean="0">
                <a:solidFill>
                  <a:srgbClr val="FFFF00"/>
                </a:solidFill>
              </a:rPr>
              <a:t>Type-I(α) or Type-II(β) = α(1- </a:t>
            </a:r>
            <a:r>
              <a:rPr lang="en-US" sz="1600" dirty="0">
                <a:solidFill>
                  <a:srgbClr val="FFFF00"/>
                </a:solidFill>
              </a:rPr>
              <a:t>β) + (1- α) </a:t>
            </a:r>
            <a:r>
              <a:rPr lang="en-US" sz="1600" dirty="0" smtClean="0">
                <a:solidFill>
                  <a:srgbClr val="FFFF00"/>
                </a:solidFill>
              </a:rPr>
              <a:t>β</a:t>
            </a:r>
          </a:p>
          <a:p>
            <a:pPr marL="0" indent="0">
              <a:spcBef>
                <a:spcPts val="0"/>
              </a:spcBef>
              <a:buNone/>
            </a:pPr>
            <a:r>
              <a:rPr lang="en-US" sz="1600" b="1" dirty="0" smtClean="0">
                <a:solidFill>
                  <a:srgbClr val="CC3399"/>
                </a:solidFill>
              </a:rPr>
              <a:t>C</a:t>
            </a:r>
            <a:r>
              <a:rPr lang="en-US" sz="1600" b="1" baseline="-25000" dirty="0" smtClean="0">
                <a:solidFill>
                  <a:srgbClr val="CC3399"/>
                </a:solidFill>
              </a:rPr>
              <a:t>11</a:t>
            </a:r>
            <a:r>
              <a:rPr lang="en-US" sz="1600" b="1" dirty="0" smtClean="0">
                <a:solidFill>
                  <a:srgbClr val="CC3399"/>
                </a:solidFill>
              </a:rPr>
              <a:t>($) = (+) Cost multiplier of </a:t>
            </a:r>
            <a:r>
              <a:rPr lang="en-US" sz="1600" dirty="0">
                <a:solidFill>
                  <a:srgbClr val="CC3399"/>
                </a:solidFill>
              </a:rPr>
              <a:t>P</a:t>
            </a:r>
            <a:r>
              <a:rPr lang="en-US" sz="1600" baseline="-25000" dirty="0">
                <a:solidFill>
                  <a:srgbClr val="CC3399"/>
                </a:solidFill>
              </a:rPr>
              <a:t>11</a:t>
            </a:r>
            <a:r>
              <a:rPr lang="en-US" sz="1600" b="1" dirty="0" smtClean="0">
                <a:solidFill>
                  <a:srgbClr val="CC3399"/>
                </a:solidFill>
              </a:rPr>
              <a:t> accrued by the producer as per unit marketing cost    </a:t>
            </a:r>
          </a:p>
          <a:p>
            <a:pPr marL="0" indent="0">
              <a:spcBef>
                <a:spcPts val="0"/>
              </a:spcBef>
              <a:buNone/>
            </a:pPr>
            <a:r>
              <a:rPr lang="en-US" sz="1600" b="1" dirty="0" smtClean="0">
                <a:solidFill>
                  <a:srgbClr val="CC3399"/>
                </a:solidFill>
              </a:rPr>
              <a:t>C</a:t>
            </a:r>
            <a:r>
              <a:rPr lang="en-US" sz="1600" b="1" baseline="-25000" dirty="0" smtClean="0">
                <a:solidFill>
                  <a:srgbClr val="CC3399"/>
                </a:solidFill>
              </a:rPr>
              <a:t>12</a:t>
            </a:r>
            <a:r>
              <a:rPr lang="en-US" sz="1600" b="1" dirty="0" smtClean="0">
                <a:solidFill>
                  <a:srgbClr val="CC3399"/>
                </a:solidFill>
              </a:rPr>
              <a:t>($) </a:t>
            </a:r>
            <a:r>
              <a:rPr lang="en-US" sz="1600" b="1" dirty="0">
                <a:solidFill>
                  <a:srgbClr val="CC3399"/>
                </a:solidFill>
              </a:rPr>
              <a:t>= (+) Cost </a:t>
            </a:r>
            <a:r>
              <a:rPr lang="en-US" sz="1600" b="1" dirty="0" smtClean="0">
                <a:solidFill>
                  <a:srgbClr val="CC3399"/>
                </a:solidFill>
              </a:rPr>
              <a:t>multiplier </a:t>
            </a:r>
            <a:r>
              <a:rPr lang="en-US" sz="1600" b="1" dirty="0">
                <a:solidFill>
                  <a:srgbClr val="CC3399"/>
                </a:solidFill>
              </a:rPr>
              <a:t>of </a:t>
            </a:r>
            <a:r>
              <a:rPr lang="en-US" sz="1600" dirty="0" smtClean="0">
                <a:solidFill>
                  <a:srgbClr val="CC3399"/>
                </a:solidFill>
              </a:rPr>
              <a:t>P</a:t>
            </a:r>
            <a:r>
              <a:rPr lang="en-US" sz="1600" baseline="-25000" dirty="0" smtClean="0">
                <a:solidFill>
                  <a:srgbClr val="CC3399"/>
                </a:solidFill>
              </a:rPr>
              <a:t>12</a:t>
            </a:r>
            <a:r>
              <a:rPr lang="en-US" sz="1600" b="1" dirty="0" smtClean="0">
                <a:solidFill>
                  <a:srgbClr val="CC3399"/>
                </a:solidFill>
              </a:rPr>
              <a:t> </a:t>
            </a:r>
            <a:r>
              <a:rPr lang="en-US" sz="1600" b="1" dirty="0">
                <a:solidFill>
                  <a:srgbClr val="CC3399"/>
                </a:solidFill>
              </a:rPr>
              <a:t>accrued by the producer as per unit marketing cost </a:t>
            </a:r>
            <a:r>
              <a:rPr lang="en-US" sz="1600" b="1" dirty="0" smtClean="0">
                <a:solidFill>
                  <a:srgbClr val="CC3399"/>
                </a:solidFill>
              </a:rPr>
              <a:t>C</a:t>
            </a:r>
            <a:r>
              <a:rPr lang="en-US" sz="1600" b="1" baseline="-25000" dirty="0" smtClean="0">
                <a:solidFill>
                  <a:srgbClr val="CC3399"/>
                </a:solidFill>
              </a:rPr>
              <a:t>21</a:t>
            </a:r>
            <a:r>
              <a:rPr lang="en-US" sz="1600" b="1" dirty="0" smtClean="0">
                <a:solidFill>
                  <a:srgbClr val="CC3399"/>
                </a:solidFill>
              </a:rPr>
              <a:t>($) = </a:t>
            </a:r>
            <a:r>
              <a:rPr lang="en-US" sz="1600" b="1" dirty="0">
                <a:solidFill>
                  <a:srgbClr val="CC3399"/>
                </a:solidFill>
              </a:rPr>
              <a:t>(+) Cost multiplier of </a:t>
            </a:r>
            <a:r>
              <a:rPr lang="en-US" sz="1600" dirty="0" smtClean="0">
                <a:solidFill>
                  <a:srgbClr val="CC3399"/>
                </a:solidFill>
              </a:rPr>
              <a:t>P</a:t>
            </a:r>
            <a:r>
              <a:rPr lang="en-US" sz="1600" baseline="-25000" dirty="0" smtClean="0">
                <a:solidFill>
                  <a:srgbClr val="CC3399"/>
                </a:solidFill>
              </a:rPr>
              <a:t>21</a:t>
            </a:r>
            <a:r>
              <a:rPr lang="en-US" sz="1600" b="1" dirty="0" smtClean="0">
                <a:solidFill>
                  <a:srgbClr val="CC3399"/>
                </a:solidFill>
              </a:rPr>
              <a:t> </a:t>
            </a:r>
            <a:r>
              <a:rPr lang="en-US" sz="1600" b="1" dirty="0">
                <a:solidFill>
                  <a:srgbClr val="CC3399"/>
                </a:solidFill>
              </a:rPr>
              <a:t>accrued </a:t>
            </a:r>
            <a:r>
              <a:rPr lang="en-US" sz="1600" b="1" dirty="0" smtClean="0">
                <a:solidFill>
                  <a:srgbClr val="CC3399"/>
                </a:solidFill>
              </a:rPr>
              <a:t>by </a:t>
            </a:r>
            <a:r>
              <a:rPr lang="en-US" sz="1600" b="1" dirty="0">
                <a:solidFill>
                  <a:srgbClr val="CC3399"/>
                </a:solidFill>
              </a:rPr>
              <a:t>the producer as per unit marketing cost </a:t>
            </a:r>
            <a:r>
              <a:rPr lang="en-US" sz="2000" b="1" dirty="0" smtClean="0">
                <a:solidFill>
                  <a:srgbClr val="CC3399"/>
                </a:solidFill>
              </a:rPr>
              <a:t>C</a:t>
            </a:r>
            <a:r>
              <a:rPr lang="en-US" sz="2000" b="1" baseline="-25000" dirty="0" smtClean="0">
                <a:solidFill>
                  <a:srgbClr val="CC3399"/>
                </a:solidFill>
              </a:rPr>
              <a:t>22</a:t>
            </a:r>
            <a:r>
              <a:rPr lang="en-US" sz="2000" b="1" dirty="0" smtClean="0">
                <a:solidFill>
                  <a:srgbClr val="CC3399"/>
                </a:solidFill>
              </a:rPr>
              <a:t>($) </a:t>
            </a:r>
            <a:r>
              <a:rPr lang="en-US" sz="1600" b="1" dirty="0" smtClean="0">
                <a:solidFill>
                  <a:srgbClr val="CC3399"/>
                </a:solidFill>
              </a:rPr>
              <a:t>= (-) </a:t>
            </a:r>
            <a:r>
              <a:rPr lang="en-US" sz="1500" b="1" dirty="0" smtClean="0">
                <a:solidFill>
                  <a:srgbClr val="CC3399"/>
                </a:solidFill>
              </a:rPr>
              <a:t>Utility multiplier </a:t>
            </a:r>
            <a:r>
              <a:rPr lang="en-US" sz="1500" b="1" dirty="0">
                <a:solidFill>
                  <a:srgbClr val="CC3399"/>
                </a:solidFill>
              </a:rPr>
              <a:t>of </a:t>
            </a:r>
            <a:r>
              <a:rPr lang="en-US" sz="1600" dirty="0" smtClean="0">
                <a:solidFill>
                  <a:srgbClr val="CC3399"/>
                </a:solidFill>
              </a:rPr>
              <a:t>P</a:t>
            </a:r>
            <a:r>
              <a:rPr lang="en-US" sz="1600" baseline="-25000" dirty="0" smtClean="0">
                <a:solidFill>
                  <a:srgbClr val="CC3399"/>
                </a:solidFill>
              </a:rPr>
              <a:t>22 </a:t>
            </a:r>
            <a:r>
              <a:rPr lang="en-US" sz="1600" b="1" dirty="0" smtClean="0">
                <a:solidFill>
                  <a:srgbClr val="CC3399"/>
                </a:solidFill>
              </a:rPr>
              <a:t>made by </a:t>
            </a:r>
            <a:r>
              <a:rPr lang="en-US" sz="1600" b="1" dirty="0">
                <a:solidFill>
                  <a:srgbClr val="CC3399"/>
                </a:solidFill>
              </a:rPr>
              <a:t>the producer as </a:t>
            </a:r>
            <a:r>
              <a:rPr lang="en-US" sz="1600" b="1" dirty="0" smtClean="0">
                <a:solidFill>
                  <a:srgbClr val="CC3399"/>
                </a:solidFill>
              </a:rPr>
              <a:t>per unit marketing revenue</a:t>
            </a:r>
            <a:endParaRPr lang="en-US" sz="1600" b="1" dirty="0" smtClean="0">
              <a:solidFill>
                <a:srgbClr val="33CC33"/>
              </a:solidFill>
            </a:endParaRPr>
          </a:p>
          <a:p>
            <a:pPr marL="0" indent="0">
              <a:buNone/>
            </a:pPr>
            <a:r>
              <a:rPr lang="en-US" sz="1600" b="1" dirty="0" smtClean="0">
                <a:solidFill>
                  <a:srgbClr val="33CC33"/>
                </a:solidFill>
              </a:rPr>
              <a:t>Expected Cost (EC) = </a:t>
            </a:r>
            <a:r>
              <a:rPr lang="en-US" sz="1600" b="1" dirty="0">
                <a:solidFill>
                  <a:srgbClr val="33CC33"/>
                </a:solidFill>
              </a:rPr>
              <a:t>C</a:t>
            </a:r>
            <a:r>
              <a:rPr lang="en-US" sz="1600" b="1" baseline="-25000" dirty="0">
                <a:solidFill>
                  <a:srgbClr val="33CC33"/>
                </a:solidFill>
              </a:rPr>
              <a:t>11</a:t>
            </a:r>
            <a:r>
              <a:rPr lang="en-US" sz="1600" b="1" dirty="0" smtClean="0">
                <a:solidFill>
                  <a:srgbClr val="33CC33"/>
                </a:solidFill>
              </a:rPr>
              <a:t>($)* </a:t>
            </a:r>
            <a:r>
              <a:rPr lang="en-US" sz="1600" dirty="0">
                <a:solidFill>
                  <a:srgbClr val="33CC33"/>
                </a:solidFill>
              </a:rPr>
              <a:t>P</a:t>
            </a:r>
            <a:r>
              <a:rPr lang="en-US" sz="1600" baseline="-25000" dirty="0">
                <a:solidFill>
                  <a:srgbClr val="33CC33"/>
                </a:solidFill>
              </a:rPr>
              <a:t>11</a:t>
            </a:r>
            <a:r>
              <a:rPr lang="en-US" sz="1600" dirty="0">
                <a:solidFill>
                  <a:srgbClr val="33CC33"/>
                </a:solidFill>
              </a:rPr>
              <a:t> + </a:t>
            </a:r>
            <a:r>
              <a:rPr lang="en-US" sz="1600" b="1" dirty="0">
                <a:solidFill>
                  <a:srgbClr val="33CC33"/>
                </a:solidFill>
              </a:rPr>
              <a:t>C</a:t>
            </a:r>
            <a:r>
              <a:rPr lang="en-US" sz="1600" b="1" baseline="-25000" dirty="0">
                <a:solidFill>
                  <a:srgbClr val="33CC33"/>
                </a:solidFill>
              </a:rPr>
              <a:t>12</a:t>
            </a:r>
            <a:r>
              <a:rPr lang="en-US" sz="1600" b="1" dirty="0" smtClean="0">
                <a:solidFill>
                  <a:srgbClr val="33CC33"/>
                </a:solidFill>
              </a:rPr>
              <a:t>($)*</a:t>
            </a:r>
            <a:r>
              <a:rPr lang="en-US" sz="1600" dirty="0" smtClean="0">
                <a:solidFill>
                  <a:srgbClr val="33CC33"/>
                </a:solidFill>
              </a:rPr>
              <a:t>P</a:t>
            </a:r>
            <a:r>
              <a:rPr lang="en-US" sz="1600" baseline="-25000" dirty="0" smtClean="0">
                <a:solidFill>
                  <a:srgbClr val="33CC33"/>
                </a:solidFill>
              </a:rPr>
              <a:t>12</a:t>
            </a:r>
            <a:r>
              <a:rPr lang="en-US" sz="1600" dirty="0" smtClean="0">
                <a:solidFill>
                  <a:srgbClr val="33CC33"/>
                </a:solidFill>
              </a:rPr>
              <a:t> + </a:t>
            </a:r>
            <a:r>
              <a:rPr lang="en-US" sz="1600" b="1" dirty="0">
                <a:solidFill>
                  <a:srgbClr val="33CC33"/>
                </a:solidFill>
              </a:rPr>
              <a:t>C</a:t>
            </a:r>
            <a:r>
              <a:rPr lang="en-US" sz="1600" b="1" baseline="-25000" dirty="0">
                <a:solidFill>
                  <a:srgbClr val="33CC33"/>
                </a:solidFill>
              </a:rPr>
              <a:t>21</a:t>
            </a:r>
            <a:r>
              <a:rPr lang="en-US" sz="1600" b="1" dirty="0">
                <a:solidFill>
                  <a:srgbClr val="33CC33"/>
                </a:solidFill>
              </a:rPr>
              <a:t>($) </a:t>
            </a:r>
            <a:r>
              <a:rPr lang="en-US" sz="1600" b="1" dirty="0" smtClean="0">
                <a:solidFill>
                  <a:srgbClr val="33CC33"/>
                </a:solidFill>
              </a:rPr>
              <a:t>* </a:t>
            </a:r>
            <a:r>
              <a:rPr lang="en-US" sz="1600" dirty="0" smtClean="0">
                <a:solidFill>
                  <a:srgbClr val="33CC33"/>
                </a:solidFill>
              </a:rPr>
              <a:t>P</a:t>
            </a:r>
            <a:r>
              <a:rPr lang="en-US" sz="1600" baseline="-25000" dirty="0" smtClean="0">
                <a:solidFill>
                  <a:srgbClr val="33CC33"/>
                </a:solidFill>
              </a:rPr>
              <a:t>21</a:t>
            </a:r>
            <a:r>
              <a:rPr lang="en-US" sz="1600" dirty="0" smtClean="0">
                <a:solidFill>
                  <a:srgbClr val="33CC33"/>
                </a:solidFill>
              </a:rPr>
              <a:t> + </a:t>
            </a:r>
            <a:r>
              <a:rPr lang="en-US" sz="1600" b="1" dirty="0">
                <a:solidFill>
                  <a:srgbClr val="33CC33"/>
                </a:solidFill>
              </a:rPr>
              <a:t>C</a:t>
            </a:r>
            <a:r>
              <a:rPr lang="en-US" sz="1600" b="1" baseline="-25000" dirty="0">
                <a:solidFill>
                  <a:srgbClr val="33CC33"/>
                </a:solidFill>
              </a:rPr>
              <a:t>22</a:t>
            </a:r>
            <a:r>
              <a:rPr lang="en-US" sz="1600" b="1" dirty="0">
                <a:solidFill>
                  <a:srgbClr val="33CC33"/>
                </a:solidFill>
              </a:rPr>
              <a:t>($) </a:t>
            </a:r>
            <a:r>
              <a:rPr lang="en-US" sz="1600" b="1" dirty="0" smtClean="0">
                <a:solidFill>
                  <a:srgbClr val="33CC33"/>
                </a:solidFill>
              </a:rPr>
              <a:t>*</a:t>
            </a:r>
            <a:r>
              <a:rPr lang="en-US" sz="1600" dirty="0">
                <a:solidFill>
                  <a:srgbClr val="33CC33"/>
                </a:solidFill>
              </a:rPr>
              <a:t>P</a:t>
            </a:r>
            <a:r>
              <a:rPr lang="en-US" sz="1600" baseline="-25000" dirty="0">
                <a:solidFill>
                  <a:srgbClr val="33CC33"/>
                </a:solidFill>
              </a:rPr>
              <a:t>22</a:t>
            </a:r>
            <a:endParaRPr lang="en-US" sz="1600" b="1" dirty="0">
              <a:solidFill>
                <a:srgbClr val="33CC33"/>
              </a:solidFill>
            </a:endParaRPr>
          </a:p>
          <a:p>
            <a:pPr marL="0" indent="0">
              <a:buNone/>
            </a:pPr>
            <a:r>
              <a:rPr lang="en-US" sz="1400" b="1" dirty="0">
                <a:solidFill>
                  <a:srgbClr val="CC00CC"/>
                </a:solidFill>
              </a:rPr>
              <a:t>Loss($) = </a:t>
            </a:r>
            <a:r>
              <a:rPr lang="en-US" sz="1400" b="1" dirty="0">
                <a:solidFill>
                  <a:srgbClr val="00B0F0"/>
                </a:solidFill>
              </a:rPr>
              <a:t>Game-theoretic variable to minimize toward the Neumann mixed-strategy equilibrium. See Ex. on </a:t>
            </a:r>
            <a:r>
              <a:rPr lang="en-US" sz="1400" b="1" dirty="0" smtClean="0">
                <a:solidFill>
                  <a:srgbClr val="00B0F0"/>
                </a:solidFill>
              </a:rPr>
              <a:t>p.10. </a:t>
            </a:r>
            <a:r>
              <a:rPr lang="en-US" sz="1300" b="1" dirty="0" smtClean="0">
                <a:solidFill>
                  <a:schemeClr val="bg2">
                    <a:lumMod val="60000"/>
                    <a:lumOff val="40000"/>
                  </a:schemeClr>
                </a:solidFill>
              </a:rPr>
              <a:t>IMPORTANT: Manufacturer </a:t>
            </a:r>
            <a:r>
              <a:rPr lang="en-US" sz="1300" b="1" dirty="0">
                <a:solidFill>
                  <a:schemeClr val="bg2">
                    <a:lumMod val="60000"/>
                    <a:lumOff val="40000"/>
                  </a:schemeClr>
                </a:solidFill>
              </a:rPr>
              <a:t>is </a:t>
            </a:r>
            <a:r>
              <a:rPr lang="en-US" sz="1300" b="1" dirty="0" smtClean="0">
                <a:solidFill>
                  <a:schemeClr val="bg2">
                    <a:lumMod val="60000"/>
                    <a:lumOff val="40000"/>
                  </a:schemeClr>
                </a:solidFill>
              </a:rPr>
              <a:t>willing FOR EX. </a:t>
            </a:r>
            <a:r>
              <a:rPr lang="en-US" sz="1300" b="1" dirty="0">
                <a:solidFill>
                  <a:schemeClr val="bg2">
                    <a:lumMod val="60000"/>
                    <a:lumOff val="40000"/>
                  </a:schemeClr>
                </a:solidFill>
              </a:rPr>
              <a:t>to invest up to $5K or 5M units for each of the constraints 1 to </a:t>
            </a:r>
            <a:r>
              <a:rPr lang="en-US" sz="1300" b="1" dirty="0" smtClean="0">
                <a:solidFill>
                  <a:schemeClr val="bg2">
                    <a:lumMod val="60000"/>
                    <a:lumOff val="40000"/>
                  </a:schemeClr>
                </a:solidFill>
              </a:rPr>
              <a:t>4 for generality and homogeneity  on p. 9 although Eq. 4 MAY not need any investment. </a:t>
            </a:r>
            <a:endParaRPr lang="en-US" sz="1300" b="1" dirty="0">
              <a:solidFill>
                <a:schemeClr val="bg2">
                  <a:lumMod val="60000"/>
                  <a:lumOff val="40000"/>
                </a:schemeClr>
              </a:solidFill>
            </a:endParaRPr>
          </a:p>
          <a:p>
            <a:pPr marL="0" indent="0">
              <a:buNone/>
            </a:pPr>
            <a:r>
              <a:rPr lang="en-US" sz="1200" b="1" dirty="0" smtClean="0"/>
              <a:t>The </a:t>
            </a:r>
            <a:r>
              <a:rPr lang="en-US" sz="1200" b="1" dirty="0" smtClean="0">
                <a:solidFill>
                  <a:schemeClr val="bg2">
                    <a:lumMod val="60000"/>
                    <a:lumOff val="40000"/>
                  </a:schemeClr>
                </a:solidFill>
              </a:rPr>
              <a:t> </a:t>
            </a:r>
            <a:r>
              <a:rPr lang="en-US" sz="1200" b="1" dirty="0" smtClean="0"/>
              <a:t>higher  the input Loss ($) value entered, the more the manufacturer is planning to invest so as to redeem risks</a:t>
            </a:r>
            <a:r>
              <a:rPr lang="en-US" sz="1400" b="1" dirty="0" smtClean="0"/>
              <a:t>! Then, </a:t>
            </a:r>
            <a:r>
              <a:rPr lang="en-US" sz="1200" b="1" dirty="0" smtClean="0"/>
              <a:t>the higher the EC gets(revenue→0), the higher </a:t>
            </a:r>
            <a:r>
              <a:rPr lang="en-US" sz="1200" dirty="0" smtClean="0"/>
              <a:t>α, β usually become, given </a:t>
            </a:r>
            <a:r>
              <a:rPr lang="en-US" sz="1200" b="1" dirty="0" err="1" smtClean="0">
                <a:solidFill>
                  <a:srgbClr val="CC3399"/>
                </a:solidFill>
              </a:rPr>
              <a:t>C</a:t>
            </a:r>
            <a:r>
              <a:rPr lang="en-US" sz="1200" b="1" baseline="-25000" dirty="0" err="1" smtClean="0">
                <a:solidFill>
                  <a:srgbClr val="CC3399"/>
                </a:solidFill>
              </a:rPr>
              <a:t>ij</a:t>
            </a:r>
            <a:r>
              <a:rPr lang="en-US" sz="1200" dirty="0" smtClean="0"/>
              <a:t>. See Fig.1 &amp; 2 for Table 1 on p.10.</a:t>
            </a:r>
          </a:p>
          <a:p>
            <a:pPr marL="0" indent="0">
              <a:buNone/>
            </a:pPr>
            <a:r>
              <a:rPr lang="en-US" sz="1200" dirty="0" smtClean="0"/>
              <a:t>Plan B: The set of sensible {0.01&lt;α,</a:t>
            </a:r>
            <a:r>
              <a:rPr lang="en-US" sz="1200" dirty="0"/>
              <a:t> </a:t>
            </a:r>
            <a:r>
              <a:rPr lang="en-US" sz="1200" dirty="0" smtClean="0"/>
              <a:t>β&lt;.1} may define  </a:t>
            </a:r>
            <a:r>
              <a:rPr lang="en-US" sz="1200" dirty="0" smtClean="0">
                <a:solidFill>
                  <a:schemeClr val="bg2">
                    <a:lumMod val="60000"/>
                    <a:lumOff val="40000"/>
                  </a:schemeClr>
                </a:solidFill>
              </a:rPr>
              <a:t>LOSS.</a:t>
            </a:r>
            <a:r>
              <a:rPr lang="en-US" sz="1200" b="1" dirty="0" smtClean="0">
                <a:solidFill>
                  <a:schemeClr val="bg2">
                    <a:lumMod val="60000"/>
                    <a:lumOff val="40000"/>
                  </a:schemeClr>
                </a:solidFill>
              </a:rPr>
              <a:t>  </a:t>
            </a:r>
            <a:r>
              <a:rPr lang="en-US" sz="1200" b="1" dirty="0" smtClean="0">
                <a:solidFill>
                  <a:srgbClr val="33CC33"/>
                </a:solidFill>
              </a:rPr>
              <a:t>The slide 10 solution is graphically demoed on slide 11 with a planned OC curve by the manufacturer to abide by so to achieve an Expected Cost of -$343 (revenue=utility).</a:t>
            </a:r>
          </a:p>
          <a:p>
            <a:pPr marL="0" indent="0">
              <a:buNone/>
            </a:pPr>
            <a:endParaRPr lang="en-US" sz="1200" b="1" dirty="0" smtClean="0">
              <a:solidFill>
                <a:srgbClr val="33CC33"/>
              </a:solidFill>
            </a:endParaRPr>
          </a:p>
        </p:txBody>
      </p:sp>
    </p:spTree>
    <p:extLst>
      <p:ext uri="{BB962C8B-B14F-4D97-AF65-F5344CB8AC3E}">
        <p14:creationId xmlns:p14="http://schemas.microsoft.com/office/powerpoint/2010/main" val="1510797036"/>
      </p:ext>
    </p:extLst>
  </p:cSld>
  <p:clrMapOvr>
    <a:masterClrMapping/>
  </p:clrMapOvr>
  <p:transition>
    <p:cut/>
  </p:transition>
  <p:timing>
    <p:tnLst>
      <p:par>
        <p:cTn id="1" dur="indefinite" restart="never" nodeType="tmRoot"/>
      </p:par>
    </p:tnLst>
  </p:timing>
</p:sld>
</file>

<file path=ppt/theme/theme1.xml><?xml version="1.0" encoding="utf-8"?>
<a:theme xmlns:a="http://schemas.openxmlformats.org/drawingml/2006/main" name="Generic">
  <a:themeElements>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fontScheme name="Generic">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2075" tIns="46038" rIns="92075" bIns="46038"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defRPr kumimoji="0" lang="en-US"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2075" tIns="46038" rIns="92075" bIns="46038"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defRPr kumimoji="0" lang="en-US"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Generic 1">
        <a:dk1>
          <a:srgbClr val="800000"/>
        </a:dk1>
        <a:lt1>
          <a:srgbClr val="FFFFFF"/>
        </a:lt1>
        <a:dk2>
          <a:srgbClr val="000000"/>
        </a:dk2>
        <a:lt2>
          <a:srgbClr val="FFFFCC"/>
        </a:lt2>
        <a:accent1>
          <a:srgbClr val="777777"/>
        </a:accent1>
        <a:accent2>
          <a:srgbClr val="0033CC"/>
        </a:accent2>
        <a:accent3>
          <a:srgbClr val="AAAAAA"/>
        </a:accent3>
        <a:accent4>
          <a:srgbClr val="DADADA"/>
        </a:accent4>
        <a:accent5>
          <a:srgbClr val="BDBDBD"/>
        </a:accent5>
        <a:accent6>
          <a:srgbClr val="002DB9"/>
        </a:accent6>
        <a:hlink>
          <a:srgbClr val="800000"/>
        </a:hlink>
        <a:folHlink>
          <a:srgbClr val="660066"/>
        </a:folHlink>
      </a:clrScheme>
      <a:clrMap bg1="dk2" tx1="lt1" bg2="dk1" tx2="lt2" accent1="accent1" accent2="accent2" accent3="accent3" accent4="accent4" accent5="accent5" accent6="accent6" hlink="hlink" folHlink="folHlink"/>
    </a:extraClrScheme>
    <a:extraClrScheme>
      <a:clrScheme name="Generic 2">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CC66"/>
        </a:folHlink>
      </a:clrScheme>
      <a:clrMap bg1="lt1" tx1="dk1" bg2="lt2" tx2="dk2" accent1="accent1" accent2="accent2" accent3="accent3" accent4="accent4" accent5="accent5" accent6="accent6" hlink="hlink" folHlink="folHlink"/>
    </a:extraClrScheme>
    <a:extraClrScheme>
      <a:clrScheme name="Generic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Office\Templates\1033\Generic.pot</Template>
  <TotalTime>13757</TotalTime>
  <Words>3346</Words>
  <Application>Microsoft Office PowerPoint</Application>
  <PresentationFormat>On-screen Show (4:3)</PresentationFormat>
  <Paragraphs>191</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Generic</vt:lpstr>
      <vt:lpstr>                           </vt:lpstr>
      <vt:lpstr>    GAME THEORETIC DECISION-MAKING TO OPTIMIZE TYPE I (Producer’s Risk)  AND II (Consumer’s Risk) ERROR PROBABILITIES in STATISTICAL HYPOTHESIS TESTING FOR INDUSTRIAL QUALITY CONTROL and maximal profit by setting  company marketing standard   </vt:lpstr>
      <vt:lpstr>Introduction</vt:lpstr>
      <vt:lpstr>Introduction</vt:lpstr>
      <vt:lpstr>Game-Theory</vt:lpstr>
      <vt:lpstr>EXAMPLE: Game-Theoretic Approach for Firm A vs B in a two-player zero-sum game. Note: 2% .NE.4%, a pure strategy solution does not exist. IT IS NOT OPTIMAL FOR EACH FIRM TO PREDICT AND SELECT a pure strategy regardless of what the other does. The optimal solution is a mixed STRATEGY (Maximin=Minimax).</vt:lpstr>
      <vt:lpstr>What to do next:  Optimize by Linear Programming</vt:lpstr>
      <vt:lpstr>LP Equations</vt:lpstr>
      <vt:lpstr>Data Nomenclature</vt:lpstr>
      <vt:lpstr>LP with Game Theoretic Constraints </vt:lpstr>
      <vt:lpstr>Example 1</vt:lpstr>
      <vt:lpstr>  Table 2. Graph Points for Table 1 (Loss, Expected Total Cost) for Example 1 </vt:lpstr>
      <vt:lpstr> OC Results- Example 1</vt:lpstr>
      <vt:lpstr>Discussions and Conclusion(1) -From the Manuscript</vt:lpstr>
      <vt:lpstr>Discussions and Conclusion (2)-From the Manuscript</vt:lpstr>
      <vt:lpstr>A ‘manufacturer and purchaser story’ using the proposed algorithm</vt:lpstr>
      <vt:lpstr>Example 2</vt:lpstr>
      <vt:lpstr>  Table 4. Graph Points for Table 2 (Loss, Expected Total Cost) for Example 2 </vt:lpstr>
      <vt:lpstr>OC Results - Example 2 for setting the Xiaomi Inc.  Standard (XIA-STD) Acceptance Sampling Plan to be Dictated(remember  U.S.-DoD’s own MIL-STD-105D!)</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Mehmet Sahinoglu</dc:creator>
  <cp:lastModifiedBy>Mehmet Sahinoglu</cp:lastModifiedBy>
  <cp:revision>451</cp:revision>
  <cp:lastPrinted>2015-08-07T20:38:24Z</cp:lastPrinted>
  <dcterms:created xsi:type="dcterms:W3CDTF">1601-01-01T00:00:00Z</dcterms:created>
  <dcterms:modified xsi:type="dcterms:W3CDTF">2016-06-08T01:12:47Z</dcterms:modified>
</cp:coreProperties>
</file>