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 id="2147483982" r:id="rId2"/>
  </p:sldMasterIdLst>
  <p:sldIdLst>
    <p:sldId id="479" r:id="rId3"/>
    <p:sldId id="293" r:id="rId4"/>
    <p:sldId id="480" r:id="rId5"/>
    <p:sldId id="334" r:id="rId6"/>
    <p:sldId id="472" r:id="rId7"/>
    <p:sldId id="299" r:id="rId8"/>
    <p:sldId id="425" r:id="rId9"/>
    <p:sldId id="351" r:id="rId10"/>
    <p:sldId id="401" r:id="rId11"/>
    <p:sldId id="402" r:id="rId12"/>
    <p:sldId id="403" r:id="rId13"/>
    <p:sldId id="426" r:id="rId14"/>
    <p:sldId id="427" r:id="rId15"/>
    <p:sldId id="428" r:id="rId16"/>
    <p:sldId id="429" r:id="rId17"/>
    <p:sldId id="430" r:id="rId18"/>
    <p:sldId id="431" r:id="rId19"/>
    <p:sldId id="432" r:id="rId20"/>
    <p:sldId id="433" r:id="rId21"/>
    <p:sldId id="434" r:id="rId22"/>
    <p:sldId id="435" r:id="rId23"/>
    <p:sldId id="436" r:id="rId24"/>
    <p:sldId id="437" r:id="rId25"/>
    <p:sldId id="438" r:id="rId26"/>
    <p:sldId id="439" r:id="rId27"/>
    <p:sldId id="440" r:id="rId28"/>
    <p:sldId id="441" r:id="rId29"/>
    <p:sldId id="442" r:id="rId30"/>
    <p:sldId id="443" r:id="rId31"/>
    <p:sldId id="444" r:id="rId32"/>
    <p:sldId id="353" r:id="rId33"/>
    <p:sldId id="445" r:id="rId34"/>
    <p:sldId id="446" r:id="rId35"/>
    <p:sldId id="447" r:id="rId36"/>
    <p:sldId id="473" r:id="rId37"/>
    <p:sldId id="475" r:id="rId38"/>
    <p:sldId id="358" r:id="rId39"/>
    <p:sldId id="406" r:id="rId40"/>
    <p:sldId id="448" r:id="rId41"/>
    <p:sldId id="449" r:id="rId42"/>
    <p:sldId id="450" r:id="rId43"/>
    <p:sldId id="451" r:id="rId44"/>
    <p:sldId id="452" r:id="rId45"/>
    <p:sldId id="453" r:id="rId46"/>
    <p:sldId id="454" r:id="rId47"/>
    <p:sldId id="455" r:id="rId48"/>
    <p:sldId id="456" r:id="rId49"/>
    <p:sldId id="457" r:id="rId50"/>
    <p:sldId id="458" r:id="rId51"/>
    <p:sldId id="459" r:id="rId52"/>
    <p:sldId id="460" r:id="rId53"/>
    <p:sldId id="466" r:id="rId54"/>
    <p:sldId id="461" r:id="rId55"/>
    <p:sldId id="462" r:id="rId56"/>
    <p:sldId id="463" r:id="rId57"/>
    <p:sldId id="464" r:id="rId58"/>
    <p:sldId id="465" r:id="rId59"/>
    <p:sldId id="467" r:id="rId60"/>
    <p:sldId id="468" r:id="rId61"/>
    <p:sldId id="469" r:id="rId62"/>
    <p:sldId id="470" r:id="rId63"/>
    <p:sldId id="471" r:id="rId64"/>
    <p:sldId id="476" r:id="rId65"/>
    <p:sldId id="477" r:id="rId66"/>
    <p:sldId id="478" r:id="rId67"/>
    <p:sldId id="346" r:id="rId68"/>
    <p:sldId id="302" r:id="rId6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60"/>
  </p:normalViewPr>
  <p:slideViewPr>
    <p:cSldViewPr>
      <p:cViewPr>
        <p:scale>
          <a:sx n="90" d="100"/>
          <a:sy n="90" d="100"/>
        </p:scale>
        <p:origin x="-2244" y="-10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pPr>
              <a:defRPr/>
            </a:pPr>
            <a:fld id="{2986620E-C17E-444F-90B3-75ACCB935E79}" type="datetimeFigureOut">
              <a:rPr lang="en-IN" smtClean="0"/>
              <a:pPr>
                <a:defRPr/>
              </a:pPr>
              <a:t>07-06-2016</a:t>
            </a:fld>
            <a:endParaRPr lang="en-IN"/>
          </a:p>
        </p:txBody>
      </p:sp>
      <p:sp>
        <p:nvSpPr>
          <p:cNvPr id="17" name="Footer Placeholder 16"/>
          <p:cNvSpPr>
            <a:spLocks noGrp="1"/>
          </p:cNvSpPr>
          <p:nvPr>
            <p:ph type="ftr" sz="quarter" idx="11"/>
          </p:nvPr>
        </p:nvSpPr>
        <p:spPr/>
        <p:txBody>
          <a:bodyPr/>
          <a:lstStyle>
            <a:extLst/>
          </a:lstStyle>
          <a:p>
            <a:pPr>
              <a:defRPr/>
            </a:pPr>
            <a:endParaRPr lang="en-IN"/>
          </a:p>
        </p:txBody>
      </p:sp>
      <p:sp>
        <p:nvSpPr>
          <p:cNvPr id="29" name="Slide Number Placeholder 28"/>
          <p:cNvSpPr>
            <a:spLocks noGrp="1"/>
          </p:cNvSpPr>
          <p:nvPr>
            <p:ph type="sldNum" sz="quarter" idx="12"/>
          </p:nvPr>
        </p:nvSpPr>
        <p:spPr/>
        <p:txBody>
          <a:bodyPr/>
          <a:lstStyle>
            <a:extLst/>
          </a:lstStyle>
          <a:p>
            <a:pPr>
              <a:defRPr/>
            </a:pPr>
            <a:fld id="{7DBF92D3-47D9-48FD-A32F-46E674A80223}" type="slidenum">
              <a:rPr lang="en-IN" smtClean="0"/>
              <a:pPr>
                <a:defRPr/>
              </a:pPr>
              <a:t>‹#›</a:t>
            </a:fld>
            <a:endParaRPr lang="en-IN"/>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EE2C987A-CC20-4D4C-83AA-0EAE30D0FA64}" type="datetimeFigureOut">
              <a:rPr lang="en-IN" smtClean="0"/>
              <a:pPr>
                <a:defRPr/>
              </a:pPr>
              <a:t>07-06-2016</a:t>
            </a:fld>
            <a:endParaRPr lang="en-IN"/>
          </a:p>
        </p:txBody>
      </p:sp>
      <p:sp>
        <p:nvSpPr>
          <p:cNvPr id="5" name="Footer Placeholder 4"/>
          <p:cNvSpPr>
            <a:spLocks noGrp="1"/>
          </p:cNvSpPr>
          <p:nvPr>
            <p:ph type="ftr" sz="quarter" idx="11"/>
          </p:nvPr>
        </p:nvSpPr>
        <p:spPr/>
        <p:txBody>
          <a:bodyPr/>
          <a:lstStyle>
            <a:extLst/>
          </a:lstStyle>
          <a:p>
            <a:pPr>
              <a:defRPr/>
            </a:pPr>
            <a:endParaRPr lang="en-IN"/>
          </a:p>
        </p:txBody>
      </p:sp>
      <p:sp>
        <p:nvSpPr>
          <p:cNvPr id="6" name="Slide Number Placeholder 5"/>
          <p:cNvSpPr>
            <a:spLocks noGrp="1"/>
          </p:cNvSpPr>
          <p:nvPr>
            <p:ph type="sldNum" sz="quarter" idx="12"/>
          </p:nvPr>
        </p:nvSpPr>
        <p:spPr/>
        <p:txBody>
          <a:bodyPr/>
          <a:lstStyle>
            <a:extLst/>
          </a:lstStyle>
          <a:p>
            <a:pPr>
              <a:defRPr/>
            </a:pPr>
            <a:fld id="{406A91CE-8A07-4D43-B3CD-E157FAEAE162}" type="slidenum">
              <a:rPr lang="en-IN" smtClean="0"/>
              <a:pPr>
                <a:defRPr/>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805197BB-8597-4197-B0C2-A6D1766760B5}" type="datetimeFigureOut">
              <a:rPr lang="en-IN" smtClean="0"/>
              <a:pPr>
                <a:defRPr/>
              </a:pPr>
              <a:t>07-06-2016</a:t>
            </a:fld>
            <a:endParaRPr lang="en-IN"/>
          </a:p>
        </p:txBody>
      </p:sp>
      <p:sp>
        <p:nvSpPr>
          <p:cNvPr id="5" name="Footer Placeholder 4"/>
          <p:cNvSpPr>
            <a:spLocks noGrp="1"/>
          </p:cNvSpPr>
          <p:nvPr>
            <p:ph type="ftr" sz="quarter" idx="11"/>
          </p:nvPr>
        </p:nvSpPr>
        <p:spPr/>
        <p:txBody>
          <a:bodyPr/>
          <a:lstStyle>
            <a:extLst/>
          </a:lstStyle>
          <a:p>
            <a:pPr>
              <a:defRPr/>
            </a:pPr>
            <a:endParaRPr lang="en-IN"/>
          </a:p>
        </p:txBody>
      </p:sp>
      <p:sp>
        <p:nvSpPr>
          <p:cNvPr id="6" name="Slide Number Placeholder 5"/>
          <p:cNvSpPr>
            <a:spLocks noGrp="1"/>
          </p:cNvSpPr>
          <p:nvPr>
            <p:ph type="sldNum" sz="quarter" idx="12"/>
          </p:nvPr>
        </p:nvSpPr>
        <p:spPr/>
        <p:txBody>
          <a:bodyPr/>
          <a:lstStyle>
            <a:extLst/>
          </a:lstStyle>
          <a:p>
            <a:pPr>
              <a:defRPr/>
            </a:pPr>
            <a:fld id="{4562B8AA-245C-47A6-8444-B150599741D4}" type="slidenum">
              <a:rPr lang="en-IN" smtClean="0"/>
              <a:pPr>
                <a:defRPr/>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E65872FF-6918-4EE3-8510-6CFF1B708702}" type="datetimeFigureOut">
              <a:rPr lang="en-IN"/>
              <a:pPr>
                <a:defRPr/>
              </a:pPr>
              <a:t>07-06-2016</a:t>
            </a:fld>
            <a:endParaRPr lang="en-IN"/>
          </a:p>
        </p:txBody>
      </p:sp>
      <p:sp>
        <p:nvSpPr>
          <p:cNvPr id="16" name="Footer Placeholder 16"/>
          <p:cNvSpPr>
            <a:spLocks noGrp="1"/>
          </p:cNvSpPr>
          <p:nvPr>
            <p:ph type="ftr" sz="quarter" idx="11"/>
          </p:nvPr>
        </p:nvSpPr>
        <p:spPr/>
        <p:txBody>
          <a:bodyPr/>
          <a:lstStyle>
            <a:lvl1pPr>
              <a:defRPr/>
            </a:lvl1pPr>
          </a:lstStyle>
          <a:p>
            <a:pPr>
              <a:defRPr/>
            </a:pPr>
            <a:endParaRPr lang="en-IN"/>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E5BE7DA3-57E1-443D-92A9-7902E3E3E1DB}"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2150501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11B7A63-807F-4A40-8490-54F173D202C7}" type="datetimeFigureOut">
              <a:rPr lang="en-IN"/>
              <a:pPr>
                <a:defRPr/>
              </a:pPr>
              <a:t>07-06-2016</a:t>
            </a:fld>
            <a:endParaRPr lang="en-IN"/>
          </a:p>
        </p:txBody>
      </p:sp>
      <p:sp>
        <p:nvSpPr>
          <p:cNvPr id="5" name="Footer Placeholder 4"/>
          <p:cNvSpPr>
            <a:spLocks noGrp="1"/>
          </p:cNvSpPr>
          <p:nvPr>
            <p:ph type="ftr" sz="quarter" idx="11"/>
          </p:nvPr>
        </p:nvSpPr>
        <p:spPr/>
        <p:txBody>
          <a:bodyPr/>
          <a:lstStyle>
            <a:lvl1pPr>
              <a:defRPr/>
            </a:lvl1pPr>
          </a:lstStyle>
          <a:p>
            <a:pPr>
              <a:defRPr/>
            </a:pPr>
            <a:endParaRPr lang="en-IN"/>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C9855DB2-587A-4776-B875-6D362CD9B070}"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366569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IN"/>
          </a:p>
        </p:txBody>
      </p:sp>
      <p:sp>
        <p:nvSpPr>
          <p:cNvPr id="16" name="Date Placeholder 3"/>
          <p:cNvSpPr>
            <a:spLocks noGrp="1"/>
          </p:cNvSpPr>
          <p:nvPr>
            <p:ph type="dt" sz="half" idx="11"/>
          </p:nvPr>
        </p:nvSpPr>
        <p:spPr/>
        <p:txBody>
          <a:bodyPr/>
          <a:lstStyle>
            <a:lvl1pPr>
              <a:defRPr/>
            </a:lvl1pPr>
          </a:lstStyle>
          <a:p>
            <a:pPr>
              <a:defRPr/>
            </a:pPr>
            <a:fld id="{98490C5C-532A-429C-AF23-E5706E1B517B}" type="datetimeFigureOut">
              <a:rPr lang="en-IN"/>
              <a:pPr>
                <a:defRPr/>
              </a:pPr>
              <a:t>07-06-2016</a:t>
            </a:fld>
            <a:endParaRPr lang="en-IN"/>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987E6AAD-3099-487B-987E-C6DB9CAAC574}"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4598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0D0F04FE-D26B-47F1-9E91-A4B8BF7EAC60}" type="datetimeFigureOut">
              <a:rPr lang="en-IN"/>
              <a:pPr>
                <a:defRPr/>
              </a:pPr>
              <a:t>07-06-2016</a:t>
            </a:fld>
            <a:endParaRPr lang="en-IN"/>
          </a:p>
        </p:txBody>
      </p:sp>
      <p:sp>
        <p:nvSpPr>
          <p:cNvPr id="7" name="Footer Placeholder 5"/>
          <p:cNvSpPr>
            <a:spLocks noGrp="1"/>
          </p:cNvSpPr>
          <p:nvPr>
            <p:ph type="ftr" sz="quarter" idx="11"/>
          </p:nvPr>
        </p:nvSpPr>
        <p:spPr/>
        <p:txBody>
          <a:bodyPr/>
          <a:lstStyle>
            <a:lvl1pPr>
              <a:defRPr/>
            </a:lvl1pPr>
          </a:lstStyle>
          <a:p>
            <a:pPr>
              <a:defRPr/>
            </a:pPr>
            <a:endParaRPr lang="en-IN"/>
          </a:p>
        </p:txBody>
      </p:sp>
      <p:sp>
        <p:nvSpPr>
          <p:cNvPr id="8" name="Slide Number Placeholder 6"/>
          <p:cNvSpPr>
            <a:spLocks noGrp="1"/>
          </p:cNvSpPr>
          <p:nvPr>
            <p:ph type="sldNum" sz="quarter" idx="12"/>
          </p:nvPr>
        </p:nvSpPr>
        <p:spPr/>
        <p:txBody>
          <a:bodyPr/>
          <a:lstStyle>
            <a:lvl1pPr>
              <a:defRPr/>
            </a:lvl1pPr>
          </a:lstStyle>
          <a:p>
            <a:pPr>
              <a:defRPr/>
            </a:pPr>
            <a:fld id="{41F9B59F-13BC-4133-A4B0-FEFC1D7B4CEB}"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21089255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83B62E0A-1CA9-4C53-9052-F594643BC600}" type="datetimeFigureOut">
              <a:rPr lang="en-IN"/>
              <a:pPr>
                <a:defRPr/>
              </a:pPr>
              <a:t>07-06-2016</a:t>
            </a:fld>
            <a:endParaRPr lang="en-IN"/>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IN"/>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1AE89621-D6A4-4A59-8188-7FECF4A08A5D}"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807034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396FF0B5-7C77-47E7-AB55-8834585287AC}" type="datetimeFigureOut">
              <a:rPr lang="en-IN"/>
              <a:pPr>
                <a:defRPr/>
              </a:pPr>
              <a:t>07-06-2016</a:t>
            </a:fld>
            <a:endParaRPr lang="en-IN"/>
          </a:p>
        </p:txBody>
      </p:sp>
      <p:sp>
        <p:nvSpPr>
          <p:cNvPr id="4" name="Footer Placeholder 3"/>
          <p:cNvSpPr>
            <a:spLocks noGrp="1"/>
          </p:cNvSpPr>
          <p:nvPr>
            <p:ph type="ftr" sz="quarter" idx="11"/>
          </p:nvPr>
        </p:nvSpPr>
        <p:spPr/>
        <p:txBody>
          <a:bodyPr/>
          <a:lstStyle>
            <a:lvl1pPr>
              <a:defRPr/>
            </a:lvl1pPr>
          </a:lstStyle>
          <a:p>
            <a:pPr>
              <a:defRPr/>
            </a:pPr>
            <a:endParaRPr lang="en-IN"/>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BFA2A79C-B48C-4CC4-9749-475E7CB8E85D}"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3580826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8" name="Date Placeholder 1"/>
          <p:cNvSpPr>
            <a:spLocks noGrp="1"/>
          </p:cNvSpPr>
          <p:nvPr>
            <p:ph type="dt" sz="half" idx="10"/>
          </p:nvPr>
        </p:nvSpPr>
        <p:spPr/>
        <p:txBody>
          <a:bodyPr/>
          <a:lstStyle>
            <a:lvl1pPr>
              <a:defRPr/>
            </a:lvl1pPr>
          </a:lstStyle>
          <a:p>
            <a:pPr>
              <a:defRPr/>
            </a:pPr>
            <a:fld id="{CFBA4FBD-4D6D-4EB3-B5BB-6D4D68D3A28C}" type="datetimeFigureOut">
              <a:rPr lang="en-IN"/>
              <a:pPr>
                <a:defRPr/>
              </a:pPr>
              <a:t>07-06-2016</a:t>
            </a:fld>
            <a:endParaRPr lang="en-IN"/>
          </a:p>
        </p:txBody>
      </p:sp>
      <p:sp>
        <p:nvSpPr>
          <p:cNvPr id="9" name="Footer Placeholder 2"/>
          <p:cNvSpPr>
            <a:spLocks noGrp="1"/>
          </p:cNvSpPr>
          <p:nvPr>
            <p:ph type="ftr" sz="quarter" idx="11"/>
          </p:nvPr>
        </p:nvSpPr>
        <p:spPr/>
        <p:txBody>
          <a:bodyPr/>
          <a:lstStyle>
            <a:lvl1pPr>
              <a:defRPr/>
            </a:lvl1pPr>
          </a:lstStyle>
          <a:p>
            <a:pPr>
              <a:defRPr/>
            </a:pPr>
            <a:endParaRPr lang="en-IN"/>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7E1E9778-DB1F-4841-84A9-D408579BEAF7}" type="slidenum">
              <a:rPr lang="en-IN"/>
              <a:pPr>
                <a:defRPr/>
              </a:pPr>
              <a:t>‹#›</a:t>
            </a:fld>
            <a:endParaRPr lang="en-IN"/>
          </a:p>
        </p:txBody>
      </p:sp>
    </p:spTree>
    <p:extLst>
      <p:ext uri="{BB962C8B-B14F-4D97-AF65-F5344CB8AC3E}">
        <p14:creationId xmlns:p14="http://schemas.microsoft.com/office/powerpoint/2010/main" val="357192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2C539615-B991-45FC-A5C0-3FEA87FC1EAC}" type="slidenum">
              <a:rPr lang="en-IN">
                <a:solidFill>
                  <a:srgbClr val="8CADAE">
                    <a:shade val="75000"/>
                  </a:srgbClr>
                </a:solidFill>
              </a:rPr>
              <a:pPr>
                <a:defRPr/>
              </a:pPr>
              <a:t>‹#›</a:t>
            </a:fld>
            <a:endParaRPr lang="en-IN">
              <a:solidFill>
                <a:srgbClr val="8CADAE">
                  <a:shade val="75000"/>
                </a:srgbClr>
              </a:solidFill>
            </a:endParaRPr>
          </a:p>
        </p:txBody>
      </p:sp>
      <p:sp>
        <p:nvSpPr>
          <p:cNvPr id="17" name="Date Placeholder 4"/>
          <p:cNvSpPr>
            <a:spLocks noGrp="1"/>
          </p:cNvSpPr>
          <p:nvPr>
            <p:ph type="dt" sz="half" idx="11"/>
          </p:nvPr>
        </p:nvSpPr>
        <p:spPr/>
        <p:txBody>
          <a:bodyPr/>
          <a:lstStyle>
            <a:lvl1pPr>
              <a:defRPr/>
            </a:lvl1pPr>
          </a:lstStyle>
          <a:p>
            <a:pPr>
              <a:defRPr/>
            </a:pPr>
            <a:fld id="{FC4853EE-FEAB-4E99-85B6-A92645F0275F}" type="datetimeFigureOut">
              <a:rPr lang="en-IN"/>
              <a:pPr>
                <a:defRPr/>
              </a:pPr>
              <a:t>07-06-2016</a:t>
            </a:fld>
            <a:endParaRPr lang="en-IN"/>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IN"/>
          </a:p>
        </p:txBody>
      </p:sp>
    </p:spTree>
    <p:extLst>
      <p:ext uri="{BB962C8B-B14F-4D97-AF65-F5344CB8AC3E}">
        <p14:creationId xmlns:p14="http://schemas.microsoft.com/office/powerpoint/2010/main" val="1440776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DB2CDC1D-84D2-4BFF-84B1-6B8A1AF712A6}" type="datetimeFigureOut">
              <a:rPr lang="en-IN" smtClean="0"/>
              <a:pPr>
                <a:defRPr/>
              </a:pPr>
              <a:t>07-06-2016</a:t>
            </a:fld>
            <a:endParaRPr lang="en-IN"/>
          </a:p>
        </p:txBody>
      </p:sp>
      <p:sp>
        <p:nvSpPr>
          <p:cNvPr id="5" name="Footer Placeholder 4"/>
          <p:cNvSpPr>
            <a:spLocks noGrp="1"/>
          </p:cNvSpPr>
          <p:nvPr>
            <p:ph type="ftr" sz="quarter" idx="11"/>
          </p:nvPr>
        </p:nvSpPr>
        <p:spPr/>
        <p:txBody>
          <a:bodyPr/>
          <a:lstStyle>
            <a:extLst/>
          </a:lstStyle>
          <a:p>
            <a:pPr>
              <a:defRPr/>
            </a:pPr>
            <a:endParaRPr lang="en-IN"/>
          </a:p>
        </p:txBody>
      </p:sp>
      <p:sp>
        <p:nvSpPr>
          <p:cNvPr id="6" name="Slide Number Placeholder 5"/>
          <p:cNvSpPr>
            <a:spLocks noGrp="1"/>
          </p:cNvSpPr>
          <p:nvPr>
            <p:ph type="sldNum" sz="quarter" idx="12"/>
          </p:nvPr>
        </p:nvSpPr>
        <p:spPr/>
        <p:txBody>
          <a:bodyPr/>
          <a:lstStyle>
            <a:extLst/>
          </a:lstStyle>
          <a:p>
            <a:pPr>
              <a:defRPr/>
            </a:pPr>
            <a:fld id="{80D504C4-6025-4F80-A9E2-97AD466532CC}" type="slidenum">
              <a:rPr lang="en-IN" smtClean="0"/>
              <a:pPr>
                <a:defRPr/>
              </a:pPr>
              <a:t>‹#›</a:t>
            </a:fld>
            <a:endParaRPr lang="en-I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BA65D5B8-7BDE-444C-8E93-B9DE5739E2B6}" type="slidenum">
              <a:rPr lang="en-IN">
                <a:solidFill>
                  <a:srgbClr val="8CADAE">
                    <a:shade val="75000"/>
                  </a:srgbClr>
                </a:solidFill>
              </a:rPr>
              <a:pPr>
                <a:defRPr/>
              </a:pPr>
              <a:t>‹#›</a:t>
            </a:fld>
            <a:endParaRPr lang="en-IN">
              <a:solidFill>
                <a:srgbClr val="8CADAE">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1F4C91E0-DA34-4A32-9036-C4F942C2A77A}" type="datetimeFigureOut">
              <a:rPr lang="en-IN"/>
              <a:pPr>
                <a:defRPr/>
              </a:pPr>
              <a:t>07-06-2016</a:t>
            </a:fld>
            <a:endParaRPr lang="en-IN"/>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IN"/>
          </a:p>
        </p:txBody>
      </p:sp>
    </p:spTree>
    <p:extLst>
      <p:ext uri="{BB962C8B-B14F-4D97-AF65-F5344CB8AC3E}">
        <p14:creationId xmlns:p14="http://schemas.microsoft.com/office/powerpoint/2010/main" val="1340932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5865BCD-A863-48CB-A94A-91EFD8A5F1EF}" type="datetimeFigureOut">
              <a:rPr lang="en-IN"/>
              <a:pPr>
                <a:defRPr/>
              </a:pPr>
              <a:t>07-06-2016</a:t>
            </a:fld>
            <a:endParaRPr lang="en-IN"/>
          </a:p>
        </p:txBody>
      </p:sp>
      <p:sp>
        <p:nvSpPr>
          <p:cNvPr id="5" name="Footer Placeholder 2"/>
          <p:cNvSpPr>
            <a:spLocks noGrp="1"/>
          </p:cNvSpPr>
          <p:nvPr>
            <p:ph type="ftr" sz="quarter" idx="11"/>
          </p:nvPr>
        </p:nvSpPr>
        <p:spPr/>
        <p:txBody>
          <a:bodyPr/>
          <a:lstStyle>
            <a:lvl1pPr>
              <a:defRPr/>
            </a:lvl1pPr>
          </a:lstStyle>
          <a:p>
            <a:pPr>
              <a:defRPr/>
            </a:pPr>
            <a:endParaRPr lang="en-IN"/>
          </a:p>
        </p:txBody>
      </p:sp>
      <p:sp>
        <p:nvSpPr>
          <p:cNvPr id="6" name="Slide Number Placeholder 22"/>
          <p:cNvSpPr>
            <a:spLocks noGrp="1"/>
          </p:cNvSpPr>
          <p:nvPr>
            <p:ph type="sldNum" sz="quarter" idx="12"/>
          </p:nvPr>
        </p:nvSpPr>
        <p:spPr/>
        <p:txBody>
          <a:bodyPr/>
          <a:lstStyle>
            <a:lvl1pPr>
              <a:defRPr/>
            </a:lvl1pPr>
          </a:lstStyle>
          <a:p>
            <a:pPr>
              <a:defRPr/>
            </a:pPr>
            <a:fld id="{6B9DB610-B74B-4ADF-8F06-F12758235EA2}" type="slidenum">
              <a:rPr lang="en-IN">
                <a:solidFill>
                  <a:srgbClr val="8CADAE">
                    <a:shade val="75000"/>
                  </a:srgbClr>
                </a:solidFill>
              </a:rPr>
              <a:pPr>
                <a:defRPr/>
              </a:pPr>
              <a:t>‹#›</a:t>
            </a:fld>
            <a:endParaRPr lang="en-IN">
              <a:solidFill>
                <a:srgbClr val="8CADAE">
                  <a:shade val="75000"/>
                </a:srgbClr>
              </a:solidFill>
            </a:endParaRPr>
          </a:p>
        </p:txBody>
      </p:sp>
    </p:spTree>
    <p:extLst>
      <p:ext uri="{BB962C8B-B14F-4D97-AF65-F5344CB8AC3E}">
        <p14:creationId xmlns:p14="http://schemas.microsoft.com/office/powerpoint/2010/main" val="6705822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459360CF-D487-460B-9B3A-54B85B0B0D5C}" type="slidenum">
              <a:rPr lang="en-IN">
                <a:solidFill>
                  <a:srgbClr val="8CADAE">
                    <a:shade val="75000"/>
                  </a:srgbClr>
                </a:solidFill>
              </a:rPr>
              <a:pPr>
                <a:defRPr/>
              </a:pPr>
              <a:t>‹#›</a:t>
            </a:fld>
            <a:endParaRPr lang="en-IN">
              <a:solidFill>
                <a:srgbClr val="8CADAE">
                  <a:shade val="75000"/>
                </a:srgbClr>
              </a:solidFill>
            </a:endParaRPr>
          </a:p>
        </p:txBody>
      </p:sp>
      <p:sp>
        <p:nvSpPr>
          <p:cNvPr id="14" name="Date Placeholder 3"/>
          <p:cNvSpPr>
            <a:spLocks noGrp="1"/>
          </p:cNvSpPr>
          <p:nvPr>
            <p:ph type="dt" sz="half" idx="11"/>
          </p:nvPr>
        </p:nvSpPr>
        <p:spPr/>
        <p:txBody>
          <a:bodyPr/>
          <a:lstStyle>
            <a:lvl1pPr>
              <a:defRPr/>
            </a:lvl1pPr>
          </a:lstStyle>
          <a:p>
            <a:pPr>
              <a:defRPr/>
            </a:pPr>
            <a:fld id="{F003BC62-07A8-4AE3-91A4-661F3B8776E8}" type="datetimeFigureOut">
              <a:rPr lang="en-IN"/>
              <a:pPr>
                <a:defRPr/>
              </a:pPr>
              <a:t>07-06-2016</a:t>
            </a:fld>
            <a:endParaRPr lang="en-IN"/>
          </a:p>
        </p:txBody>
      </p:sp>
      <p:sp>
        <p:nvSpPr>
          <p:cNvPr id="15" name="Footer Placeholder 4"/>
          <p:cNvSpPr>
            <a:spLocks noGrp="1"/>
          </p:cNvSpPr>
          <p:nvPr>
            <p:ph type="ftr" sz="quarter" idx="12"/>
          </p:nvPr>
        </p:nvSpPr>
        <p:spPr/>
        <p:txBody>
          <a:bodyPr/>
          <a:lstStyle>
            <a:lvl1pPr>
              <a:defRPr/>
            </a:lvl1pPr>
          </a:lstStyle>
          <a:p>
            <a:pPr>
              <a:defRPr/>
            </a:pPr>
            <a:endParaRPr lang="en-IN"/>
          </a:p>
        </p:txBody>
      </p:sp>
    </p:spTree>
    <p:extLst>
      <p:ext uri="{BB962C8B-B14F-4D97-AF65-F5344CB8AC3E}">
        <p14:creationId xmlns:p14="http://schemas.microsoft.com/office/powerpoint/2010/main" val="1117092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fld id="{90BD623A-DD12-4C7D-803F-9A15454AD0E3}" type="datetimeFigureOut">
              <a:rPr lang="en-IN" smtClean="0"/>
              <a:pPr>
                <a:defRPr/>
              </a:pPr>
              <a:t>07-06-2016</a:t>
            </a:fld>
            <a:endParaRPr lang="en-IN"/>
          </a:p>
        </p:txBody>
      </p:sp>
      <p:sp>
        <p:nvSpPr>
          <p:cNvPr id="5" name="Footer Placeholder 4"/>
          <p:cNvSpPr>
            <a:spLocks noGrp="1"/>
          </p:cNvSpPr>
          <p:nvPr>
            <p:ph type="ftr" sz="quarter" idx="11"/>
          </p:nvPr>
        </p:nvSpPr>
        <p:spPr/>
        <p:txBody>
          <a:bodyPr/>
          <a:lstStyle>
            <a:extLst/>
          </a:lstStyle>
          <a:p>
            <a:pPr>
              <a:defRPr/>
            </a:pPr>
            <a:endParaRPr lang="en-IN"/>
          </a:p>
        </p:txBody>
      </p:sp>
      <p:sp>
        <p:nvSpPr>
          <p:cNvPr id="6" name="Slide Number Placeholder 5"/>
          <p:cNvSpPr>
            <a:spLocks noGrp="1"/>
          </p:cNvSpPr>
          <p:nvPr>
            <p:ph type="sldNum" sz="quarter" idx="12"/>
          </p:nvPr>
        </p:nvSpPr>
        <p:spPr/>
        <p:txBody>
          <a:bodyPr/>
          <a:lstStyle>
            <a:extLst/>
          </a:lstStyle>
          <a:p>
            <a:pPr>
              <a:defRPr/>
            </a:pPr>
            <a:fld id="{6333F0D9-CE45-4F74-B6CB-AAF140CC0B7C}" type="slidenum">
              <a:rPr lang="en-IN" smtClean="0"/>
              <a:pPr>
                <a:defRPr/>
              </a:pPr>
              <a:t>‹#›</a:t>
            </a:fld>
            <a:endParaRPr lang="en-IN"/>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19CEB484-80E6-4948-AF20-5AAD7E9889B0}" type="datetimeFigureOut">
              <a:rPr lang="en-IN" smtClean="0"/>
              <a:pPr>
                <a:defRPr/>
              </a:pPr>
              <a:t>07-06-2016</a:t>
            </a:fld>
            <a:endParaRPr lang="en-IN"/>
          </a:p>
        </p:txBody>
      </p:sp>
      <p:sp>
        <p:nvSpPr>
          <p:cNvPr id="6" name="Footer Placeholder 5"/>
          <p:cNvSpPr>
            <a:spLocks noGrp="1"/>
          </p:cNvSpPr>
          <p:nvPr>
            <p:ph type="ftr" sz="quarter" idx="11"/>
          </p:nvPr>
        </p:nvSpPr>
        <p:spPr/>
        <p:txBody>
          <a:bodyPr/>
          <a:lstStyle>
            <a:extLst/>
          </a:lstStyle>
          <a:p>
            <a:pPr>
              <a:defRPr/>
            </a:pPr>
            <a:endParaRPr lang="en-IN"/>
          </a:p>
        </p:txBody>
      </p:sp>
      <p:sp>
        <p:nvSpPr>
          <p:cNvPr id="7" name="Slide Number Placeholder 6"/>
          <p:cNvSpPr>
            <a:spLocks noGrp="1"/>
          </p:cNvSpPr>
          <p:nvPr>
            <p:ph type="sldNum" sz="quarter" idx="12"/>
          </p:nvPr>
        </p:nvSpPr>
        <p:spPr/>
        <p:txBody>
          <a:bodyPr/>
          <a:lstStyle>
            <a:extLst/>
          </a:lstStyle>
          <a:p>
            <a:pPr>
              <a:defRPr/>
            </a:pPr>
            <a:fld id="{E1E6BBD8-3F4A-4E84-8F86-4B8DAF6F8F98}" type="slidenum">
              <a:rPr lang="en-IN" smtClean="0"/>
              <a:pPr>
                <a:defRPr/>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FDEBFCB0-112B-4418-9E6C-1D24C03BE5D2}" type="datetimeFigureOut">
              <a:rPr lang="en-IN" smtClean="0"/>
              <a:pPr>
                <a:defRPr/>
              </a:pPr>
              <a:t>07-06-2016</a:t>
            </a:fld>
            <a:endParaRPr lang="en-IN"/>
          </a:p>
        </p:txBody>
      </p:sp>
      <p:sp>
        <p:nvSpPr>
          <p:cNvPr id="8" name="Footer Placeholder 7"/>
          <p:cNvSpPr>
            <a:spLocks noGrp="1"/>
          </p:cNvSpPr>
          <p:nvPr>
            <p:ph type="ftr" sz="quarter" idx="11"/>
          </p:nvPr>
        </p:nvSpPr>
        <p:spPr/>
        <p:txBody>
          <a:bodyPr/>
          <a:lstStyle>
            <a:extLst/>
          </a:lstStyle>
          <a:p>
            <a:pPr>
              <a:defRPr/>
            </a:pPr>
            <a:endParaRPr lang="en-IN"/>
          </a:p>
        </p:txBody>
      </p:sp>
      <p:sp>
        <p:nvSpPr>
          <p:cNvPr id="9" name="Slide Number Placeholder 8"/>
          <p:cNvSpPr>
            <a:spLocks noGrp="1"/>
          </p:cNvSpPr>
          <p:nvPr>
            <p:ph type="sldNum" sz="quarter" idx="12"/>
          </p:nvPr>
        </p:nvSpPr>
        <p:spPr/>
        <p:txBody>
          <a:bodyPr/>
          <a:lstStyle>
            <a:extLst/>
          </a:lstStyle>
          <a:p>
            <a:pPr>
              <a:defRPr/>
            </a:pPr>
            <a:fld id="{A5EDDB19-232C-41F0-AD96-2F29686E0E75}" type="slidenum">
              <a:rPr lang="en-IN" smtClean="0"/>
              <a:pPr>
                <a:defRPr/>
              </a:pPr>
              <a:t>‹#›</a:t>
            </a:fld>
            <a:endParaRPr lang="en-IN"/>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3AD82696-731D-4AB3-AC1B-E50A62E6A32A}" type="datetimeFigureOut">
              <a:rPr lang="en-IN" smtClean="0"/>
              <a:pPr>
                <a:defRPr/>
              </a:pPr>
              <a:t>07-06-2016</a:t>
            </a:fld>
            <a:endParaRPr lang="en-IN"/>
          </a:p>
        </p:txBody>
      </p:sp>
      <p:sp>
        <p:nvSpPr>
          <p:cNvPr id="4" name="Footer Placeholder 3"/>
          <p:cNvSpPr>
            <a:spLocks noGrp="1"/>
          </p:cNvSpPr>
          <p:nvPr>
            <p:ph type="ftr" sz="quarter" idx="11"/>
          </p:nvPr>
        </p:nvSpPr>
        <p:spPr/>
        <p:txBody>
          <a:bodyPr/>
          <a:lstStyle>
            <a:extLst/>
          </a:lstStyle>
          <a:p>
            <a:pPr>
              <a:defRPr/>
            </a:pPr>
            <a:endParaRPr lang="en-IN"/>
          </a:p>
        </p:txBody>
      </p:sp>
      <p:sp>
        <p:nvSpPr>
          <p:cNvPr id="5" name="Slide Number Placeholder 4"/>
          <p:cNvSpPr>
            <a:spLocks noGrp="1"/>
          </p:cNvSpPr>
          <p:nvPr>
            <p:ph type="sldNum" sz="quarter" idx="12"/>
          </p:nvPr>
        </p:nvSpPr>
        <p:spPr/>
        <p:txBody>
          <a:bodyPr/>
          <a:lstStyle>
            <a:extLst/>
          </a:lstStyle>
          <a:p>
            <a:pPr>
              <a:defRPr/>
            </a:pPr>
            <a:fld id="{EA3BE0B4-4001-4585-ABD4-7DD17FC2B841}" type="slidenum">
              <a:rPr lang="en-IN" smtClean="0"/>
              <a:pPr>
                <a:defRPr/>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882B26CD-2BD9-4CFF-BEE0-792DA61B8FC1}" type="datetimeFigureOut">
              <a:rPr lang="en-IN" smtClean="0"/>
              <a:pPr>
                <a:defRPr/>
              </a:pPr>
              <a:t>07-06-2016</a:t>
            </a:fld>
            <a:endParaRPr lang="en-IN"/>
          </a:p>
        </p:txBody>
      </p:sp>
      <p:sp>
        <p:nvSpPr>
          <p:cNvPr id="3" name="Footer Placeholder 2"/>
          <p:cNvSpPr>
            <a:spLocks noGrp="1"/>
          </p:cNvSpPr>
          <p:nvPr>
            <p:ph type="ftr" sz="quarter" idx="11"/>
          </p:nvPr>
        </p:nvSpPr>
        <p:spPr/>
        <p:txBody>
          <a:bodyPr/>
          <a:lstStyle>
            <a:extLst/>
          </a:lstStyle>
          <a:p>
            <a:pPr>
              <a:defRPr/>
            </a:pPr>
            <a:endParaRPr lang="en-IN"/>
          </a:p>
        </p:txBody>
      </p:sp>
      <p:sp>
        <p:nvSpPr>
          <p:cNvPr id="4" name="Slide Number Placeholder 3"/>
          <p:cNvSpPr>
            <a:spLocks noGrp="1"/>
          </p:cNvSpPr>
          <p:nvPr>
            <p:ph type="sldNum" sz="quarter" idx="12"/>
          </p:nvPr>
        </p:nvSpPr>
        <p:spPr/>
        <p:txBody>
          <a:bodyPr/>
          <a:lstStyle>
            <a:extLst/>
          </a:lstStyle>
          <a:p>
            <a:pPr>
              <a:defRPr/>
            </a:pPr>
            <a:fld id="{5ED04AE5-79DE-491C-8343-DE2168F6F918}" type="slidenum">
              <a:rPr lang="en-IN" smtClean="0"/>
              <a:pPr>
                <a:defRPr/>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55534BCF-C8B0-4526-90FD-AD358698CA6E}" type="datetimeFigureOut">
              <a:rPr lang="en-IN" smtClean="0"/>
              <a:pPr>
                <a:defRPr/>
              </a:pPr>
              <a:t>07-06-2016</a:t>
            </a:fld>
            <a:endParaRPr lang="en-IN"/>
          </a:p>
        </p:txBody>
      </p:sp>
      <p:sp>
        <p:nvSpPr>
          <p:cNvPr id="6" name="Footer Placeholder 5"/>
          <p:cNvSpPr>
            <a:spLocks noGrp="1"/>
          </p:cNvSpPr>
          <p:nvPr>
            <p:ph type="ftr" sz="quarter" idx="11"/>
          </p:nvPr>
        </p:nvSpPr>
        <p:spPr/>
        <p:txBody>
          <a:bodyPr/>
          <a:lstStyle>
            <a:extLst/>
          </a:lstStyle>
          <a:p>
            <a:pPr>
              <a:defRPr/>
            </a:pPr>
            <a:endParaRPr lang="en-IN"/>
          </a:p>
        </p:txBody>
      </p:sp>
      <p:sp>
        <p:nvSpPr>
          <p:cNvPr id="7" name="Slide Number Placeholder 6"/>
          <p:cNvSpPr>
            <a:spLocks noGrp="1"/>
          </p:cNvSpPr>
          <p:nvPr>
            <p:ph type="sldNum" sz="quarter" idx="12"/>
          </p:nvPr>
        </p:nvSpPr>
        <p:spPr/>
        <p:txBody>
          <a:bodyPr/>
          <a:lstStyle>
            <a:extLst/>
          </a:lstStyle>
          <a:p>
            <a:pPr>
              <a:defRPr/>
            </a:pPr>
            <a:fld id="{7DD1C9D9-2294-4850-BE7C-7D5B16C31244}" type="slidenum">
              <a:rPr lang="en-IN" smtClean="0"/>
              <a:pPr>
                <a:defRPr/>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pPr>
              <a:defRPr/>
            </a:pPr>
            <a:fld id="{14EC16D2-AF44-4E40-B581-59885064E26A}" type="datetimeFigureOut">
              <a:rPr lang="en-IN" smtClean="0"/>
              <a:pPr>
                <a:defRPr/>
              </a:pPr>
              <a:t>07-06-2016</a:t>
            </a:fld>
            <a:endParaRPr lang="en-IN"/>
          </a:p>
        </p:txBody>
      </p:sp>
      <p:sp>
        <p:nvSpPr>
          <p:cNvPr id="6" name="Footer Placeholder 5"/>
          <p:cNvSpPr>
            <a:spLocks noGrp="1"/>
          </p:cNvSpPr>
          <p:nvPr>
            <p:ph type="ftr" sz="quarter" idx="11"/>
          </p:nvPr>
        </p:nvSpPr>
        <p:spPr>
          <a:xfrm>
            <a:off x="914400" y="55499"/>
            <a:ext cx="5562600" cy="365125"/>
          </a:xfrm>
        </p:spPr>
        <p:txBody>
          <a:bodyPr/>
          <a:lstStyle>
            <a:extLst/>
          </a:lstStyle>
          <a:p>
            <a:pPr>
              <a:defRPr/>
            </a:pPr>
            <a:endParaRPr lang="en-IN"/>
          </a:p>
        </p:txBody>
      </p:sp>
      <p:sp>
        <p:nvSpPr>
          <p:cNvPr id="7" name="Slide Number Placeholder 6"/>
          <p:cNvSpPr>
            <a:spLocks noGrp="1"/>
          </p:cNvSpPr>
          <p:nvPr>
            <p:ph type="sldNum" sz="quarter" idx="12"/>
          </p:nvPr>
        </p:nvSpPr>
        <p:spPr>
          <a:xfrm>
            <a:off x="8610600" y="55499"/>
            <a:ext cx="457200" cy="365125"/>
          </a:xfrm>
        </p:spPr>
        <p:txBody>
          <a:bodyPr/>
          <a:lstStyle>
            <a:extLst/>
          </a:lstStyle>
          <a:p>
            <a:pPr>
              <a:defRPr/>
            </a:pPr>
            <a:fld id="{1CDEA32A-2ACC-4564-8BD0-6C0BCB319BFF}" type="slidenum">
              <a:rPr lang="en-IN" smtClean="0"/>
              <a:pPr>
                <a:defRPr/>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D12AE7B5-313C-4F84-9BEE-1DCCC3CE0D72}" type="datetimeFigureOut">
              <a:rPr lang="en-IN" smtClean="0"/>
              <a:pPr>
                <a:defRPr/>
              </a:pPr>
              <a:t>07-06-2016</a:t>
            </a:fld>
            <a:endParaRPr lang="en-IN"/>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IN"/>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D293344F-E87F-4EA5-9AE7-F62ED669923F}" type="slidenum">
              <a:rPr lang="en-IN" smtClean="0"/>
              <a:pPr>
                <a:defRPr/>
              </a:pPr>
              <a:t>‹#›</a:t>
            </a:fld>
            <a:endParaRPr lang="en-IN"/>
          </a:p>
        </p:txBody>
      </p:sp>
    </p:spTree>
  </p:cSld>
  <p:clrMap bg1="dk1" tx1="lt1" bg2="dk2" tx2="lt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fld id="{AF22A058-D456-45B0-A09D-AABA9EF8CE9C}" type="datetimeFigureOut">
              <a:rPr lang="en-IN"/>
              <a:pPr>
                <a:defRPr/>
              </a:pPr>
              <a:t>07-06-2016</a:t>
            </a:fld>
            <a:endParaRPr lang="en-IN"/>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IN"/>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532BB936-DB15-48EE-9FCA-6CD9CC4246F4}" type="slidenum">
              <a:rPr lang="en-IN">
                <a:solidFill>
                  <a:srgbClr val="8CADAE">
                    <a:shade val="75000"/>
                  </a:srgbClr>
                </a:solidFill>
              </a:rPr>
              <a:pPr>
                <a:defRPr/>
              </a:pPr>
              <a:t>‹#›</a:t>
            </a:fld>
            <a:endParaRPr lang="en-IN">
              <a:solidFill>
                <a:srgbClr val="8CADAE">
                  <a:shade val="75000"/>
                </a:srgbClr>
              </a:solidFill>
            </a:endParaRP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934335111"/>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ctrTitle"/>
          </p:nvPr>
        </p:nvSpPr>
        <p:spPr>
          <a:xfrm>
            <a:off x="611560" y="764704"/>
            <a:ext cx="8208912" cy="1440160"/>
          </a:xfrm>
        </p:spPr>
        <p:txBody>
          <a:bodyPr>
            <a:noAutofit/>
          </a:bodyPr>
          <a:lstStyle/>
          <a:p>
            <a:pPr>
              <a:lnSpc>
                <a:spcPct val="90000"/>
              </a:lnSpc>
            </a:pPr>
            <a:r>
              <a:rPr lang="en-US" sz="4000" b="1" cap="small" dirty="0" smtClean="0"/>
              <a:t/>
            </a:r>
            <a:br>
              <a:rPr lang="en-US" sz="4000" b="1" cap="small" dirty="0" smtClean="0"/>
            </a:br>
            <a:r>
              <a:rPr lang="en-US" sz="4000" b="1" cap="small" dirty="0" smtClean="0"/>
              <a:t>       </a:t>
            </a:r>
            <a:r>
              <a:rPr lang="en-US" sz="4800" b="1" cap="small" dirty="0" smtClean="0"/>
              <a:t>             </a:t>
            </a:r>
            <a:r>
              <a:rPr lang="en-US" sz="4800" b="1" cap="small" dirty="0"/>
              <a:t/>
            </a:r>
            <a:br>
              <a:rPr lang="en-US" sz="4800" b="1" cap="small" dirty="0"/>
            </a:br>
            <a:r>
              <a:rPr lang="en-US" sz="4800" b="1" cap="small" dirty="0" smtClean="0"/>
              <a:t/>
            </a:r>
            <a:br>
              <a:rPr lang="en-US" sz="4800" b="1" cap="small" dirty="0" smtClean="0"/>
            </a:br>
            <a:r>
              <a:rPr lang="en-US" sz="4800" b="1" cap="small" dirty="0" smtClean="0"/>
              <a:t/>
            </a:r>
            <a:br>
              <a:rPr lang="en-US" sz="4800" b="1" cap="small" dirty="0" smtClean="0"/>
            </a:br>
            <a:r>
              <a:rPr lang="en-US" sz="4800" b="1" cap="small" dirty="0"/>
              <a:t/>
            </a:r>
            <a:br>
              <a:rPr lang="en-US" sz="4800" b="1" cap="small" dirty="0"/>
            </a:br>
            <a:r>
              <a:rPr lang="en-US" sz="4400" b="1" cap="small" dirty="0" smtClean="0"/>
              <a:t/>
            </a:r>
            <a:br>
              <a:rPr lang="en-US" sz="4400" b="1" cap="small" dirty="0" smtClean="0"/>
            </a:br>
            <a:r>
              <a:rPr lang="en-US" altLang="en-US" sz="3200" b="1" dirty="0">
                <a:solidFill>
                  <a:srgbClr val="FFFF00"/>
                </a:solidFill>
              </a:rPr>
              <a:t/>
            </a:r>
            <a:br>
              <a:rPr lang="en-US" altLang="en-US" sz="3200" b="1" dirty="0">
                <a:solidFill>
                  <a:srgbClr val="FFFF00"/>
                </a:solidFill>
              </a:rPr>
            </a:br>
            <a:endParaRPr lang="en-US" sz="3200" b="1" cap="small" dirty="0"/>
          </a:p>
        </p:txBody>
      </p:sp>
      <p:sp>
        <p:nvSpPr>
          <p:cNvPr id="6146" name="Subtitle 2"/>
          <p:cNvSpPr>
            <a:spLocks noGrp="1"/>
          </p:cNvSpPr>
          <p:nvPr>
            <p:ph type="subTitle" idx="1"/>
          </p:nvPr>
        </p:nvSpPr>
        <p:spPr>
          <a:xfrm>
            <a:off x="1363024" y="2867386"/>
            <a:ext cx="6400800" cy="3369925"/>
          </a:xfrm>
        </p:spPr>
        <p:txBody>
          <a:bodyPr>
            <a:noAutofit/>
          </a:bodyPr>
          <a:lstStyle/>
          <a:p>
            <a:pPr algn="ctr" eaLnBrk="1" fontAlgn="auto" hangingPunct="1">
              <a:spcAft>
                <a:spcPts val="0"/>
              </a:spcAft>
              <a:buFont typeface="Wingdings 2"/>
              <a:buNone/>
              <a:defRPr/>
            </a:pPr>
            <a:r>
              <a:rPr lang="en-US" sz="3200" b="1" cap="small" dirty="0" smtClean="0">
                <a:solidFill>
                  <a:srgbClr val="FF0000"/>
                </a:solidFill>
                <a:latin typeface="Corbel "/>
              </a:rPr>
              <a:t>Chapter 9</a:t>
            </a:r>
          </a:p>
          <a:p>
            <a:r>
              <a:rPr lang="en-US" sz="3600" cap="small" dirty="0" smtClean="0">
                <a:solidFill>
                  <a:srgbClr val="00B0F0"/>
                </a:solidFill>
                <a:latin typeface="+mj-lt"/>
                <a:cs typeface="Aharoni" pitchFamily="2" charset="-79"/>
              </a:rPr>
              <a:t>Metrics </a:t>
            </a:r>
            <a:r>
              <a:rPr lang="en-US" sz="3600" cap="small" dirty="0">
                <a:solidFill>
                  <a:srgbClr val="00B0F0"/>
                </a:solidFill>
                <a:latin typeface="+mj-lt"/>
                <a:cs typeface="Aharoni" pitchFamily="2" charset="-79"/>
              </a:rPr>
              <a:t>for Predictive Accuracy of Software Reliability Failure Count </a:t>
            </a:r>
            <a:r>
              <a:rPr lang="en-US" sz="3600" cap="small" dirty="0" smtClean="0">
                <a:solidFill>
                  <a:srgbClr val="00B0F0"/>
                </a:solidFill>
                <a:latin typeface="+mj-lt"/>
                <a:cs typeface="Aharoni" pitchFamily="2" charset="-79"/>
              </a:rPr>
              <a:t>Models in cyber-risk</a:t>
            </a:r>
            <a:endParaRPr lang="en-IN" sz="3600" cap="small" dirty="0" smtClean="0">
              <a:solidFill>
                <a:srgbClr val="00B0F0"/>
              </a:solidFill>
              <a:latin typeface="+mj-lt"/>
              <a:cs typeface="Aharoni" pitchFamily="2" charset="-79"/>
            </a:endParaRPr>
          </a:p>
        </p:txBody>
      </p:sp>
      <p:sp>
        <p:nvSpPr>
          <p:cNvPr id="4" name="Title 1"/>
          <p:cNvSpPr txBox="1">
            <a:spLocks/>
          </p:cNvSpPr>
          <p:nvPr/>
        </p:nvSpPr>
        <p:spPr bwMode="auto">
          <a:xfrm>
            <a:off x="2123728" y="5157192"/>
            <a:ext cx="4176464" cy="756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noAutofit/>
          </a:bodyPr>
          <a:lstStyle>
            <a:lvl1pPr algn="ctr" rtl="0" eaLnBrk="0" fontAlgn="base" hangingPunct="0">
              <a:spcBef>
                <a:spcPct val="0"/>
              </a:spcBef>
              <a:spcAft>
                <a:spcPct val="0"/>
              </a:spcAft>
              <a:defRPr sz="4200" kern="1200">
                <a:solidFill>
                  <a:schemeClr val="accent1"/>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a:lstStyle>
          <a:p>
            <a:pPr>
              <a:defRPr/>
            </a:pPr>
            <a:r>
              <a:rPr lang="en-US" sz="4000" b="1" cap="small" dirty="0" smtClean="0">
                <a:solidFill>
                  <a:srgbClr val="D16349"/>
                </a:solidFill>
              </a:rPr>
              <a:t/>
            </a:r>
            <a:br>
              <a:rPr lang="en-US" sz="4000" b="1" cap="small" dirty="0" smtClean="0">
                <a:solidFill>
                  <a:srgbClr val="D16349"/>
                </a:solidFill>
              </a:rPr>
            </a:br>
            <a:r>
              <a:rPr lang="en-US" sz="4000" b="1" cap="small" dirty="0" smtClean="0">
                <a:solidFill>
                  <a:srgbClr val="D16349"/>
                </a:solidFill>
              </a:rPr>
              <a:t/>
            </a:r>
            <a:br>
              <a:rPr lang="en-US" sz="4000" b="1" cap="small" dirty="0" smtClean="0">
                <a:solidFill>
                  <a:srgbClr val="D16349"/>
                </a:solidFill>
              </a:rPr>
            </a:br>
            <a:endParaRPr lang="en-US" sz="4000" b="1" cap="small" dirty="0">
              <a:solidFill>
                <a:srgbClr val="D16349"/>
              </a:solidFill>
            </a:endParaRPr>
          </a:p>
        </p:txBody>
      </p:sp>
      <p:sp>
        <p:nvSpPr>
          <p:cNvPr id="2" name="Rectangle 1"/>
          <p:cNvSpPr/>
          <p:nvPr/>
        </p:nvSpPr>
        <p:spPr>
          <a:xfrm>
            <a:off x="1187624" y="548680"/>
            <a:ext cx="6840760" cy="1569660"/>
          </a:xfrm>
          <a:prstGeom prst="rect">
            <a:avLst/>
          </a:prstGeom>
        </p:spPr>
        <p:txBody>
          <a:bodyPr wrap="square">
            <a:spAutoFit/>
          </a:bodyPr>
          <a:lstStyle/>
          <a:p>
            <a:pPr algn="ctr"/>
            <a:r>
              <a:rPr lang="en-US" altLang="en-US" sz="3200" cap="all" dirty="0">
                <a:solidFill>
                  <a:srgbClr val="00B050"/>
                </a:solidFill>
              </a:rPr>
              <a:t>Cyber-Risk Informatics:</a:t>
            </a:r>
            <a:br>
              <a:rPr lang="en-US" altLang="en-US" sz="3200" cap="all" dirty="0">
                <a:solidFill>
                  <a:srgbClr val="00B050"/>
                </a:solidFill>
              </a:rPr>
            </a:br>
            <a:r>
              <a:rPr lang="en-US" altLang="en-US" sz="3200" cap="all" dirty="0">
                <a:solidFill>
                  <a:srgbClr val="00B050"/>
                </a:solidFill>
              </a:rPr>
              <a:t>Engineering Evaluation with Data Science</a:t>
            </a:r>
            <a:r>
              <a:rPr lang="en-US" sz="3200" b="1" cap="all" dirty="0">
                <a:solidFill>
                  <a:srgbClr val="00B050"/>
                </a:solidFill>
              </a:rPr>
              <a:t> </a:t>
            </a:r>
            <a:endParaRPr lang="en-US" sz="3200" cap="all" dirty="0">
              <a:solidFill>
                <a:srgbClr val="00B050"/>
              </a:solidFill>
            </a:endParaRPr>
          </a:p>
        </p:txBody>
      </p:sp>
      <p:sp>
        <p:nvSpPr>
          <p:cNvPr id="3" name="Slide Number Placeholder 2"/>
          <p:cNvSpPr>
            <a:spLocks noGrp="1"/>
          </p:cNvSpPr>
          <p:nvPr>
            <p:ph type="sldNum" sz="quarter" idx="12"/>
          </p:nvPr>
        </p:nvSpPr>
        <p:spPr>
          <a:xfrm>
            <a:off x="4343400" y="2198688"/>
            <a:ext cx="457200" cy="582240"/>
          </a:xfrm>
        </p:spPr>
        <p:txBody>
          <a:bodyPr/>
          <a:lstStyle/>
          <a:p>
            <a:pPr>
              <a:defRPr/>
            </a:pPr>
            <a:fld id="{71D9F718-E97F-44C4-8F99-966EDD9E806A}" type="slidenum">
              <a:rPr lang="en-US" smtClean="0">
                <a:solidFill>
                  <a:srgbClr val="1C1C1C"/>
                </a:solidFill>
              </a:rPr>
              <a:pPr>
                <a:defRPr/>
              </a:pPr>
              <a:t>1</a:t>
            </a:fld>
            <a:endParaRPr lang="en-US" dirty="0">
              <a:solidFill>
                <a:srgbClr val="1C1C1C"/>
              </a:solidFill>
            </a:endParaRPr>
          </a:p>
        </p:txBody>
      </p:sp>
    </p:spTree>
    <p:extLst>
      <p:ext uri="{BB962C8B-B14F-4D97-AF65-F5344CB8AC3E}">
        <p14:creationId xmlns:p14="http://schemas.microsoft.com/office/powerpoint/2010/main" val="536042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7544" y="188640"/>
            <a:ext cx="8219257" cy="1152128"/>
          </a:xfrm>
        </p:spPr>
        <p:txBody>
          <a:bodyPr>
            <a:normAutofit/>
          </a:bodyPr>
          <a:lstStyle/>
          <a:p>
            <a:pPr algn="ctr">
              <a:defRPr/>
            </a:pPr>
            <a:r>
              <a:rPr lang="en-US" sz="2800" dirty="0" smtClean="0"/>
              <a:t>Statistical </a:t>
            </a:r>
            <a:r>
              <a:rPr lang="en-US" sz="2800" dirty="0"/>
              <a:t>Estimation </a:t>
            </a:r>
            <a:r>
              <a:rPr lang="en-US" sz="2800" dirty="0" err="1" smtClean="0"/>
              <a:t>Models,Computational</a:t>
            </a:r>
            <a:r>
              <a:rPr lang="en-US" sz="2800" dirty="0" smtClean="0"/>
              <a:t> </a:t>
            </a:r>
            <a:r>
              <a:rPr lang="en-US" sz="2800" dirty="0"/>
              <a:t>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2050" name="Picture 2" descr="C:\Users\smorton1\Pictures\10.1.1b.jpg"/>
          <p:cNvPicPr>
            <a:picLocks noGrp="1" noChangeAspect="1" noChangeArrowheads="1"/>
          </p:cNvPicPr>
          <p:nvPr>
            <p:ph idx="1"/>
          </p:nvPr>
        </p:nvPicPr>
        <p:blipFill>
          <a:blip r:embed="rId2" cstate="print"/>
          <a:srcRect/>
          <a:stretch>
            <a:fillRect/>
          </a:stretch>
        </p:blipFill>
        <p:spPr bwMode="auto">
          <a:xfrm>
            <a:off x="287524" y="1412776"/>
            <a:ext cx="8568952" cy="1656184"/>
          </a:xfrm>
          <a:prstGeom prst="rect">
            <a:avLst/>
          </a:prstGeom>
          <a:noFill/>
        </p:spPr>
      </p:pic>
      <p:pic>
        <p:nvPicPr>
          <p:cNvPr id="2051" name="Picture 3" descr="C:\Users\smorton1\Pictures\10.1.1c.jpg"/>
          <p:cNvPicPr>
            <a:picLocks noChangeAspect="1" noChangeArrowheads="1"/>
          </p:cNvPicPr>
          <p:nvPr/>
        </p:nvPicPr>
        <p:blipFill>
          <a:blip r:embed="rId3" cstate="print"/>
          <a:srcRect/>
          <a:stretch>
            <a:fillRect/>
          </a:stretch>
        </p:blipFill>
        <p:spPr bwMode="auto">
          <a:xfrm>
            <a:off x="179512" y="3068960"/>
            <a:ext cx="8784976" cy="331236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7544" y="260648"/>
            <a:ext cx="8218487" cy="1008112"/>
          </a:xfrm>
        </p:spPr>
        <p:txBody>
          <a:bodyPr>
            <a:noAutofit/>
          </a:bodyPr>
          <a:lstStyle/>
          <a:p>
            <a:pPr algn="ctr">
              <a:defRPr/>
            </a:pPr>
            <a:r>
              <a:rPr lang="en-US" sz="2800" dirty="0"/>
              <a:t>Statistical Estimation Models, Computational Formulae and Examples(CONT’D</a:t>
            </a:r>
            <a:r>
              <a:rPr lang="en-US" sz="3600" dirty="0"/>
              <a:t>)</a:t>
            </a:r>
            <a:endParaRPr lang="en-IN" sz="2800" b="1" dirty="0" smtClean="0">
              <a:solidFill>
                <a:srgbClr val="002060"/>
              </a:solidFill>
              <a:latin typeface="Algerian" pitchFamily="82" charset="0"/>
              <a:ea typeface="Verdana" pitchFamily="34" charset="0"/>
              <a:cs typeface="Verdana" pitchFamily="34" charset="0"/>
            </a:endParaRPr>
          </a:p>
        </p:txBody>
      </p:sp>
      <p:pic>
        <p:nvPicPr>
          <p:cNvPr id="3074" name="Picture 2" descr="C:\Users\smorton1\Pictures\10.1.1d.jpg"/>
          <p:cNvPicPr>
            <a:picLocks noGrp="1" noChangeAspect="1" noChangeArrowheads="1"/>
          </p:cNvPicPr>
          <p:nvPr>
            <p:ph idx="1"/>
          </p:nvPr>
        </p:nvPicPr>
        <p:blipFill>
          <a:blip r:embed="rId2" cstate="print"/>
          <a:stretch>
            <a:fillRect/>
          </a:stretch>
        </p:blipFill>
        <p:spPr bwMode="auto">
          <a:xfrm>
            <a:off x="956675" y="1784350"/>
            <a:ext cx="7687849" cy="4572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23528"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4098" name="Picture 2" descr="C:\Users\smorton1\Pictures\10.1.1e.jpg"/>
          <p:cNvPicPr>
            <a:picLocks noGrp="1" noChangeAspect="1" noChangeArrowheads="1"/>
          </p:cNvPicPr>
          <p:nvPr>
            <p:ph idx="1"/>
          </p:nvPr>
        </p:nvPicPr>
        <p:blipFill>
          <a:blip r:embed="rId2" cstate="print"/>
          <a:srcRect/>
          <a:stretch>
            <a:fillRect/>
          </a:stretch>
        </p:blipFill>
        <p:spPr bwMode="auto">
          <a:xfrm>
            <a:off x="251520" y="1772816"/>
            <a:ext cx="8640960" cy="475252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sp>
        <p:nvSpPr>
          <p:cNvPr id="4" name="Content Placeholder 3"/>
          <p:cNvSpPr>
            <a:spLocks noGrp="1"/>
          </p:cNvSpPr>
          <p:nvPr>
            <p:ph idx="1"/>
          </p:nvPr>
        </p:nvSpPr>
        <p:spPr>
          <a:xfrm>
            <a:off x="323528" y="1484784"/>
            <a:ext cx="8503920" cy="245768"/>
          </a:xfrm>
        </p:spPr>
        <p:txBody>
          <a:bodyPr>
            <a:normAutofit fontScale="92500" lnSpcReduction="10000"/>
          </a:bodyPr>
          <a:lstStyle/>
          <a:p>
            <a:pPr algn="ctr">
              <a:buNone/>
            </a:pPr>
            <a:r>
              <a:rPr lang="en-US" sz="1200" b="1" cap="all" dirty="0" smtClean="0"/>
              <a:t>Table 1. ARE, MSE and K-S Average </a:t>
            </a:r>
            <a:r>
              <a:rPr lang="en-US" sz="1200" b="1" i="1" cap="all" dirty="0" err="1" smtClean="0"/>
              <a:t>D</a:t>
            </a:r>
            <a:r>
              <a:rPr lang="en-US" sz="1200" b="1" i="1" cap="all" baseline="-25000" dirty="0" err="1" smtClean="0"/>
              <a:t>n</a:t>
            </a:r>
            <a:r>
              <a:rPr lang="en-US" sz="1200" b="1" cap="all" baseline="-25000" dirty="0" smtClean="0"/>
              <a:t> </a:t>
            </a:r>
            <a:r>
              <a:rPr lang="en-US" sz="1200" b="1" cap="all" dirty="0" smtClean="0"/>
              <a:t>for selected </a:t>
            </a:r>
            <a:r>
              <a:rPr lang="en-US" sz="1200" b="1" cap="all" dirty="0" err="1" smtClean="0"/>
              <a:t>methodS</a:t>
            </a:r>
            <a:endParaRPr lang="en-US" sz="1200" b="1" cap="all" dirty="0" smtClean="0"/>
          </a:p>
          <a:p>
            <a:pPr algn="ctr">
              <a:buNone/>
            </a:pPr>
            <a:endParaRPr lang="en-US" sz="1200" b="1" cap="all" dirty="0" smtClean="0"/>
          </a:p>
          <a:p>
            <a:pPr algn="ctr">
              <a:buNone/>
            </a:pPr>
            <a:endParaRPr lang="en-US" sz="1200" b="1" cap="all" dirty="0" smtClean="0"/>
          </a:p>
        </p:txBody>
      </p:sp>
      <p:pic>
        <p:nvPicPr>
          <p:cNvPr id="5124" name="Picture 4" descr="C:\Users\smorton1\Pictures\10.1.1f.jpg"/>
          <p:cNvPicPr>
            <a:picLocks noChangeAspect="1" noChangeArrowheads="1"/>
          </p:cNvPicPr>
          <p:nvPr/>
        </p:nvPicPr>
        <p:blipFill>
          <a:blip r:embed="rId2" cstate="print"/>
          <a:srcRect/>
          <a:stretch>
            <a:fillRect/>
          </a:stretch>
        </p:blipFill>
        <p:spPr bwMode="auto">
          <a:xfrm>
            <a:off x="179512" y="1772816"/>
            <a:ext cx="8784975" cy="460851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90749" y="188640"/>
            <a:ext cx="8213700" cy="1008112"/>
          </a:xfrm>
        </p:spPr>
        <p:txBody>
          <a:bodyPr>
            <a:noAutofit/>
          </a:bodyPr>
          <a:lstStyle/>
          <a:p>
            <a:pPr algn="ctr">
              <a:defRPr/>
            </a:pPr>
            <a:r>
              <a:rPr lang="en-US" sz="2800" dirty="0"/>
              <a:t>Statistical Estimation Models, Computational Formulae and Examples(CONT’D</a:t>
            </a:r>
            <a:r>
              <a:rPr lang="en-US" sz="3600" dirty="0"/>
              <a:t>)</a:t>
            </a:r>
            <a:endParaRPr lang="en-IN" sz="2800" b="1" dirty="0" smtClean="0">
              <a:solidFill>
                <a:srgbClr val="002060"/>
              </a:solidFill>
              <a:latin typeface="Algerian" pitchFamily="82" charset="0"/>
              <a:ea typeface="Verdana" pitchFamily="34" charset="0"/>
              <a:cs typeface="Verdana" pitchFamily="34" charset="0"/>
            </a:endParaRPr>
          </a:p>
        </p:txBody>
      </p:sp>
      <p:pic>
        <p:nvPicPr>
          <p:cNvPr id="5" name="Content Placeholder 4" descr="_Pic72"/>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772816"/>
            <a:ext cx="7848872" cy="4104456"/>
          </a:xfrm>
          <a:prstGeom prst="rect">
            <a:avLst/>
          </a:prstGeom>
          <a:noFill/>
          <a:ln>
            <a:noFill/>
          </a:ln>
        </p:spPr>
      </p:pic>
      <p:sp>
        <p:nvSpPr>
          <p:cNvPr id="6" name="Rectangle 5"/>
          <p:cNvSpPr/>
          <p:nvPr/>
        </p:nvSpPr>
        <p:spPr>
          <a:xfrm>
            <a:off x="1259632" y="5373216"/>
            <a:ext cx="6480720" cy="307777"/>
          </a:xfrm>
          <a:prstGeom prst="rect">
            <a:avLst/>
          </a:prstGeom>
        </p:spPr>
        <p:txBody>
          <a:bodyPr wrap="square">
            <a:spAutoFit/>
          </a:bodyPr>
          <a:lstStyle/>
          <a:p>
            <a:r>
              <a:rPr lang="en-US" sz="1400" b="1" dirty="0" smtClean="0"/>
              <a:t>Figure 1.</a:t>
            </a:r>
            <a:r>
              <a:rPr lang="en-US" sz="1400" b="1" i="1" dirty="0" smtClean="0"/>
              <a:t>   </a:t>
            </a:r>
            <a:r>
              <a:rPr lang="en-US" sz="1400" b="1" dirty="0" smtClean="0"/>
              <a:t>Frequency Distribution of Failures per week for data set WD1.</a:t>
            </a:r>
            <a:endParaRPr lang="en-US" sz="14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sp>
        <p:nvSpPr>
          <p:cNvPr id="8" name="Content Placeholder 7"/>
          <p:cNvSpPr>
            <a:spLocks noGrp="1"/>
          </p:cNvSpPr>
          <p:nvPr>
            <p:ph idx="1"/>
          </p:nvPr>
        </p:nvSpPr>
        <p:spPr>
          <a:xfrm>
            <a:off x="301752" y="1527048"/>
            <a:ext cx="8503920" cy="245768"/>
          </a:xfrm>
        </p:spPr>
        <p:txBody>
          <a:bodyPr>
            <a:normAutofit fontScale="85000" lnSpcReduction="20000"/>
          </a:bodyPr>
          <a:lstStyle/>
          <a:p>
            <a:pPr algn="ctr">
              <a:buNone/>
            </a:pPr>
            <a:r>
              <a:rPr lang="en-US" sz="1400" b="1" cap="all" dirty="0" smtClean="0"/>
              <a:t>Table 2. CPMLE Parameter Estimation Results for data SET WD1.</a:t>
            </a:r>
            <a:endParaRPr lang="en-US" sz="1400" dirty="0"/>
          </a:p>
        </p:txBody>
      </p:sp>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060848"/>
            <a:ext cx="8352928" cy="4176463"/>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6" name="Content Placeholder 5" descr="_Pic18"/>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1558145"/>
            <a:ext cx="7632848" cy="4319127"/>
          </a:xfrm>
          <a:prstGeom prst="rect">
            <a:avLst/>
          </a:prstGeom>
          <a:noFill/>
          <a:ln>
            <a:noFill/>
          </a:ln>
        </p:spPr>
      </p:pic>
      <p:sp>
        <p:nvSpPr>
          <p:cNvPr id="10" name="Rectangle 9"/>
          <p:cNvSpPr/>
          <p:nvPr/>
        </p:nvSpPr>
        <p:spPr>
          <a:xfrm>
            <a:off x="251520" y="5877272"/>
            <a:ext cx="8640960" cy="276999"/>
          </a:xfrm>
          <a:prstGeom prst="rect">
            <a:avLst/>
          </a:prstGeom>
        </p:spPr>
        <p:txBody>
          <a:bodyPr wrap="square">
            <a:spAutoFit/>
          </a:bodyPr>
          <a:lstStyle/>
          <a:p>
            <a:r>
              <a:rPr lang="en-US" sz="1200" b="1" dirty="0" smtClean="0"/>
              <a:t>Figure 2.</a:t>
            </a:r>
            <a:r>
              <a:rPr lang="en-US" sz="1200" b="1" i="1" dirty="0" smtClean="0"/>
              <a:t> </a:t>
            </a:r>
            <a:r>
              <a:rPr lang="en-US" sz="1200" b="1" dirty="0" smtClean="0"/>
              <a:t>Data set WD1: (a) failures per calendar week;</a:t>
            </a:r>
            <a:r>
              <a:rPr lang="en-US" sz="1200" b="1" i="1" dirty="0" smtClean="0"/>
              <a:t> </a:t>
            </a:r>
            <a:r>
              <a:rPr lang="en-US" sz="1200" b="1" dirty="0" smtClean="0"/>
              <a:t>(b</a:t>
            </a:r>
            <a:r>
              <a:rPr lang="en-US" sz="1200" b="1" i="1" dirty="0" smtClean="0"/>
              <a:t>) </a:t>
            </a:r>
            <a:r>
              <a:rPr lang="en-US" sz="1200" b="1" i="1" dirty="0" err="1" smtClean="0"/>
              <a:t>X</a:t>
            </a:r>
            <a:r>
              <a:rPr lang="en-US" sz="1200" b="1" baseline="-25000" dirty="0" err="1" smtClean="0"/>
              <a:t>tot</a:t>
            </a:r>
            <a:r>
              <a:rPr lang="en-US" sz="1200" b="1" baseline="-25000" dirty="0" smtClean="0"/>
              <a:t> </a:t>
            </a:r>
            <a:r>
              <a:rPr lang="en-US" sz="1200" b="1" dirty="0" smtClean="0"/>
              <a:t>versus time; (c) percentage relative error versus time.</a:t>
            </a:r>
            <a:endParaRPr lang="en-US" sz="12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eaLnBrk="1" fontAlgn="auto" hangingPunct="1">
              <a:spcAft>
                <a:spcPts val="0"/>
              </a:spcAft>
              <a:defRPr/>
            </a:pPr>
            <a:r>
              <a:rPr lang="en-US" sz="2800" dirty="0" smtClean="0"/>
              <a:t>Statistical Estimation Models, Computational Formulae and </a:t>
            </a:r>
            <a:r>
              <a:rPr lang="en-US" sz="2800" dirty="0" smtClean="0"/>
              <a:t>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8" name="Content Placeholder 7" descr="_Pic29"/>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2837" y="1638442"/>
            <a:ext cx="8352927" cy="4248472"/>
          </a:xfrm>
          <a:prstGeom prst="rect">
            <a:avLst/>
          </a:prstGeom>
          <a:noFill/>
          <a:ln>
            <a:noFill/>
          </a:ln>
        </p:spPr>
      </p:pic>
      <p:sp>
        <p:nvSpPr>
          <p:cNvPr id="10" name="Rectangle 9"/>
          <p:cNvSpPr/>
          <p:nvPr/>
        </p:nvSpPr>
        <p:spPr>
          <a:xfrm>
            <a:off x="251520" y="5877272"/>
            <a:ext cx="8640960" cy="276999"/>
          </a:xfrm>
          <a:prstGeom prst="rect">
            <a:avLst/>
          </a:prstGeom>
        </p:spPr>
        <p:txBody>
          <a:bodyPr wrap="square">
            <a:spAutoFit/>
          </a:bodyPr>
          <a:lstStyle/>
          <a:p>
            <a:pPr algn="ctr"/>
            <a:r>
              <a:rPr lang="en-US" sz="1200" b="1" dirty="0" smtClean="0"/>
              <a:t>Figure 3.</a:t>
            </a:r>
            <a:r>
              <a:rPr lang="en-US" sz="1200" b="1" i="1" dirty="0" smtClean="0"/>
              <a:t> </a:t>
            </a:r>
            <a:r>
              <a:rPr lang="en-US" sz="1200" b="1" dirty="0" smtClean="0"/>
              <a:t>Data set WD2: (a) failures per calendar week;</a:t>
            </a:r>
            <a:r>
              <a:rPr lang="en-US" sz="1200" b="1" i="1" dirty="0" smtClean="0"/>
              <a:t> </a:t>
            </a:r>
            <a:r>
              <a:rPr lang="en-US" sz="1200" b="1" dirty="0" smtClean="0"/>
              <a:t>(b</a:t>
            </a:r>
            <a:r>
              <a:rPr lang="en-US" sz="1200" b="1" i="1" dirty="0" smtClean="0"/>
              <a:t>) </a:t>
            </a:r>
            <a:r>
              <a:rPr lang="en-US" sz="1200" b="1" i="1" dirty="0" err="1" smtClean="0"/>
              <a:t>X</a:t>
            </a:r>
            <a:r>
              <a:rPr lang="en-US" sz="1200" b="1" baseline="-25000" dirty="0" err="1" smtClean="0"/>
              <a:t>tot</a:t>
            </a:r>
            <a:r>
              <a:rPr lang="en-US" sz="1200" b="1" baseline="-25000" dirty="0" smtClean="0"/>
              <a:t> </a:t>
            </a:r>
            <a:r>
              <a:rPr lang="en-US" sz="1200" b="1" dirty="0" smtClean="0"/>
              <a:t>versus time; (c)   percentage relative error versus time.</a:t>
            </a:r>
            <a:endParaRPr lang="en-US" sz="12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6" name="Content Placeholder 5" descr="_Pic38"/>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556792"/>
            <a:ext cx="8208912" cy="4248472"/>
          </a:xfrm>
          <a:prstGeom prst="rect">
            <a:avLst/>
          </a:prstGeom>
          <a:noFill/>
          <a:ln>
            <a:noFill/>
          </a:ln>
        </p:spPr>
      </p:pic>
      <p:sp>
        <p:nvSpPr>
          <p:cNvPr id="10" name="Rectangle 9"/>
          <p:cNvSpPr/>
          <p:nvPr/>
        </p:nvSpPr>
        <p:spPr>
          <a:xfrm>
            <a:off x="251520" y="5877272"/>
            <a:ext cx="8640960" cy="276999"/>
          </a:xfrm>
          <a:prstGeom prst="rect">
            <a:avLst/>
          </a:prstGeom>
        </p:spPr>
        <p:txBody>
          <a:bodyPr wrap="square">
            <a:spAutoFit/>
          </a:bodyPr>
          <a:lstStyle/>
          <a:p>
            <a:r>
              <a:rPr lang="en-US" sz="1200" b="1" dirty="0" smtClean="0"/>
              <a:t>Figure 4. Data set WD3: (a) failures per calendar week; (b) </a:t>
            </a:r>
            <a:r>
              <a:rPr lang="en-US" sz="1200" b="1" dirty="0" err="1" smtClean="0"/>
              <a:t>X</a:t>
            </a:r>
            <a:r>
              <a:rPr lang="en-US" sz="1200" b="1" baseline="-25000" dirty="0" err="1" smtClean="0"/>
              <a:t>tot</a:t>
            </a:r>
            <a:r>
              <a:rPr lang="en-US" sz="1200" b="1" baseline="-25000" dirty="0" smtClean="0"/>
              <a:t> </a:t>
            </a:r>
            <a:r>
              <a:rPr lang="en-US" sz="1200" b="1" dirty="0" smtClean="0"/>
              <a:t>versus time; (c) </a:t>
            </a:r>
            <a:r>
              <a:rPr lang="en-US" sz="1200" b="1" i="1" dirty="0" smtClean="0"/>
              <a:t>percentage relative error versus time.</a:t>
            </a:r>
            <a:endParaRPr lang="en-US" sz="12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8" name="Content Placeholder 7" descr="_Pic5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556793"/>
            <a:ext cx="8208912" cy="4248472"/>
          </a:xfrm>
          <a:prstGeom prst="rect">
            <a:avLst/>
          </a:prstGeom>
          <a:noFill/>
          <a:ln>
            <a:noFill/>
          </a:ln>
        </p:spPr>
      </p:pic>
      <p:sp>
        <p:nvSpPr>
          <p:cNvPr id="10" name="Rectangle 9"/>
          <p:cNvSpPr/>
          <p:nvPr/>
        </p:nvSpPr>
        <p:spPr>
          <a:xfrm>
            <a:off x="251520" y="5877272"/>
            <a:ext cx="8640960" cy="276999"/>
          </a:xfrm>
          <a:prstGeom prst="rect">
            <a:avLst/>
          </a:prstGeom>
        </p:spPr>
        <p:txBody>
          <a:bodyPr wrap="square">
            <a:spAutoFit/>
          </a:bodyPr>
          <a:lstStyle/>
          <a:p>
            <a:pPr algn="ctr"/>
            <a:r>
              <a:rPr lang="en-US" sz="1200" b="1" dirty="0" smtClean="0"/>
              <a:t>Figure 5.</a:t>
            </a:r>
            <a:r>
              <a:rPr lang="en-US" sz="1200" b="1" i="1" dirty="0" smtClean="0"/>
              <a:t> </a:t>
            </a:r>
            <a:r>
              <a:rPr lang="en-US" sz="1200" b="1" dirty="0" smtClean="0"/>
              <a:t>Data set WD4: (a) failures per calendar week;</a:t>
            </a:r>
            <a:r>
              <a:rPr lang="en-US" sz="1200" b="1" i="1" dirty="0" smtClean="0"/>
              <a:t> </a:t>
            </a:r>
            <a:r>
              <a:rPr lang="en-US" sz="1200" b="1" dirty="0" smtClean="0"/>
              <a:t>(b</a:t>
            </a:r>
            <a:r>
              <a:rPr lang="en-US" sz="1200" b="1" i="1" dirty="0" smtClean="0"/>
              <a:t>) </a:t>
            </a:r>
            <a:r>
              <a:rPr lang="en-US" sz="1200" b="1" i="1" dirty="0" err="1" smtClean="0"/>
              <a:t>X</a:t>
            </a:r>
            <a:r>
              <a:rPr lang="en-US" sz="1200" b="1" baseline="-25000" dirty="0" err="1" smtClean="0"/>
              <a:t>tot</a:t>
            </a:r>
            <a:r>
              <a:rPr lang="en-US" sz="1200" b="1" baseline="-25000" dirty="0" smtClean="0"/>
              <a:t> </a:t>
            </a:r>
            <a:r>
              <a:rPr lang="en-US" sz="1200" b="1" dirty="0" smtClean="0"/>
              <a:t>versus time; (c) percentage relative error versus time.</a:t>
            </a:r>
            <a:endParaRPr lang="en-US" sz="12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8534400" cy="1080120"/>
          </a:xfrm>
        </p:spPr>
        <p:txBody>
          <a:bodyPr>
            <a:normAutofit fontScale="90000"/>
          </a:bodyPr>
          <a:lstStyle/>
          <a:p>
            <a:pPr>
              <a:defRPr/>
            </a:pPr>
            <a:r>
              <a:rPr lang="en-US" b="1" cap="small" dirty="0" smtClean="0"/>
              <a:t>        Learning </a:t>
            </a:r>
            <a:r>
              <a:rPr lang="en-US" b="1" cap="small" dirty="0"/>
              <a:t>Objectives</a:t>
            </a:r>
            <a:r>
              <a:rPr lang="en-US" b="1" cap="small" dirty="0" smtClean="0"/>
              <a:t/>
            </a:r>
            <a:br>
              <a:rPr lang="en-US" b="1" cap="small" dirty="0" smtClean="0"/>
            </a:br>
            <a:r>
              <a:rPr lang="en-US" b="1" cap="small" dirty="0"/>
              <a:t/>
            </a:r>
            <a:br>
              <a:rPr lang="en-US" b="1" cap="small" dirty="0"/>
            </a:br>
            <a:r>
              <a:rPr lang="en-US" b="1" cap="small" dirty="0"/>
              <a:t/>
            </a:r>
            <a:br>
              <a:rPr lang="en-US" b="1" cap="small" dirty="0"/>
            </a:br>
            <a:endParaRPr lang="en-US" dirty="0"/>
          </a:p>
        </p:txBody>
      </p:sp>
      <p:sp>
        <p:nvSpPr>
          <p:cNvPr id="7171" name="Content Placeholder 2"/>
          <p:cNvSpPr>
            <a:spLocks noGrp="1"/>
          </p:cNvSpPr>
          <p:nvPr>
            <p:ph idx="1"/>
          </p:nvPr>
        </p:nvSpPr>
        <p:spPr>
          <a:xfrm>
            <a:off x="467544" y="1844824"/>
            <a:ext cx="8218487" cy="4211960"/>
          </a:xfrm>
        </p:spPr>
        <p:txBody>
          <a:bodyPr>
            <a:normAutofit/>
          </a:bodyPr>
          <a:lstStyle/>
          <a:p>
            <a:pPr lvl="0"/>
            <a:r>
              <a:rPr lang="en-US" sz="2400" dirty="0" smtClean="0"/>
              <a:t>Present an overview of failure-count models and the state of the art and science of their predictive accuracy for comparison purposes.</a:t>
            </a:r>
          </a:p>
          <a:p>
            <a:pPr lvl="0"/>
            <a:endParaRPr lang="en-US" sz="2400" dirty="0" smtClean="0"/>
          </a:p>
          <a:p>
            <a:pPr lvl="0"/>
            <a:r>
              <a:rPr lang="en-US" sz="2400" dirty="0" smtClean="0"/>
              <a:t>Review traditional models and recently discovered advances in Bayesian modeling to form a basis of comparison through metrics. </a:t>
            </a:r>
          </a:p>
          <a:p>
            <a:pPr lvl="0"/>
            <a:endParaRPr lang="en-US" sz="2400" dirty="0" smtClean="0"/>
          </a:p>
          <a:p>
            <a:r>
              <a:rPr lang="en-US" sz="2400" dirty="0" smtClean="0"/>
              <a:t>Show examples to illustrate how these methods work through a software program.</a:t>
            </a:r>
            <a:endParaRPr lang="en-US" sz="2400" dirty="0"/>
          </a:p>
          <a:p>
            <a:pPr marL="0" indent="0" algn="just" eaLnBrk="1" fontAlgn="auto" hangingPunct="1">
              <a:spcAft>
                <a:spcPts val="0"/>
              </a:spcAft>
              <a:buClrTx/>
              <a:buFont typeface="Wingdings 2" pitchFamily="18" charset="2"/>
              <a:buNone/>
              <a:defRPr/>
            </a:pPr>
            <a:endParaRPr lang="en-US" sz="1900" dirty="0" smtClean="0">
              <a:latin typeface="Calibri" pitchFamily="34" charset="0"/>
              <a:ea typeface="Verdana" pitchFamily="34" charset="0"/>
              <a:cs typeface="Verdan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6" name="Content Placeholder 5" descr="_Pic66"/>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556792"/>
            <a:ext cx="8064896" cy="4248472"/>
          </a:xfrm>
          <a:prstGeom prst="rect">
            <a:avLst/>
          </a:prstGeom>
          <a:noFill/>
          <a:ln>
            <a:noFill/>
          </a:ln>
        </p:spPr>
      </p:pic>
      <p:sp>
        <p:nvSpPr>
          <p:cNvPr id="10" name="Rectangle 9"/>
          <p:cNvSpPr/>
          <p:nvPr/>
        </p:nvSpPr>
        <p:spPr>
          <a:xfrm>
            <a:off x="251520" y="5877272"/>
            <a:ext cx="8640960" cy="276999"/>
          </a:xfrm>
          <a:prstGeom prst="rect">
            <a:avLst/>
          </a:prstGeom>
        </p:spPr>
        <p:txBody>
          <a:bodyPr wrap="square">
            <a:spAutoFit/>
          </a:bodyPr>
          <a:lstStyle/>
          <a:p>
            <a:pPr algn="ctr"/>
            <a:r>
              <a:rPr lang="en-US" sz="1200" b="1" dirty="0" smtClean="0"/>
              <a:t>Figure 6</a:t>
            </a:r>
            <a:r>
              <a:rPr lang="en-US" sz="1200" b="1" i="1" dirty="0" smtClean="0"/>
              <a:t>. </a:t>
            </a:r>
            <a:r>
              <a:rPr lang="en-US" sz="1200" b="1" dirty="0" smtClean="0"/>
              <a:t>Data set WD5: (a) failures per calendar week;</a:t>
            </a:r>
            <a:r>
              <a:rPr lang="en-US" sz="1200" b="1" i="1" dirty="0" smtClean="0"/>
              <a:t> </a:t>
            </a:r>
            <a:r>
              <a:rPr lang="en-US" sz="1200" b="1" dirty="0" smtClean="0"/>
              <a:t>(b</a:t>
            </a:r>
            <a:r>
              <a:rPr lang="en-US" sz="1200" b="1" i="1" dirty="0" smtClean="0"/>
              <a:t>) </a:t>
            </a:r>
            <a:r>
              <a:rPr lang="en-US" sz="1200" b="1" i="1" dirty="0" err="1" smtClean="0"/>
              <a:t>X</a:t>
            </a:r>
            <a:r>
              <a:rPr lang="en-US" sz="1200" b="1" baseline="-25000" dirty="0" err="1" smtClean="0"/>
              <a:t>tot</a:t>
            </a:r>
            <a:r>
              <a:rPr lang="en-US" sz="1200" b="1" baseline="-25000" dirty="0" smtClean="0"/>
              <a:t> </a:t>
            </a:r>
            <a:r>
              <a:rPr lang="en-US" sz="1200" b="1" dirty="0" smtClean="0"/>
              <a:t>versus time; (c) percentage relative error versus time.</a:t>
            </a:r>
            <a:endParaRPr lang="en-US" sz="12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sp>
        <p:nvSpPr>
          <p:cNvPr id="8" name="Content Placeholder 7"/>
          <p:cNvSpPr>
            <a:spLocks noGrp="1"/>
          </p:cNvSpPr>
          <p:nvPr>
            <p:ph idx="1"/>
          </p:nvPr>
        </p:nvSpPr>
        <p:spPr>
          <a:xfrm>
            <a:off x="301752" y="1527048"/>
            <a:ext cx="8503920" cy="245768"/>
          </a:xfrm>
        </p:spPr>
        <p:txBody>
          <a:bodyPr>
            <a:normAutofit fontScale="85000" lnSpcReduction="20000"/>
          </a:bodyPr>
          <a:lstStyle/>
          <a:p>
            <a:pPr algn="ctr">
              <a:buNone/>
            </a:pPr>
            <a:r>
              <a:rPr lang="en-US" sz="1400" b="1" cap="all" dirty="0" smtClean="0"/>
              <a:t>Table 3. CPNLR Parameter Estimation Results for Data Set WD1.</a:t>
            </a:r>
            <a:endParaRPr lang="en-US" sz="1400"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942106"/>
            <a:ext cx="8424936" cy="4295206"/>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idx="1"/>
          </p:nvPr>
        </p:nvSpPr>
        <p:spPr>
          <a:xfrm>
            <a:off x="539552" y="1484784"/>
            <a:ext cx="8147051" cy="5040559"/>
          </a:xfrm>
        </p:spPr>
        <p:txBody>
          <a:bodyPr>
            <a:noAutofit/>
          </a:bodyPr>
          <a:lstStyle/>
          <a:p>
            <a:pPr algn="just">
              <a:defRPr/>
            </a:pPr>
            <a:r>
              <a:rPr lang="en-US" sz="1600" dirty="0" smtClean="0"/>
              <a:t>Table 3 (previous slide) for WD1 can be obtained by applying an SPSS algorithm as illustrated in the following screens, Figures 7 to 11. The </a:t>
            </a:r>
            <a:r>
              <a:rPr lang="en-US" sz="1600" dirty="0" err="1" smtClean="0"/>
              <a:t>Levenberg</a:t>
            </a:r>
            <a:r>
              <a:rPr lang="en-US" sz="1600" dirty="0" smtClean="0"/>
              <a:t>-Marquardt (L-M) algorithm is employed to solve for the unknown parameter vector (</a:t>
            </a:r>
            <a:r>
              <a:rPr lang="en-US" sz="1600" i="1" dirty="0" smtClean="0"/>
              <a:t>b</a:t>
            </a:r>
            <a:r>
              <a:rPr lang="en-US" sz="1600" dirty="0" smtClean="0"/>
              <a:t>, </a:t>
            </a:r>
            <a:r>
              <a:rPr lang="en-US" sz="1600" i="1" dirty="0" smtClean="0"/>
              <a:t>r) </a:t>
            </a:r>
            <a:r>
              <a:rPr lang="en-US" sz="1600" dirty="0" smtClean="0"/>
              <a:t>in this nonlinear regression equation by means of least-squares estimation.</a:t>
            </a:r>
          </a:p>
          <a:p>
            <a:pPr algn="just">
              <a:defRPr/>
            </a:pPr>
            <a:r>
              <a:rPr lang="en-US" sz="1600" dirty="0" smtClean="0"/>
              <a:t> The method developed by Marquardt and </a:t>
            </a:r>
            <a:r>
              <a:rPr lang="en-US" sz="1600" dirty="0" err="1" smtClean="0"/>
              <a:t>Levenberg</a:t>
            </a:r>
            <a:r>
              <a:rPr lang="en-US" sz="1600" dirty="0" smtClean="0"/>
              <a:t> appears to enlarge considerably the number of practical problems that can be tackled by nonlinear estimation. The L-M method is one that appears to work well in many circumstances and is thus a sensible practical choice. However, no method can be called the “best” for all nonlinear problems.</a:t>
            </a:r>
          </a:p>
          <a:p>
            <a:pPr algn="just">
              <a:defRPr/>
            </a:pPr>
            <a:r>
              <a:rPr lang="en-US" sz="1600" dirty="0" smtClean="0"/>
              <a:t>The </a:t>
            </a:r>
            <a:r>
              <a:rPr lang="en-US" sz="1600" dirty="0" err="1" smtClean="0"/>
              <a:t>Jacobian</a:t>
            </a:r>
            <a:r>
              <a:rPr lang="en-US" sz="1600" dirty="0" smtClean="0"/>
              <a:t> matrix, </a:t>
            </a:r>
            <a:r>
              <a:rPr lang="en-US" sz="1600" i="1" dirty="0" smtClean="0"/>
              <a:t>J</a:t>
            </a:r>
            <a:r>
              <a:rPr lang="en-US" sz="1600" dirty="0" smtClean="0"/>
              <a:t>(</a:t>
            </a:r>
            <a:r>
              <a:rPr lang="en-US" sz="1600" i="1" dirty="0" smtClean="0"/>
              <a:t>u</a:t>
            </a:r>
            <a:r>
              <a:rPr lang="en-US" sz="1600" dirty="0" smtClean="0"/>
              <a:t>)</a:t>
            </a:r>
            <a:r>
              <a:rPr lang="en-US" sz="1600" i="1" dirty="0" smtClean="0"/>
              <a:t>, </a:t>
            </a:r>
            <a:r>
              <a:rPr lang="en-US" sz="1600" dirty="0" smtClean="0"/>
              <a:t>is an important step within nonlinear regression calculations, and if it is rank deficient or nearly so in Gauss–Newton iterations, this may admit multiple solutions. Therefore, the L-M modification transforms </a:t>
            </a:r>
            <a:r>
              <a:rPr lang="en-US" sz="1600" i="1" dirty="0" smtClean="0"/>
              <a:t>J</a:t>
            </a:r>
            <a:r>
              <a:rPr lang="en-US" sz="1600" dirty="0" smtClean="0"/>
              <a:t>(</a:t>
            </a:r>
            <a:r>
              <a:rPr lang="en-US" sz="1600" i="1" dirty="0" smtClean="0"/>
              <a:t>u</a:t>
            </a:r>
            <a:r>
              <a:rPr lang="en-US" sz="1600" dirty="0" smtClean="0"/>
              <a:t>)</a:t>
            </a:r>
            <a:r>
              <a:rPr lang="en-US" sz="1600" i="1" dirty="0" smtClean="0"/>
              <a:t> </a:t>
            </a:r>
            <a:r>
              <a:rPr lang="en-US" sz="1600" dirty="0" smtClean="0"/>
              <a:t>to a better-conditioned full-rank matrix. The L-M method is the technique most often used for nonlinear least-squares estimation problems.</a:t>
            </a:r>
          </a:p>
          <a:p>
            <a:pPr algn="just">
              <a:defRPr/>
            </a:pPr>
            <a:r>
              <a:rPr lang="en-US" sz="1600" dirty="0" smtClean="0"/>
              <a:t>The modified </a:t>
            </a:r>
            <a:r>
              <a:rPr lang="en-US" sz="1600" dirty="0" err="1" smtClean="0"/>
              <a:t>Levenberg</a:t>
            </a:r>
            <a:r>
              <a:rPr lang="en-US" sz="1600" dirty="0" smtClean="0"/>
              <a:t>-Marquardt (L-M) algorithm is used and the required iteration terminates to reach a convergence, the parameter estimates and standard errors are listed. Table 3 summarizes the results for data set WD1 by CPNLR using L-M. The results are plotted along with the CPMLE results in Figures 2(b) and (c). Similarly, the CPNLR results for WD2 to WD5 along with the CPMLE results are plotted in Figures 3(b)-6(c) to 6(</a:t>
            </a:r>
            <a:r>
              <a:rPr lang="en-US" sz="1600" i="1" dirty="0" smtClean="0"/>
              <a:t>b</a:t>
            </a:r>
            <a:r>
              <a:rPr lang="en-US" sz="1600" dirty="0" smtClean="0"/>
              <a:t>)-6(</a:t>
            </a:r>
            <a:r>
              <a:rPr lang="en-US" sz="1600" i="1" dirty="0" smtClean="0"/>
              <a:t>c</a:t>
            </a:r>
            <a:r>
              <a:rPr lang="en-US" sz="1600" dirty="0" smtClean="0"/>
              <a:t>) respectively.</a:t>
            </a:r>
            <a:endParaRPr lang="en-US" sz="1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2756"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6146" name="Picture 2" descr="C:\Users\smorton1\Pictures\10.1.1g.jpg"/>
          <p:cNvPicPr>
            <a:picLocks noGrp="1" noChangeAspect="1" noChangeArrowheads="1"/>
          </p:cNvPicPr>
          <p:nvPr>
            <p:ph idx="1"/>
          </p:nvPr>
        </p:nvPicPr>
        <p:blipFill>
          <a:blip r:embed="rId2" cstate="print"/>
          <a:srcRect/>
          <a:stretch>
            <a:fillRect/>
          </a:stretch>
        </p:blipFill>
        <p:spPr bwMode="auto">
          <a:xfrm>
            <a:off x="395536" y="1527175"/>
            <a:ext cx="8280920" cy="4350097"/>
          </a:xfrm>
          <a:prstGeom prst="rect">
            <a:avLst/>
          </a:prstGeom>
          <a:noFill/>
        </p:spPr>
      </p:pic>
      <p:sp>
        <p:nvSpPr>
          <p:cNvPr id="10" name="Rectangle 9"/>
          <p:cNvSpPr/>
          <p:nvPr/>
        </p:nvSpPr>
        <p:spPr>
          <a:xfrm>
            <a:off x="251520" y="5877272"/>
            <a:ext cx="8640960" cy="276999"/>
          </a:xfrm>
          <a:prstGeom prst="rect">
            <a:avLst/>
          </a:prstGeom>
        </p:spPr>
        <p:txBody>
          <a:bodyPr wrap="square">
            <a:spAutoFit/>
          </a:bodyPr>
          <a:lstStyle/>
          <a:p>
            <a:pPr algn="ctr"/>
            <a:r>
              <a:rPr lang="en-US" sz="1200" b="1" dirty="0" smtClean="0"/>
              <a:t>Figure 7. Input data and nonlinear regression windows for WD1.</a:t>
            </a:r>
            <a:endParaRPr lang="en-US" sz="12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7170" name="Picture 2" descr="C:\Users\smorton1\Pictures\10.1.1h.jpg"/>
          <p:cNvPicPr>
            <a:picLocks noGrp="1" noChangeAspect="1" noChangeArrowheads="1"/>
          </p:cNvPicPr>
          <p:nvPr>
            <p:ph idx="1"/>
          </p:nvPr>
        </p:nvPicPr>
        <p:blipFill>
          <a:blip r:embed="rId2" cstate="print"/>
          <a:srcRect/>
          <a:stretch>
            <a:fillRect/>
          </a:stretch>
        </p:blipFill>
        <p:spPr bwMode="auto">
          <a:xfrm>
            <a:off x="301625" y="1556792"/>
            <a:ext cx="8504238" cy="4320479"/>
          </a:xfrm>
          <a:prstGeom prst="rect">
            <a:avLst/>
          </a:prstGeom>
          <a:noFill/>
        </p:spPr>
      </p:pic>
      <p:sp>
        <p:nvSpPr>
          <p:cNvPr id="10" name="Rectangle 9"/>
          <p:cNvSpPr/>
          <p:nvPr/>
        </p:nvSpPr>
        <p:spPr>
          <a:xfrm>
            <a:off x="251520" y="5877272"/>
            <a:ext cx="8640960" cy="276999"/>
          </a:xfrm>
          <a:prstGeom prst="rect">
            <a:avLst/>
          </a:prstGeom>
        </p:spPr>
        <p:txBody>
          <a:bodyPr wrap="square">
            <a:spAutoFit/>
          </a:bodyPr>
          <a:lstStyle/>
          <a:p>
            <a:pPr algn="ctr"/>
            <a:r>
              <a:rPr lang="en-US" sz="1200" b="1" dirty="0" smtClean="0"/>
              <a:t>Figure 8.   Input data and nonlinear equations windows for WD1 (continued).</a:t>
            </a:r>
            <a:endParaRPr lang="en-US" sz="12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8194" name="Picture 2" descr="C:\Users\smorton1\Pictures\10.1.1i.jpg"/>
          <p:cNvPicPr>
            <a:picLocks noGrp="1" noChangeAspect="1" noChangeArrowheads="1"/>
          </p:cNvPicPr>
          <p:nvPr>
            <p:ph idx="1"/>
          </p:nvPr>
        </p:nvPicPr>
        <p:blipFill>
          <a:blip r:embed="rId2" cstate="print"/>
          <a:srcRect/>
          <a:stretch>
            <a:fillRect/>
          </a:stretch>
        </p:blipFill>
        <p:spPr bwMode="auto">
          <a:xfrm>
            <a:off x="359532" y="1227459"/>
            <a:ext cx="8424936" cy="4865837"/>
          </a:xfrm>
          <a:prstGeom prst="rect">
            <a:avLst/>
          </a:prstGeom>
          <a:noFill/>
        </p:spPr>
      </p:pic>
      <p:sp>
        <p:nvSpPr>
          <p:cNvPr id="10" name="Rectangle 9"/>
          <p:cNvSpPr/>
          <p:nvPr/>
        </p:nvSpPr>
        <p:spPr>
          <a:xfrm>
            <a:off x="251520" y="6093296"/>
            <a:ext cx="8640960" cy="276999"/>
          </a:xfrm>
          <a:prstGeom prst="rect">
            <a:avLst/>
          </a:prstGeom>
        </p:spPr>
        <p:txBody>
          <a:bodyPr wrap="square">
            <a:spAutoFit/>
          </a:bodyPr>
          <a:lstStyle/>
          <a:p>
            <a:pPr algn="ctr"/>
            <a:r>
              <a:rPr lang="en-US" sz="1200" b="1" dirty="0" smtClean="0"/>
              <a:t>Figure 9. Output data and convergence at X</a:t>
            </a:r>
            <a:r>
              <a:rPr lang="en-US" sz="1200" b="1" baseline="-25000" dirty="0" smtClean="0"/>
              <a:t>TOT</a:t>
            </a:r>
            <a:r>
              <a:rPr lang="en-US" sz="1200" b="1" dirty="0" smtClean="0"/>
              <a:t> = 132.23. See Table 3 for 50%.</a:t>
            </a:r>
            <a:endParaRPr lang="en-US" sz="12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9218" name="Picture 2" descr="C:\Users\smorton1\Pictures\10.1.1j.jpg"/>
          <p:cNvPicPr>
            <a:picLocks noGrp="1" noChangeAspect="1" noChangeArrowheads="1"/>
          </p:cNvPicPr>
          <p:nvPr>
            <p:ph idx="1"/>
          </p:nvPr>
        </p:nvPicPr>
        <p:blipFill>
          <a:blip r:embed="rId2" cstate="print"/>
          <a:srcRect/>
          <a:stretch>
            <a:fillRect/>
          </a:stretch>
        </p:blipFill>
        <p:spPr bwMode="auto">
          <a:xfrm>
            <a:off x="323528" y="1124743"/>
            <a:ext cx="8496944" cy="4825207"/>
          </a:xfrm>
          <a:prstGeom prst="rect">
            <a:avLst/>
          </a:prstGeom>
          <a:noFill/>
        </p:spPr>
      </p:pic>
      <p:sp>
        <p:nvSpPr>
          <p:cNvPr id="10" name="Rectangle 9"/>
          <p:cNvSpPr/>
          <p:nvPr/>
        </p:nvSpPr>
        <p:spPr>
          <a:xfrm>
            <a:off x="323528" y="5949280"/>
            <a:ext cx="8640960" cy="461665"/>
          </a:xfrm>
          <a:prstGeom prst="rect">
            <a:avLst/>
          </a:prstGeom>
        </p:spPr>
        <p:txBody>
          <a:bodyPr wrap="square">
            <a:spAutoFit/>
          </a:bodyPr>
          <a:lstStyle/>
          <a:p>
            <a:pPr algn="ctr"/>
            <a:r>
              <a:rPr lang="en-US" sz="1200" b="1" dirty="0" smtClean="0"/>
              <a:t>Figure 10. ANOVA Table for the Nonlinear Regression. R-Sq=0.93 and 95% confidence interval for X</a:t>
            </a:r>
            <a:r>
              <a:rPr lang="en-US" sz="1200" b="1" baseline="-25000" dirty="0" smtClean="0"/>
              <a:t>TOT</a:t>
            </a:r>
            <a:r>
              <a:rPr lang="en-US" sz="1200" b="1" dirty="0" smtClean="0"/>
              <a:t> is (108.63→109, 155.83→156).</a:t>
            </a:r>
            <a:endParaRPr lang="en-US" sz="12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6" name="Content Placeholder 5" descr="_Pic7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628800"/>
            <a:ext cx="7776863" cy="4104456"/>
          </a:xfrm>
          <a:prstGeom prst="rect">
            <a:avLst/>
          </a:prstGeom>
          <a:noFill/>
          <a:ln>
            <a:noFill/>
          </a:ln>
        </p:spPr>
      </p:pic>
      <p:sp>
        <p:nvSpPr>
          <p:cNvPr id="10" name="Rectangle 9"/>
          <p:cNvSpPr/>
          <p:nvPr/>
        </p:nvSpPr>
        <p:spPr>
          <a:xfrm>
            <a:off x="323528" y="5877272"/>
            <a:ext cx="8640960" cy="276999"/>
          </a:xfrm>
          <a:prstGeom prst="rect">
            <a:avLst/>
          </a:prstGeom>
        </p:spPr>
        <p:txBody>
          <a:bodyPr wrap="square">
            <a:spAutoFit/>
          </a:bodyPr>
          <a:lstStyle/>
          <a:p>
            <a:pPr algn="ctr"/>
            <a:r>
              <a:rPr lang="en-US" sz="1200" b="1" dirty="0" smtClean="0"/>
              <a:t>Figure</a:t>
            </a:r>
            <a:r>
              <a:rPr lang="en-US" sz="1200" b="1" i="1" dirty="0" smtClean="0"/>
              <a:t> </a:t>
            </a:r>
            <a:r>
              <a:rPr lang="en-US" sz="1200" b="1" dirty="0" smtClean="0"/>
              <a:t>11.</a:t>
            </a:r>
            <a:r>
              <a:rPr lang="en-US" sz="1200" b="1" i="1" dirty="0" smtClean="0"/>
              <a:t>  </a:t>
            </a:r>
            <a:r>
              <a:rPr lang="en-US" sz="1200" b="1" dirty="0" smtClean="0"/>
              <a:t> Weekly Frequency Distribution of Failures for data set WD2.</a:t>
            </a:r>
            <a:endParaRPr lang="en-US" sz="12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8" name="Content Placeholder 7" descr="_Pic77"/>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772816"/>
            <a:ext cx="7848871" cy="3960439"/>
          </a:xfrm>
          <a:prstGeom prst="rect">
            <a:avLst/>
          </a:prstGeom>
          <a:noFill/>
          <a:ln>
            <a:noFill/>
          </a:ln>
        </p:spPr>
      </p:pic>
      <p:sp>
        <p:nvSpPr>
          <p:cNvPr id="10" name="Rectangle 9"/>
          <p:cNvSpPr/>
          <p:nvPr/>
        </p:nvSpPr>
        <p:spPr>
          <a:xfrm>
            <a:off x="323528" y="5877272"/>
            <a:ext cx="8640960" cy="276999"/>
          </a:xfrm>
          <a:prstGeom prst="rect">
            <a:avLst/>
          </a:prstGeom>
        </p:spPr>
        <p:txBody>
          <a:bodyPr wrap="square">
            <a:spAutoFit/>
          </a:bodyPr>
          <a:lstStyle/>
          <a:p>
            <a:pPr algn="ctr"/>
            <a:r>
              <a:rPr lang="en-US" sz="1200" b="1" dirty="0" smtClean="0"/>
              <a:t>Figure 12.   Weekly Frequency Distribution of Failures for data set WD3.</a:t>
            </a:r>
            <a:endParaRPr lang="en-US" sz="12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6" name="Content Placeholder 5" descr="_Pic78"/>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772816"/>
            <a:ext cx="7848872" cy="3960440"/>
          </a:xfrm>
          <a:prstGeom prst="rect">
            <a:avLst/>
          </a:prstGeom>
          <a:noFill/>
          <a:ln>
            <a:noFill/>
          </a:ln>
        </p:spPr>
      </p:pic>
      <p:sp>
        <p:nvSpPr>
          <p:cNvPr id="10" name="Rectangle 9"/>
          <p:cNvSpPr/>
          <p:nvPr/>
        </p:nvSpPr>
        <p:spPr>
          <a:xfrm>
            <a:off x="323528" y="5877272"/>
            <a:ext cx="8640960" cy="276999"/>
          </a:xfrm>
          <a:prstGeom prst="rect">
            <a:avLst/>
          </a:prstGeom>
        </p:spPr>
        <p:txBody>
          <a:bodyPr wrap="square">
            <a:spAutoFit/>
          </a:bodyPr>
          <a:lstStyle/>
          <a:p>
            <a:pPr algn="ctr"/>
            <a:r>
              <a:rPr lang="en-US" sz="1200" b="1" dirty="0" smtClean="0"/>
              <a:t>Figure 13.</a:t>
            </a:r>
            <a:r>
              <a:rPr lang="en-US" sz="1200" b="1" i="1" dirty="0" smtClean="0"/>
              <a:t>  </a:t>
            </a:r>
            <a:r>
              <a:rPr lang="en-US" sz="1200" b="1" dirty="0" smtClean="0"/>
              <a:t>Weekly Frequency Distribution of Failures for data set WD4.</a:t>
            </a:r>
            <a:endParaRPr lang="en-US" sz="12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small" dirty="0" smtClean="0"/>
              <a:t>           Abstract</a:t>
            </a:r>
            <a:r>
              <a:rPr lang="en-US" b="1" cap="small" dirty="0"/>
              <a:t/>
            </a:r>
            <a:br>
              <a:rPr lang="en-US" b="1" cap="small" dirty="0"/>
            </a:br>
            <a:endParaRPr lang="en-US" dirty="0"/>
          </a:p>
        </p:txBody>
      </p:sp>
      <p:sp>
        <p:nvSpPr>
          <p:cNvPr id="3" name="Content Placeholder 2"/>
          <p:cNvSpPr>
            <a:spLocks noGrp="1"/>
          </p:cNvSpPr>
          <p:nvPr>
            <p:ph idx="1"/>
          </p:nvPr>
        </p:nvSpPr>
        <p:spPr>
          <a:xfrm>
            <a:off x="914400" y="1412776"/>
            <a:ext cx="7772400" cy="4942784"/>
          </a:xfrm>
        </p:spPr>
        <p:txBody>
          <a:bodyPr>
            <a:normAutofit fontScale="85000" lnSpcReduction="10000"/>
          </a:bodyPr>
          <a:lstStyle/>
          <a:p>
            <a:pPr marL="68580" indent="0" algn="just">
              <a:buNone/>
            </a:pPr>
            <a:r>
              <a:rPr lang="en-US" sz="2000" dirty="0"/>
              <a:t> </a:t>
            </a:r>
            <a:r>
              <a:rPr lang="en-US" sz="2000" dirty="0" smtClean="0"/>
              <a:t>The </a:t>
            </a:r>
            <a:r>
              <a:rPr lang="en-US" sz="2000" dirty="0"/>
              <a:t>conventional nonhomogeneous Poisson (NHPP) models do not treat or permit the multiple counts as the Compound Poisson^geometric model and Compound </a:t>
            </a:r>
            <a:r>
              <a:rPr lang="en-US" sz="2000" dirty="0" err="1"/>
              <a:t>Poisson^LSD</a:t>
            </a:r>
            <a:r>
              <a:rPr lang="en-US" sz="2000" dirty="0"/>
              <a:t> (or Negative Binomial) properly execute. These two models are superior to other competing models such as Musa </a:t>
            </a:r>
            <a:r>
              <a:rPr lang="en-US" sz="2000" dirty="0" err="1"/>
              <a:t>Okumoto’s</a:t>
            </a:r>
            <a:r>
              <a:rPr lang="en-US" sz="2000" dirty="0"/>
              <a:t> (M-O) logarithmic Poisson method --already studied in Chapter 8-- in most data sets with clumping of failures in discrete-effort domain. CPSRM is a technique to predict the failure count at a future time. It clearly takes into account the clumping effect in an NHPP process by using the Compound Poisson, where clustering was not modeled earlier in calculations. The probability density estimation of the number of software failures in the event of clustering or clumping of the software failures is the subject of this section in this chapter. </a:t>
            </a:r>
          </a:p>
          <a:p>
            <a:pPr marL="68580" indent="0" algn="just">
              <a:buNone/>
            </a:pPr>
            <a:r>
              <a:rPr lang="en-US" sz="2000" i="1" dirty="0" smtClean="0"/>
              <a:t> </a:t>
            </a:r>
            <a:r>
              <a:rPr lang="en-US" sz="2000" dirty="0"/>
              <a:t>Absolute RE (relative error) and </a:t>
            </a:r>
            <a:r>
              <a:rPr lang="en-US" sz="2000" dirty="0" err="1"/>
              <a:t>SqRE</a:t>
            </a:r>
            <a:r>
              <a:rPr lang="en-US" sz="2000" dirty="0"/>
              <a:t> (squared relative error) are random variables suggested as measurements of the forecast accuracy of the total number of software failures estimated at the end of a mission time. The purpose is to compare the predictive merit of competing software reliability models, an important metrics-based concern to software reliability analysts. This technique calculates the Bayes probability of how much better the prediction accuracy is for one method relative to a competitor.  </a:t>
            </a:r>
          </a:p>
          <a:p>
            <a:pPr marL="68580" indent="0" algn="just">
              <a:buNone/>
            </a:pPr>
            <a:r>
              <a:rPr lang="en-US" sz="2000" b="1" dirty="0"/>
              <a:t>Keywords</a:t>
            </a:r>
            <a:r>
              <a:rPr lang="en-US" sz="2000" dirty="0"/>
              <a:t>: Discrete-effort, failure-count, Compound </a:t>
            </a:r>
            <a:r>
              <a:rPr lang="en-US" sz="2000" dirty="0" smtClean="0"/>
              <a:t>Poisson, </a:t>
            </a:r>
            <a:r>
              <a:rPr lang="en-US" sz="2000" dirty="0"/>
              <a:t>ARE, </a:t>
            </a:r>
            <a:r>
              <a:rPr lang="en-US" sz="2000" dirty="0" err="1"/>
              <a:t>SqRE</a:t>
            </a:r>
            <a:r>
              <a:rPr lang="en-US" sz="2000" dirty="0"/>
              <a:t>, Predictive Accuracy  </a:t>
            </a:r>
          </a:p>
        </p:txBody>
      </p:sp>
    </p:spTree>
    <p:extLst>
      <p:ext uri="{BB962C8B-B14F-4D97-AF65-F5344CB8AC3E}">
        <p14:creationId xmlns:p14="http://schemas.microsoft.com/office/powerpoint/2010/main" val="27029560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Autofit/>
          </a:bodyPr>
          <a:lstStyle/>
          <a:p>
            <a:pPr algn="ctr">
              <a:defRPr/>
            </a:pPr>
            <a:r>
              <a:rPr lang="en-US" sz="2800" dirty="0"/>
              <a:t>Statistical Estimation Models, Computational Formulae and Examples(CONT’D)</a:t>
            </a:r>
            <a:endParaRPr lang="en-IN" sz="2800" b="1" dirty="0" smtClean="0">
              <a:solidFill>
                <a:srgbClr val="002060"/>
              </a:solidFill>
              <a:latin typeface="Algerian" pitchFamily="82" charset="0"/>
              <a:ea typeface="Verdana" pitchFamily="34" charset="0"/>
              <a:cs typeface="Verdana" pitchFamily="34" charset="0"/>
            </a:endParaRPr>
          </a:p>
        </p:txBody>
      </p:sp>
      <p:pic>
        <p:nvPicPr>
          <p:cNvPr id="8" name="Content Placeholder 7" descr="_Pic79"/>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916832"/>
            <a:ext cx="7848872" cy="3744416"/>
          </a:xfrm>
          <a:prstGeom prst="rect">
            <a:avLst/>
          </a:prstGeom>
          <a:noFill/>
          <a:ln>
            <a:noFill/>
          </a:ln>
        </p:spPr>
      </p:pic>
      <p:sp>
        <p:nvSpPr>
          <p:cNvPr id="10" name="Rectangle 9"/>
          <p:cNvSpPr/>
          <p:nvPr/>
        </p:nvSpPr>
        <p:spPr>
          <a:xfrm>
            <a:off x="323528" y="5877272"/>
            <a:ext cx="8640960" cy="276999"/>
          </a:xfrm>
          <a:prstGeom prst="rect">
            <a:avLst/>
          </a:prstGeom>
        </p:spPr>
        <p:txBody>
          <a:bodyPr wrap="square">
            <a:spAutoFit/>
          </a:bodyPr>
          <a:lstStyle/>
          <a:p>
            <a:pPr algn="ctr"/>
            <a:r>
              <a:rPr lang="en-US" sz="1200" b="1" dirty="0" smtClean="0"/>
              <a:t>Figure 14. Weekly Frequency Distribution of Failures for data set WD5.</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pPr algn="ctr">
              <a:defRPr/>
            </a:pPr>
            <a:r>
              <a:rPr lang="en-US" sz="3200" b="1" dirty="0"/>
              <a:t>9.1.2. Interpretations </a:t>
            </a:r>
            <a:r>
              <a:rPr lang="en-US" sz="3200" b="1" dirty="0" smtClean="0"/>
              <a:t>of Examples and Discussion</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idx="1"/>
          </p:nvPr>
        </p:nvSpPr>
        <p:spPr>
          <a:xfrm>
            <a:off x="467544" y="1196752"/>
            <a:ext cx="8147051" cy="5661248"/>
          </a:xfrm>
        </p:spPr>
        <p:txBody>
          <a:bodyPr>
            <a:noAutofit/>
          </a:bodyPr>
          <a:lstStyle/>
          <a:p>
            <a:pPr algn="just">
              <a:defRPr/>
            </a:pPr>
            <a:r>
              <a:rPr lang="en-US" sz="2000" dirty="0" smtClean="0"/>
              <a:t>In terms of the ARE, MSE and K-S Av. </a:t>
            </a:r>
            <a:r>
              <a:rPr lang="en-US" sz="2000" i="1" dirty="0" err="1" smtClean="0"/>
              <a:t>Dn</a:t>
            </a:r>
            <a:r>
              <a:rPr lang="en-US" sz="2000" dirty="0" smtClean="0"/>
              <a:t>, the newly proposed parameter estimation methods—compound Poisson nonlinear regression (CPNLR) and compound Poisson maximum likelihood estimation (CPMLE), are generally superior to the Musa-</a:t>
            </a:r>
            <a:r>
              <a:rPr lang="en-US" sz="2000" dirty="0" err="1" smtClean="0"/>
              <a:t>Okumoto</a:t>
            </a:r>
            <a:r>
              <a:rPr lang="en-US" sz="2000" dirty="0" smtClean="0"/>
              <a:t> logarithmic Poisson model in predicting the outcomes for the grouped or clustered software failure data sets described in this chapter.</a:t>
            </a:r>
          </a:p>
          <a:p>
            <a:pPr algn="just">
              <a:defRPr/>
            </a:pPr>
            <a:endParaRPr lang="en-US" sz="2000" dirty="0" smtClean="0"/>
          </a:p>
          <a:p>
            <a:pPr algn="just">
              <a:defRPr/>
            </a:pPr>
            <a:r>
              <a:rPr lang="en-US" sz="2000" dirty="0" smtClean="0"/>
              <a:t>The basic reason is that the CP models proposed evaluate clumping or clustering effects of software failures not evaluated by the usual Poisson or logarithmic Poisson processes for certain data structures. For weekly-recorded software failure data sets WD1 to WD5 this phenomenon occurred in four out of five cases: For WD1 (Figure 1), WD2 (Figure 11), and WD4 (Figure 13), CPNLR performed better, with CPMLE a better choice for WD5 (Figure 14). The M-O Poisson interval estimation model did better only for WD3 (Figure 12). This result was not a surprise, because an exploratory data analysis showed that WD3 has a </a:t>
            </a:r>
            <a:r>
              <a:rPr lang="en-US" sz="2000" dirty="0" err="1" smtClean="0"/>
              <a:t>nonexponential</a:t>
            </a:r>
            <a:r>
              <a:rPr lang="en-US" sz="2000" dirty="0" smtClean="0"/>
              <a:t> or quasi-uniform frequency distribution for the random variable of “clump size” per week as a result of the logarithmic effect.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pPr algn="ctr" eaLnBrk="1" fontAlgn="auto" hangingPunct="1">
              <a:spcAft>
                <a:spcPts val="0"/>
              </a:spcAft>
              <a:defRPr/>
            </a:pPr>
            <a:r>
              <a:rPr lang="en-US" sz="3200" b="1" dirty="0" smtClean="0"/>
              <a:t>Interpretations of Examples and </a:t>
            </a:r>
            <a:r>
              <a:rPr lang="en-US" sz="3200" b="1" dirty="0" smtClean="0"/>
              <a:t>Discussions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idx="1"/>
          </p:nvPr>
        </p:nvSpPr>
        <p:spPr>
          <a:xfrm>
            <a:off x="467544" y="1196752"/>
            <a:ext cx="8147051" cy="5040561"/>
          </a:xfrm>
        </p:spPr>
        <p:txBody>
          <a:bodyPr>
            <a:normAutofit fontScale="92500" lnSpcReduction="20000"/>
          </a:bodyPr>
          <a:lstStyle/>
          <a:p>
            <a:pPr algn="just">
              <a:defRPr/>
            </a:pPr>
            <a:r>
              <a:rPr lang="en-US" sz="2500" dirty="0" smtClean="0"/>
              <a:t>As outlined in the </a:t>
            </a:r>
            <a:r>
              <a:rPr lang="en-US" sz="2500" i="1" dirty="0" smtClean="0"/>
              <a:t>Software Reliability Handbook</a:t>
            </a:r>
            <a:r>
              <a:rPr lang="en-US" sz="2500" dirty="0" smtClean="0"/>
              <a:t>, the M-O logarithmic Poisson model is a better fit for a </a:t>
            </a:r>
            <a:r>
              <a:rPr lang="en-US" sz="2500" dirty="0" err="1" smtClean="0"/>
              <a:t>non­exponential</a:t>
            </a:r>
            <a:r>
              <a:rPr lang="en-US" sz="2500" dirty="0" smtClean="0"/>
              <a:t> class of failure counts, whereas for the exponential class, the generalized exponential models such as the generalized Poisson in this work is sound.  One way to associate with this fact is that the natural logarithm of Poisson function’s equation yields to a constant value. No single summary measure alone is adequate to determine the best parameter estimation method for a given data set. </a:t>
            </a:r>
          </a:p>
          <a:p>
            <a:pPr algn="just">
              <a:defRPr/>
            </a:pPr>
            <a:endParaRPr lang="en-US" sz="2500" dirty="0" smtClean="0"/>
          </a:p>
          <a:p>
            <a:pPr algn="just">
              <a:defRPr/>
            </a:pPr>
            <a:r>
              <a:rPr lang="en-US" sz="2500" dirty="0" smtClean="0"/>
              <a:t>Of the two prospective (forward) performance measures, ARE recognizes the absolute value penalty, whereas MSE penalizes the deviations more severely by squaring them. Consequently, the K–S statistics are different in the retrospective (backward) sense where the actual empirical distribution is compared to the cumulative distribution function estimated</a:t>
            </a:r>
            <a:r>
              <a:rPr lang="en-US" sz="2400" dirty="0" smtClean="0"/>
              <a:t>.</a:t>
            </a:r>
          </a:p>
          <a:p>
            <a:pPr algn="just">
              <a:defRPr/>
            </a:pPr>
            <a:endParaRPr lang="en-US" sz="16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95536" y="188640"/>
            <a:ext cx="8218487" cy="863874"/>
          </a:xfrm>
        </p:spPr>
        <p:txBody>
          <a:bodyPr>
            <a:normAutofit fontScale="90000"/>
          </a:bodyPr>
          <a:lstStyle/>
          <a:p>
            <a:pPr algn="ctr" eaLnBrk="1" fontAlgn="auto" hangingPunct="1">
              <a:spcAft>
                <a:spcPts val="0"/>
              </a:spcAft>
              <a:defRPr/>
            </a:pPr>
            <a:r>
              <a:rPr lang="en-US" sz="3200" b="1" dirty="0" smtClean="0"/>
              <a:t>Interpretations of Examples and </a:t>
            </a:r>
            <a:r>
              <a:rPr lang="en-US" sz="3200" b="1" dirty="0" smtClean="0"/>
              <a:t>Discussions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idx="1"/>
          </p:nvPr>
        </p:nvSpPr>
        <p:spPr>
          <a:xfrm>
            <a:off x="467544" y="1196752"/>
            <a:ext cx="8147051" cy="5184576"/>
          </a:xfrm>
        </p:spPr>
        <p:txBody>
          <a:bodyPr>
            <a:noAutofit/>
          </a:bodyPr>
          <a:lstStyle/>
          <a:p>
            <a:pPr algn="just">
              <a:defRPr/>
            </a:pPr>
            <a:r>
              <a:rPr lang="en-US" sz="1800" dirty="0" smtClean="0"/>
              <a:t>This suggests that one should consider at least a pair or triplets of measures of goodness of fit— ARE, MSE and K–S Av. </a:t>
            </a:r>
            <a:r>
              <a:rPr lang="en-US" sz="1800" i="1" dirty="0" err="1" smtClean="0"/>
              <a:t>D</a:t>
            </a:r>
            <a:r>
              <a:rPr lang="en-US" sz="1800" i="1" baseline="-25000" dirty="0" err="1" smtClean="0"/>
              <a:t>n</a:t>
            </a:r>
            <a:r>
              <a:rPr lang="en-US" sz="1800" dirty="0" smtClean="0"/>
              <a:t>— instead of a single summary measure.</a:t>
            </a:r>
          </a:p>
          <a:p>
            <a:pPr algn="just">
              <a:defRPr/>
            </a:pPr>
            <a:r>
              <a:rPr lang="en-US" sz="1800" dirty="0" smtClean="0"/>
              <a:t>Predictions and corresponding relative-error percentages can be observed in Figures 2 to 6 for the weekly-recorded failure data sets, WD1 to WD5. </a:t>
            </a:r>
          </a:p>
          <a:p>
            <a:pPr algn="just">
              <a:defRPr/>
            </a:pPr>
            <a:r>
              <a:rPr lang="en-US" sz="1800" dirty="0" smtClean="0"/>
              <a:t>Table 1 provides an overall comparison of the estimation results due to different models and their parameter estimation techniques in terms of popular measures of forecast quality of fit. It has been observed that the average relative error and mean-squared error outputs for the CPNLR and CPMLE methods are more favorable than the competing M–O method.</a:t>
            </a:r>
          </a:p>
          <a:p>
            <a:pPr algn="just">
              <a:defRPr/>
            </a:pPr>
            <a:r>
              <a:rPr lang="en-US" sz="1800" dirty="0" smtClean="0"/>
              <a:t>This is also validated by the trends in parts (</a:t>
            </a:r>
            <a:r>
              <a:rPr lang="en-US" sz="1800" i="1" dirty="0" smtClean="0"/>
              <a:t>b</a:t>
            </a:r>
            <a:r>
              <a:rPr lang="en-US" sz="1800" dirty="0" smtClean="0"/>
              <a:t>) and (</a:t>
            </a:r>
            <a:r>
              <a:rPr lang="en-US" sz="1800" i="1" dirty="0" smtClean="0"/>
              <a:t>c</a:t>
            </a:r>
            <a:r>
              <a:rPr lang="en-US" sz="1800" dirty="0" smtClean="0"/>
              <a:t>) of Figures 2 to 6 where the CP (CPMLE and CPNLR) methods produce predictions and related errors closer to the target (or true) count and zero percent relative error line, respectively, except for Figure 4(</a:t>
            </a:r>
            <a:r>
              <a:rPr lang="en-US" sz="1800" i="1" dirty="0" smtClean="0"/>
              <a:t>b</a:t>
            </a:r>
            <a:r>
              <a:rPr lang="en-US" sz="1800" dirty="0" smtClean="0"/>
              <a:t>) and 4(</a:t>
            </a:r>
            <a:r>
              <a:rPr lang="en-US" sz="1800" i="1" dirty="0" smtClean="0"/>
              <a:t>c</a:t>
            </a:r>
            <a:r>
              <a:rPr lang="en-US" sz="1800" dirty="0" smtClean="0"/>
              <a:t>) for WD3, where the predictions of the M-O model results are clearly closer. Another striking difference in these graphs is that the M-O model mostly underestimates the target value, whereas CP models alternate in over— or underestimating the target.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7544" y="260648"/>
            <a:ext cx="8218487" cy="720080"/>
          </a:xfrm>
        </p:spPr>
        <p:txBody>
          <a:bodyPr>
            <a:noAutofit/>
          </a:bodyPr>
          <a:lstStyle/>
          <a:p>
            <a:pPr algn="ctr" eaLnBrk="1" fontAlgn="auto" hangingPunct="1">
              <a:spcAft>
                <a:spcPts val="0"/>
              </a:spcAft>
              <a:defRPr/>
            </a:pPr>
            <a:r>
              <a:rPr lang="en-US" sz="2400" b="1" dirty="0" smtClean="0"/>
              <a:t>Interpretations of Examples and </a:t>
            </a:r>
            <a:r>
              <a:rPr lang="en-US" sz="2400" b="1" dirty="0" smtClean="0"/>
              <a:t>Discussions (cont’d)</a:t>
            </a:r>
            <a:endParaRPr lang="en-IN" sz="24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idx="1"/>
          </p:nvPr>
        </p:nvSpPr>
        <p:spPr>
          <a:xfrm>
            <a:off x="467544" y="980728"/>
            <a:ext cx="8147051" cy="5400600"/>
          </a:xfrm>
        </p:spPr>
        <p:txBody>
          <a:bodyPr>
            <a:noAutofit/>
          </a:bodyPr>
          <a:lstStyle/>
          <a:p>
            <a:r>
              <a:rPr lang="en-US" sz="2000" dirty="0" smtClean="0"/>
              <a:t>The CPMLE method is very straightforward to apply, with negligible algebra involved, whereas CPNLR may occasionally require extensive computational time to reach convergence through the nonlinear iterative process involved in the L–M method. It is also more secure to use NLR estimates, due to the nonlinear and especially non-normal nature of the expressions.</a:t>
            </a:r>
          </a:p>
          <a:p>
            <a:endParaRPr lang="en-US" sz="2000" dirty="0" smtClean="0"/>
          </a:p>
          <a:p>
            <a:r>
              <a:rPr lang="en-US" sz="2000" dirty="0" smtClean="0"/>
              <a:t>However, first-guess easy-to-obtain MLE results are also useful for obtaining an initial value during the L-M nonlinear solution process. Despite all the advantages of the nonlinear regression method, MLE—due to its generally accepted statistical advantages of admissibility, consistency, and asymptotic normality— can still provide more favorable results, as in WD5.</a:t>
            </a:r>
          </a:p>
          <a:p>
            <a:endParaRPr lang="en-US" sz="2000" dirty="0" smtClean="0"/>
          </a:p>
          <a:p>
            <a:r>
              <a:rPr lang="en-US" sz="2000" dirty="0" smtClean="0"/>
              <a:t>For further research to follow up on the deterministic measures such as ARE and MSE, stochastic performance measures in the form of statistical tests are sought to assess the forecast quality of parameter estimation methods.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512064"/>
            <a:ext cx="7859216" cy="756696"/>
          </a:xfrm>
        </p:spPr>
        <p:txBody>
          <a:bodyPr/>
          <a:lstStyle/>
          <a:p>
            <a:pPr algn="ctr"/>
            <a:r>
              <a:rPr lang="en-US" sz="2400" b="1" dirty="0"/>
              <a:t>Interpretations of Examples and Discussions (cont’d)</a:t>
            </a:r>
            <a:endParaRPr lang="en-US" sz="2400" dirty="0"/>
          </a:p>
        </p:txBody>
      </p:sp>
      <p:sp>
        <p:nvSpPr>
          <p:cNvPr id="3" name="Content Placeholder 2"/>
          <p:cNvSpPr>
            <a:spLocks noGrp="1"/>
          </p:cNvSpPr>
          <p:nvPr>
            <p:ph idx="1"/>
          </p:nvPr>
        </p:nvSpPr>
        <p:spPr>
          <a:xfrm>
            <a:off x="914400" y="1196752"/>
            <a:ext cx="7772400" cy="5661248"/>
          </a:xfrm>
        </p:spPr>
        <p:txBody>
          <a:bodyPr>
            <a:noAutofit/>
          </a:bodyPr>
          <a:lstStyle/>
          <a:p>
            <a:r>
              <a:rPr lang="en-US" sz="2400" dirty="0"/>
              <a:t>Thus, if closed-form probability distribution functions can be derived for what used to be deterministic measures such as ARE and MSE, any two competing parameter estimation methods would be fully comparable in terms of statistical hypothesis tests.</a:t>
            </a:r>
          </a:p>
          <a:p>
            <a:r>
              <a:rPr lang="en-US" sz="2400" dirty="0"/>
              <a:t>Further, Bayesian methods using informative and non-informative priors will be studied in Section 10.2 to assess the probability of one method’s predictive accuracy scoring better than its alternative.</a:t>
            </a:r>
          </a:p>
          <a:p>
            <a:r>
              <a:rPr lang="en-US" sz="2400" dirty="0"/>
              <a:t>Finally, not all software reliability models and related parameter estimation methods are best for all software failure data types. Exploratory data and goodness-of-fit analyses are necessary to judge the behavior of the software failure data before deciding on the type of prediction model to be used.</a:t>
            </a:r>
          </a:p>
        </p:txBody>
      </p:sp>
    </p:spTree>
    <p:extLst>
      <p:ext uri="{BB962C8B-B14F-4D97-AF65-F5344CB8AC3E}">
        <p14:creationId xmlns:p14="http://schemas.microsoft.com/office/powerpoint/2010/main" val="2737138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772816"/>
            <a:ext cx="8534400" cy="2841030"/>
          </a:xfrm>
        </p:spPr>
        <p:txBody>
          <a:bodyPr/>
          <a:lstStyle/>
          <a:p>
            <a:pPr algn="ctr"/>
            <a:r>
              <a:rPr lang="en-US" sz="3600" b="1" cap="small" dirty="0" smtClean="0"/>
              <a:t>9.2. </a:t>
            </a:r>
            <a:r>
              <a:rPr lang="en-US" sz="3600" cap="small" dirty="0"/>
              <a:t>Predictive Accuracy to Compare Failure-Count Models</a:t>
            </a:r>
            <a:r>
              <a:rPr lang="en-US" dirty="0" smtClean="0"/>
              <a:t/>
            </a:r>
            <a:br>
              <a:rPr lang="en-US" dirty="0" smtClean="0"/>
            </a:br>
            <a:endParaRPr lang="en-US" dirty="0"/>
          </a:p>
        </p:txBody>
      </p:sp>
    </p:spTree>
    <p:extLst>
      <p:ext uri="{BB962C8B-B14F-4D97-AF65-F5344CB8AC3E}">
        <p14:creationId xmlns:p14="http://schemas.microsoft.com/office/powerpoint/2010/main" val="19426749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1008112"/>
          </a:xfrm>
        </p:spPr>
        <p:txBody>
          <a:bodyPr>
            <a:normAutofit fontScale="90000"/>
          </a:bodyPr>
          <a:lstStyle/>
          <a:p>
            <a:pPr algn="ctr"/>
            <a:r>
              <a:rPr lang="en-US" sz="3200" cap="small" dirty="0" smtClean="0"/>
              <a:t>Predictive Accuracy to Compare Failure-Count Models</a:t>
            </a:r>
            <a:br>
              <a:rPr lang="en-US" sz="3200" cap="small" dirty="0" smtClean="0"/>
            </a:br>
            <a:endParaRPr lang="en-IN" sz="3200" b="1" cap="small" dirty="0" smtClean="0"/>
          </a:p>
        </p:txBody>
      </p:sp>
      <p:sp>
        <p:nvSpPr>
          <p:cNvPr id="9" name="Content Placeholder 2"/>
          <p:cNvSpPr>
            <a:spLocks noGrp="1"/>
          </p:cNvSpPr>
          <p:nvPr>
            <p:ph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10242" name="Picture 2" descr="C:\Users\smorton1\Pictures\10.2a.jpg"/>
          <p:cNvPicPr>
            <a:picLocks noChangeAspect="1" noChangeArrowheads="1"/>
          </p:cNvPicPr>
          <p:nvPr/>
        </p:nvPicPr>
        <p:blipFill>
          <a:blip r:embed="rId2" cstate="print"/>
          <a:srcRect/>
          <a:stretch>
            <a:fillRect/>
          </a:stretch>
        </p:blipFill>
        <p:spPr bwMode="auto">
          <a:xfrm>
            <a:off x="395536" y="1196752"/>
            <a:ext cx="8352928" cy="5472608"/>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1080120"/>
          </a:xfrm>
        </p:spPr>
        <p:txBody>
          <a:bodyPr>
            <a:noAutofit/>
          </a:bodyPr>
          <a:lstStyle/>
          <a:p>
            <a:pPr algn="ctr"/>
            <a:r>
              <a:rPr lang="en-US" sz="3200" cap="small" dirty="0" smtClean="0"/>
              <a:t>Predictive Accuracy to Compare Failure-Count </a:t>
            </a:r>
            <a:r>
              <a:rPr lang="en-US" sz="3200" cap="small" dirty="0" smtClean="0"/>
              <a:t>Models (cont’d)</a:t>
            </a:r>
            <a:endParaRPr lang="en-IN" sz="3200" cap="small" dirty="0" smtClean="0"/>
          </a:p>
        </p:txBody>
      </p:sp>
      <p:sp>
        <p:nvSpPr>
          <p:cNvPr id="9" name="Content Placeholder 2"/>
          <p:cNvSpPr>
            <a:spLocks noGrp="1"/>
          </p:cNvSpPr>
          <p:nvPr>
            <p:ph idx="1"/>
          </p:nvPr>
        </p:nvSpPr>
        <p:spPr>
          <a:xfrm>
            <a:off x="539749" y="1268413"/>
            <a:ext cx="8147051" cy="4897437"/>
          </a:xfrm>
        </p:spPr>
        <p:txBody>
          <a:bodyPr/>
          <a:lstStyle/>
          <a:p>
            <a:pPr marL="0" indent="0">
              <a:buFont typeface="Wingdings 2" pitchFamily="18" charset="2"/>
              <a:buNone/>
              <a:defRPr/>
            </a:pPr>
            <a:endParaRPr lang="en-US" sz="2000" dirty="0"/>
          </a:p>
          <a:p>
            <a:pPr algn="just">
              <a:buNone/>
              <a:defRPr/>
            </a:pPr>
            <a:endParaRPr lang="en-US" sz="2000" dirty="0" smtClean="0"/>
          </a:p>
        </p:txBody>
      </p:sp>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6850" y="1412776"/>
            <a:ext cx="6210300" cy="4968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pPr algn="ctr">
              <a:defRPr/>
            </a:pPr>
            <a:r>
              <a:rPr lang="en-US" sz="3200" cap="small" dirty="0"/>
              <a:t>Predictive Accuracy to Compare Failure-Count </a:t>
            </a:r>
            <a:r>
              <a:rPr lang="en-US" sz="3200" cap="small" dirty="0"/>
              <a:t>Models (cont’d)</a:t>
            </a:r>
            <a:endParaRPr lang="en-IN" sz="3200" b="1" dirty="0" smtClean="0">
              <a:solidFill>
                <a:srgbClr val="002060"/>
              </a:solidFill>
              <a:latin typeface="Algerian" pitchFamily="82" charset="0"/>
              <a:ea typeface="Verdana" pitchFamily="34" charset="0"/>
              <a:cs typeface="Verdana" pitchFamily="34" charset="0"/>
            </a:endParaRPr>
          </a:p>
        </p:txBody>
      </p:sp>
      <p:pic>
        <p:nvPicPr>
          <p:cNvPr id="6" name="Content Placeholder 5" descr="Scan0021"/>
          <p:cNvPicPr>
            <a:picLocks noGrp="1"/>
          </p:cNvPicPr>
          <p:nvPr>
            <p:ph idx="1"/>
          </p:nvPr>
        </p:nvPicPr>
        <p:blipFill>
          <a:blip r:embed="rId2" cstate="print">
            <a:extLst>
              <a:ext uri="{28A0092B-C50C-407E-A947-70E740481C1C}">
                <a14:useLocalDpi xmlns:a14="http://schemas.microsoft.com/office/drawing/2010/main" val="0"/>
              </a:ext>
            </a:extLst>
          </a:blip>
          <a:srcRect l="14877" t="13290" r="20155" b="60452"/>
          <a:stretch>
            <a:fillRect/>
          </a:stretch>
        </p:blipFill>
        <p:spPr bwMode="auto">
          <a:xfrm>
            <a:off x="611560" y="1196752"/>
            <a:ext cx="7848872" cy="4608512"/>
          </a:xfrm>
          <a:prstGeom prst="rect">
            <a:avLst/>
          </a:prstGeom>
          <a:noFill/>
          <a:ln>
            <a:noFill/>
          </a:ln>
        </p:spPr>
      </p:pic>
      <p:sp>
        <p:nvSpPr>
          <p:cNvPr id="10" name="Rectangle 9"/>
          <p:cNvSpPr/>
          <p:nvPr/>
        </p:nvSpPr>
        <p:spPr>
          <a:xfrm>
            <a:off x="323528" y="5877272"/>
            <a:ext cx="8640960" cy="276999"/>
          </a:xfrm>
          <a:prstGeom prst="rect">
            <a:avLst/>
          </a:prstGeom>
        </p:spPr>
        <p:txBody>
          <a:bodyPr wrap="square">
            <a:spAutoFit/>
          </a:bodyPr>
          <a:lstStyle/>
          <a:p>
            <a:pPr algn="ctr"/>
            <a:r>
              <a:rPr lang="en-US" sz="1200" b="1" dirty="0" smtClean="0"/>
              <a:t>Figure 15. Absolute Relative Error versus Proportion Sampled for WD1.</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772816"/>
            <a:ext cx="8534400" cy="2841030"/>
          </a:xfrm>
        </p:spPr>
        <p:txBody>
          <a:bodyPr/>
          <a:lstStyle/>
          <a:p>
            <a:pPr algn="ctr"/>
            <a:r>
              <a:rPr lang="en-US" sz="3600" b="1" cap="small" dirty="0" smtClean="0"/>
              <a:t>9.1. Introduction to and Methodology on Failure-count estimation in Software Reliability </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95536" y="188640"/>
            <a:ext cx="8218487" cy="1080120"/>
          </a:xfrm>
        </p:spPr>
        <p:txBody>
          <a:bodyPr>
            <a:normAutofit/>
          </a:bodyPr>
          <a:lstStyle/>
          <a:p>
            <a:pPr algn="ctr">
              <a:defRPr/>
            </a:pPr>
            <a:r>
              <a:rPr lang="en-US" sz="3200" cap="small" dirty="0"/>
              <a:t>Predictive Accuracy to Compare Failure-Count </a:t>
            </a:r>
            <a:r>
              <a:rPr lang="en-US" sz="3200" cap="small" dirty="0"/>
              <a:t>Models (cont’d)</a:t>
            </a:r>
            <a:endParaRPr lang="en-IN" sz="3200" b="1" dirty="0" smtClean="0">
              <a:solidFill>
                <a:srgbClr val="002060"/>
              </a:solidFill>
              <a:latin typeface="Algerian" pitchFamily="82" charset="0"/>
              <a:ea typeface="Verdana" pitchFamily="34" charset="0"/>
              <a:cs typeface="Verdana" pitchFamily="34" charset="0"/>
            </a:endParaRPr>
          </a:p>
        </p:txBody>
      </p:sp>
      <p:pic>
        <p:nvPicPr>
          <p:cNvPr id="8" name="Content Placeholder 7" descr="Scan0021"/>
          <p:cNvPicPr>
            <a:picLocks noGrp="1"/>
          </p:cNvPicPr>
          <p:nvPr>
            <p:ph idx="1"/>
          </p:nvPr>
        </p:nvPicPr>
        <p:blipFill>
          <a:blip r:embed="rId2" cstate="print">
            <a:extLst>
              <a:ext uri="{28A0092B-C50C-407E-A947-70E740481C1C}">
                <a14:useLocalDpi xmlns:a14="http://schemas.microsoft.com/office/drawing/2010/main" val="0"/>
              </a:ext>
            </a:extLst>
          </a:blip>
          <a:srcRect l="14877" t="49284" r="18956" b="24458"/>
          <a:stretch>
            <a:fillRect/>
          </a:stretch>
        </p:blipFill>
        <p:spPr bwMode="auto">
          <a:xfrm>
            <a:off x="683568" y="1628800"/>
            <a:ext cx="7848872" cy="4176464"/>
          </a:xfrm>
          <a:prstGeom prst="rect">
            <a:avLst/>
          </a:prstGeom>
          <a:noFill/>
          <a:ln>
            <a:noFill/>
          </a:ln>
        </p:spPr>
      </p:pic>
      <p:sp>
        <p:nvSpPr>
          <p:cNvPr id="10" name="Rectangle 9"/>
          <p:cNvSpPr/>
          <p:nvPr/>
        </p:nvSpPr>
        <p:spPr>
          <a:xfrm>
            <a:off x="323528" y="5877272"/>
            <a:ext cx="8640960" cy="276999"/>
          </a:xfrm>
          <a:prstGeom prst="rect">
            <a:avLst/>
          </a:prstGeom>
        </p:spPr>
        <p:txBody>
          <a:bodyPr wrap="square">
            <a:spAutoFit/>
          </a:bodyPr>
          <a:lstStyle/>
          <a:p>
            <a:pPr algn="ctr"/>
            <a:r>
              <a:rPr lang="en-US" sz="1200" b="1" dirty="0" smtClean="0"/>
              <a:t>Figure 16. </a:t>
            </a:r>
            <a:r>
              <a:rPr lang="en-US" sz="1200" b="1" dirty="0" err="1" smtClean="0"/>
              <a:t>AvSqRE</a:t>
            </a:r>
            <a:r>
              <a:rPr lang="en-US" sz="1200" b="1" dirty="0" smtClean="0"/>
              <a:t> (or SRE) versus Proportion Sampled obtained for WD1.</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576064"/>
          </a:xfrm>
        </p:spPr>
        <p:txBody>
          <a:bodyPr>
            <a:normAutofit fontScale="90000"/>
          </a:bodyPr>
          <a:lstStyle/>
          <a:p>
            <a:pPr algn="ctr">
              <a:defRPr/>
            </a:pPr>
            <a:r>
              <a:rPr lang="en-US" sz="3200" dirty="0"/>
              <a:t>9.2.1. Classical </a:t>
            </a:r>
            <a:r>
              <a:rPr lang="en-US" sz="3200" dirty="0" smtClean="0"/>
              <a:t>Distribution Approach</a:t>
            </a:r>
            <a:endParaRPr lang="en-IN" sz="3200" b="1" dirty="0" smtClean="0">
              <a:solidFill>
                <a:srgbClr val="002060"/>
              </a:solidFill>
              <a:latin typeface="Algerian" pitchFamily="82" charset="0"/>
              <a:ea typeface="Verdana" pitchFamily="34" charset="0"/>
              <a:cs typeface="Verdana" pitchFamily="34" charset="0"/>
            </a:endParaRPr>
          </a:p>
        </p:txBody>
      </p:sp>
      <p:pic>
        <p:nvPicPr>
          <p:cNvPr id="1026" name="Picture 2" descr="C:\Users\smorton1\Pictures\10.2.1a.jpg"/>
          <p:cNvPicPr>
            <a:picLocks noGrp="1" noChangeAspect="1" noChangeArrowheads="1"/>
          </p:cNvPicPr>
          <p:nvPr>
            <p:ph idx="1"/>
          </p:nvPr>
        </p:nvPicPr>
        <p:blipFill>
          <a:blip r:embed="rId2" cstate="print"/>
          <a:srcRect/>
          <a:stretch>
            <a:fillRect/>
          </a:stretch>
        </p:blipFill>
        <p:spPr bwMode="auto">
          <a:xfrm>
            <a:off x="323528" y="980728"/>
            <a:ext cx="8504238" cy="5472608"/>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576064"/>
          </a:xfrm>
        </p:spPr>
        <p:txBody>
          <a:bodyPr>
            <a:normAutofit fontScale="90000"/>
          </a:bodyPr>
          <a:lstStyle/>
          <a:p>
            <a:pPr eaLnBrk="1" fontAlgn="auto" hangingPunct="1">
              <a:spcAft>
                <a:spcPts val="0"/>
              </a:spcAft>
              <a:defRPr/>
            </a:pPr>
            <a:r>
              <a:rPr lang="en-US" sz="3200" dirty="0" smtClean="0"/>
              <a:t> Classical </a:t>
            </a:r>
            <a:r>
              <a:rPr lang="en-US" sz="3200" dirty="0" smtClean="0"/>
              <a:t>Distribution </a:t>
            </a:r>
            <a:r>
              <a:rPr lang="en-US" sz="3200" dirty="0" smtClean="0"/>
              <a:t>Approach (cont’d)</a:t>
            </a:r>
            <a:endParaRPr lang="en-IN" sz="3200" b="1" dirty="0" smtClean="0">
              <a:solidFill>
                <a:srgbClr val="002060"/>
              </a:solidFill>
              <a:latin typeface="Algerian" pitchFamily="82" charset="0"/>
              <a:ea typeface="Verdana" pitchFamily="34" charset="0"/>
              <a:cs typeface="Verdana" pitchFamily="34" charset="0"/>
            </a:endParaRPr>
          </a:p>
        </p:txBody>
      </p:sp>
      <p:pic>
        <p:nvPicPr>
          <p:cNvPr id="2050" name="Picture 2" descr="C:\Users\smorton1\Pictures\10.2.1b.jpg"/>
          <p:cNvPicPr>
            <a:picLocks noGrp="1" noChangeAspect="1" noChangeArrowheads="1"/>
          </p:cNvPicPr>
          <p:nvPr>
            <p:ph idx="1"/>
          </p:nvPr>
        </p:nvPicPr>
        <p:blipFill>
          <a:blip r:embed="rId2" cstate="print"/>
          <a:stretch>
            <a:fillRect/>
          </a:stretch>
        </p:blipFill>
        <p:spPr bwMode="auto">
          <a:xfrm>
            <a:off x="914400" y="836712"/>
            <a:ext cx="7772400" cy="5330039"/>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576064"/>
          </a:xfrm>
        </p:spPr>
        <p:txBody>
          <a:bodyPr>
            <a:normAutofit fontScale="90000"/>
          </a:bodyPr>
          <a:lstStyle/>
          <a:p>
            <a:pPr algn="ctr">
              <a:defRPr/>
            </a:pPr>
            <a:r>
              <a:rPr lang="en-US" sz="3200" dirty="0" smtClean="0"/>
              <a:t>Classical Distribution </a:t>
            </a:r>
            <a:r>
              <a:rPr lang="en-US" sz="3200" dirty="0"/>
              <a:t>Approach (cont’d)</a:t>
            </a:r>
            <a:endParaRPr lang="en-IN" sz="3200" b="1" dirty="0" smtClean="0">
              <a:solidFill>
                <a:srgbClr val="002060"/>
              </a:solidFill>
              <a:latin typeface="Algerian" pitchFamily="82" charset="0"/>
              <a:ea typeface="Verdana" pitchFamily="34" charset="0"/>
              <a:cs typeface="Verdana" pitchFamily="34" charset="0"/>
            </a:endParaRPr>
          </a:p>
        </p:txBody>
      </p:sp>
      <p:pic>
        <p:nvPicPr>
          <p:cNvPr id="3074" name="Picture 2" descr="C:\Users\smorton1\Pictures\10.2.1c.jpg"/>
          <p:cNvPicPr>
            <a:picLocks noGrp="1" noChangeAspect="1" noChangeArrowheads="1"/>
          </p:cNvPicPr>
          <p:nvPr>
            <p:ph idx="1"/>
          </p:nvPr>
        </p:nvPicPr>
        <p:blipFill>
          <a:blip r:embed="rId2" cstate="print"/>
          <a:srcRect/>
          <a:stretch>
            <a:fillRect/>
          </a:stretch>
        </p:blipFill>
        <p:spPr bwMode="auto">
          <a:xfrm>
            <a:off x="683568" y="908720"/>
            <a:ext cx="7865236" cy="5544616"/>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576064"/>
          </a:xfrm>
        </p:spPr>
        <p:txBody>
          <a:bodyPr>
            <a:normAutofit fontScale="90000"/>
          </a:bodyPr>
          <a:lstStyle/>
          <a:p>
            <a:pPr algn="ctr">
              <a:defRPr/>
            </a:pPr>
            <a:r>
              <a:rPr lang="en-US" sz="3200" dirty="0" smtClean="0"/>
              <a:t>Classical Distribution </a:t>
            </a:r>
            <a:r>
              <a:rPr lang="en-US" sz="3200" dirty="0" smtClean="0"/>
              <a:t>Approach (</a:t>
            </a:r>
            <a:r>
              <a:rPr lang="en-US" sz="3200" dirty="0"/>
              <a:t>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5" name="Content Placeholder 4"/>
          <p:cNvSpPr>
            <a:spLocks noGrp="1"/>
          </p:cNvSpPr>
          <p:nvPr>
            <p:ph idx="1"/>
          </p:nvPr>
        </p:nvSpPr>
        <p:spPr>
          <a:xfrm>
            <a:off x="323528" y="836712"/>
            <a:ext cx="8503920" cy="5472608"/>
          </a:xfrm>
        </p:spPr>
        <p:txBody>
          <a:bodyPr>
            <a:normAutofit/>
          </a:bodyPr>
          <a:lstStyle/>
          <a:p>
            <a:r>
              <a:rPr lang="en-US" sz="2400" dirty="0" smtClean="0"/>
              <a:t>From Tables 4 and 5, we can conclude that those t-test results with Accept </a:t>
            </a:r>
            <a:r>
              <a:rPr lang="en-US" sz="2400" i="1" dirty="0" smtClean="0"/>
              <a:t>H</a:t>
            </a:r>
            <a:r>
              <a:rPr lang="en-US" sz="2400" baseline="-25000" dirty="0" smtClean="0"/>
              <a:t>0</a:t>
            </a:r>
            <a:r>
              <a:rPr lang="en-US" sz="2400" dirty="0" smtClean="0"/>
              <a:t> show that the ARE or </a:t>
            </a:r>
            <a:r>
              <a:rPr lang="en-US" sz="2400" dirty="0" err="1" smtClean="0"/>
              <a:t>SqRE</a:t>
            </a:r>
            <a:r>
              <a:rPr lang="en-US" sz="2400" dirty="0" smtClean="0"/>
              <a:t> predictive error indices for the competing methods are not significantly different at a 0.05 type–I error probability level.</a:t>
            </a:r>
          </a:p>
          <a:p>
            <a:r>
              <a:rPr lang="en-US" sz="2400" dirty="0" smtClean="0"/>
              <a:t>For WD3’s and WD5’s MO versus CPNLR hypothesis decisions to reject or accept ARE and </a:t>
            </a:r>
            <a:r>
              <a:rPr lang="en-US" sz="2400" dirty="0" err="1" smtClean="0"/>
              <a:t>AvSqRE</a:t>
            </a:r>
            <a:r>
              <a:rPr lang="en-US" sz="2400" dirty="0" smtClean="0"/>
              <a:t> (SRE) tables do not concur. We may agree with Table 5 of SRE that supports the square penalty definition to be on the conservative side.</a:t>
            </a:r>
          </a:p>
          <a:p>
            <a:r>
              <a:rPr lang="en-US" sz="2400" dirty="0" smtClean="0"/>
              <a:t>With a method and its prediction we associate an “error” random variable which we will denote by </a:t>
            </a:r>
            <a:r>
              <a:rPr lang="en-US" sz="2400" i="1" dirty="0" smtClean="0"/>
              <a:t>X</a:t>
            </a:r>
            <a:r>
              <a:rPr lang="en-US" sz="2400" i="1" baseline="-25000" dirty="0" smtClean="0"/>
              <a:t>j</a:t>
            </a:r>
            <a:r>
              <a:rPr lang="en-US" sz="2400" i="1" dirty="0" smtClean="0"/>
              <a:t> </a:t>
            </a:r>
            <a:r>
              <a:rPr lang="en-US" sz="2400" dirty="0" smtClean="0"/>
              <a:t>where j =1,2 for the two methods being compared. </a:t>
            </a:r>
          </a:p>
          <a:p>
            <a:r>
              <a:rPr lang="en-US" sz="2400" dirty="0" smtClean="0"/>
              <a:t>In this work, the error random variable will be the means: ARE</a:t>
            </a:r>
            <a:r>
              <a:rPr lang="en-US" sz="2400" baseline="-25000" dirty="0" smtClean="0"/>
              <a:t>1</a:t>
            </a:r>
            <a:r>
              <a:rPr lang="en-US" sz="2400" dirty="0" smtClean="0"/>
              <a:t> and ARE</a:t>
            </a:r>
            <a:r>
              <a:rPr lang="en-US" sz="2400" baseline="-25000" dirty="0" smtClean="0"/>
              <a:t>2 </a:t>
            </a:r>
            <a:r>
              <a:rPr lang="en-US" sz="2400" dirty="0" smtClean="0"/>
              <a:t>( or SqRE</a:t>
            </a:r>
            <a:r>
              <a:rPr lang="en-US" sz="2400" baseline="-25000" dirty="0" smtClean="0"/>
              <a:t>1</a:t>
            </a:r>
            <a:r>
              <a:rPr lang="en-US" sz="2400" dirty="0" smtClean="0"/>
              <a:t>, and SqRE</a:t>
            </a:r>
            <a:r>
              <a:rPr lang="en-US" sz="2400" baseline="-25000" dirty="0" smtClean="0"/>
              <a:t>2</a:t>
            </a:r>
            <a:r>
              <a:rPr lang="en-US" sz="2400" dirty="0" smtClean="0"/>
              <a:t>) as defined.</a:t>
            </a:r>
            <a:endParaRPr lang="en-US" sz="24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576064"/>
          </a:xfrm>
        </p:spPr>
        <p:txBody>
          <a:bodyPr>
            <a:normAutofit fontScale="90000"/>
          </a:bodyPr>
          <a:lstStyle/>
          <a:p>
            <a:pPr algn="ctr">
              <a:defRPr/>
            </a:pPr>
            <a:r>
              <a:rPr lang="en-US" sz="3200" dirty="0" smtClean="0"/>
              <a:t>Classical Distribution </a:t>
            </a:r>
            <a:r>
              <a:rPr lang="en-US" sz="3200" dirty="0"/>
              <a:t>Approach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5" name="Content Placeholder 4"/>
          <p:cNvSpPr>
            <a:spLocks noGrp="1"/>
          </p:cNvSpPr>
          <p:nvPr>
            <p:ph idx="1"/>
          </p:nvPr>
        </p:nvSpPr>
        <p:spPr>
          <a:xfrm>
            <a:off x="395536" y="764704"/>
            <a:ext cx="8503920" cy="4320480"/>
          </a:xfrm>
        </p:spPr>
        <p:txBody>
          <a:bodyPr/>
          <a:lstStyle/>
          <a:p>
            <a:pPr>
              <a:buNone/>
            </a:pPr>
            <a:r>
              <a:rPr lang="en-US" sz="1800" dirty="0" smtClean="0"/>
              <a:t>We assume:</a:t>
            </a:r>
          </a:p>
          <a:p>
            <a:pPr>
              <a:buNone/>
            </a:pPr>
            <a:r>
              <a:rPr lang="en-US" sz="1800" dirty="0" smtClean="0"/>
              <a:t>	1. X</a:t>
            </a:r>
            <a:r>
              <a:rPr lang="en-US" sz="1800" baseline="-25000" dirty="0" smtClean="0"/>
              <a:t>j</a:t>
            </a:r>
            <a:r>
              <a:rPr lang="en-US" sz="1800" dirty="0" smtClean="0"/>
              <a:t> is normally distributed with unknown mean</a:t>
            </a:r>
            <a:r>
              <a:rPr lang="en-US" sz="1800" i="1" dirty="0" smtClean="0"/>
              <a:t> </a:t>
            </a:r>
            <a:r>
              <a:rPr lang="en-US" sz="1800" i="1" dirty="0" smtClean="0">
                <a:sym typeface="Symbol"/>
              </a:rPr>
              <a:t></a:t>
            </a:r>
            <a:r>
              <a:rPr lang="en-US" sz="1800" i="1" baseline="-25000" dirty="0" smtClean="0"/>
              <a:t>j</a:t>
            </a:r>
            <a:r>
              <a:rPr lang="en-US" sz="1800" dirty="0" smtClean="0"/>
              <a:t> and standard deviation </a:t>
            </a:r>
            <a:r>
              <a:rPr lang="en-US" sz="1800" dirty="0" smtClean="0">
                <a:sym typeface="Symbol"/>
              </a:rPr>
              <a:t></a:t>
            </a:r>
            <a:r>
              <a:rPr lang="en-US" sz="1800" baseline="-25000" dirty="0" smtClean="0"/>
              <a:t>j</a:t>
            </a:r>
            <a:r>
              <a:rPr lang="en-US" sz="1800" dirty="0" smtClean="0"/>
              <a:t> which will be taken as known. </a:t>
            </a:r>
          </a:p>
          <a:p>
            <a:pPr>
              <a:buNone/>
            </a:pPr>
            <a:r>
              <a:rPr lang="en-US" sz="1800" dirty="0" smtClean="0"/>
              <a:t>	2. The n (sample size) is large enough to facilitate a large-sample approach to the problem to utilize normal theory. </a:t>
            </a:r>
          </a:p>
          <a:p>
            <a:pPr>
              <a:buNone/>
            </a:pPr>
            <a:r>
              <a:rPr lang="en-US" sz="1800" dirty="0" smtClean="0"/>
              <a:t>	3. Even though </a:t>
            </a:r>
            <a:r>
              <a:rPr lang="en-US" sz="1800" i="1" dirty="0" smtClean="0">
                <a:sym typeface="Symbol"/>
              </a:rPr>
              <a:t></a:t>
            </a:r>
            <a:r>
              <a:rPr lang="en-US" sz="1800" baseline="-25000" dirty="0" smtClean="0"/>
              <a:t>1</a:t>
            </a:r>
            <a:r>
              <a:rPr lang="en-US" sz="1800" dirty="0" smtClean="0"/>
              <a:t> and</a:t>
            </a:r>
            <a:r>
              <a:rPr lang="en-US" sz="1800" i="1" dirty="0" smtClean="0"/>
              <a:t> </a:t>
            </a:r>
            <a:r>
              <a:rPr lang="en-US" sz="1800" i="1" dirty="0" smtClean="0">
                <a:sym typeface="Symbol"/>
              </a:rPr>
              <a:t></a:t>
            </a:r>
            <a:r>
              <a:rPr lang="en-US" sz="1800" baseline="-25000" dirty="0" smtClean="0"/>
              <a:t>2 </a:t>
            </a:r>
            <a:r>
              <a:rPr lang="en-US" sz="1800" dirty="0" smtClean="0"/>
              <a:t>are unknown, method one is better than method two if  </a:t>
            </a:r>
            <a:r>
              <a:rPr lang="en-US" sz="1800" i="1" dirty="0" smtClean="0">
                <a:sym typeface="Symbol"/>
              </a:rPr>
              <a:t></a:t>
            </a:r>
            <a:r>
              <a:rPr lang="en-US" sz="1800" baseline="-25000" dirty="0" smtClean="0"/>
              <a:t>1</a:t>
            </a:r>
            <a:r>
              <a:rPr lang="en-US" sz="1800" dirty="0" smtClean="0"/>
              <a:t>  &lt; </a:t>
            </a:r>
            <a:r>
              <a:rPr lang="en-US" sz="1800" i="1" dirty="0" smtClean="0">
                <a:sym typeface="Symbol"/>
              </a:rPr>
              <a:t></a:t>
            </a:r>
            <a:r>
              <a:rPr lang="en-US" sz="1800" baseline="-25000" dirty="0" smtClean="0"/>
              <a:t>2</a:t>
            </a:r>
            <a:r>
              <a:rPr lang="en-US" sz="1800" dirty="0" smtClean="0"/>
              <a:t> in probability. </a:t>
            </a:r>
          </a:p>
          <a:p>
            <a:pPr>
              <a:buNone/>
            </a:pPr>
            <a:r>
              <a:rPr lang="en-US" sz="1800" dirty="0" smtClean="0"/>
              <a:t>	4. The quantitative measure of </a:t>
            </a:r>
            <a:r>
              <a:rPr lang="en-US" sz="1800" i="1" dirty="0" smtClean="0"/>
              <a:t>how much better</a:t>
            </a:r>
            <a:r>
              <a:rPr lang="en-US" sz="1800" dirty="0" smtClean="0"/>
              <a:t> method 1 is than method 2 is obtained by assessing the difference </a:t>
            </a:r>
            <a:r>
              <a:rPr lang="en-US" sz="1800" dirty="0" smtClean="0">
                <a:sym typeface="Symbol"/>
              </a:rPr>
              <a:t></a:t>
            </a:r>
            <a:r>
              <a:rPr lang="en-US" sz="1800" baseline="-25000" dirty="0" smtClean="0"/>
              <a:t>1</a:t>
            </a:r>
            <a:r>
              <a:rPr lang="en-US" sz="1800" dirty="0" smtClean="0"/>
              <a:t> − </a:t>
            </a:r>
            <a:r>
              <a:rPr lang="en-US" sz="1800" dirty="0" smtClean="0">
                <a:sym typeface="Symbol"/>
              </a:rPr>
              <a:t></a:t>
            </a:r>
            <a:r>
              <a:rPr lang="en-US" sz="1800" baseline="-25000" dirty="0" smtClean="0"/>
              <a:t>2</a:t>
            </a:r>
            <a:r>
              <a:rPr lang="en-US" sz="1800" dirty="0" smtClean="0"/>
              <a:t>. This difference is unknown and can only be estimated, but the Bayesian model here produces a probability assessment of the </a:t>
            </a:r>
            <a:r>
              <a:rPr lang="en-US" sz="1800" i="1" dirty="0" smtClean="0"/>
              <a:t>magnitude </a:t>
            </a:r>
            <a:r>
              <a:rPr lang="en-US" sz="1800" dirty="0" smtClean="0"/>
              <a:t>of this difference. </a:t>
            </a:r>
          </a:p>
          <a:p>
            <a:pPr>
              <a:buNone/>
            </a:pPr>
            <a:r>
              <a:rPr lang="en-US" sz="1800" dirty="0" smtClean="0"/>
              <a:t>	5.</a:t>
            </a:r>
            <a:r>
              <a:rPr lang="en-US" sz="1800" b="1" dirty="0" smtClean="0"/>
              <a:t>  </a:t>
            </a:r>
            <a:r>
              <a:rPr lang="en-US" sz="1800" dirty="0" smtClean="0"/>
              <a:t>In particular</a:t>
            </a:r>
            <a:r>
              <a:rPr lang="en-US" sz="1800" i="1" dirty="0" smtClean="0"/>
              <a:t> </a:t>
            </a:r>
            <a:r>
              <a:rPr lang="en-US" sz="1800" dirty="0" smtClean="0"/>
              <a:t>as a</a:t>
            </a:r>
            <a:r>
              <a:rPr lang="en-US" sz="1800" i="1" dirty="0" smtClean="0"/>
              <a:t> comparison criterion</a:t>
            </a:r>
            <a:r>
              <a:rPr lang="en-US" sz="1800" dirty="0" smtClean="0"/>
              <a:t>, we compute the posterior probability that </a:t>
            </a:r>
            <a:r>
              <a:rPr lang="en-US" sz="1800" i="1" dirty="0" smtClean="0">
                <a:sym typeface="Symbol"/>
              </a:rPr>
              <a:t></a:t>
            </a:r>
            <a:r>
              <a:rPr lang="en-US" sz="1800" baseline="-25000" dirty="0" smtClean="0"/>
              <a:t>1</a:t>
            </a:r>
            <a:r>
              <a:rPr lang="en-US" sz="1800" dirty="0" smtClean="0"/>
              <a:t> is smaller than </a:t>
            </a:r>
            <a:r>
              <a:rPr lang="en-US" sz="1800" i="1" dirty="0" smtClean="0">
                <a:sym typeface="Symbol"/>
              </a:rPr>
              <a:t></a:t>
            </a:r>
            <a:r>
              <a:rPr lang="en-US" sz="1800" baseline="-25000" dirty="0" smtClean="0"/>
              <a:t>2</a:t>
            </a:r>
            <a:r>
              <a:rPr lang="en-US" sz="1800" dirty="0" smtClean="0"/>
              <a:t> by a tolerance </a:t>
            </a:r>
            <a:r>
              <a:rPr lang="en-US" sz="1800" i="1" dirty="0" smtClean="0"/>
              <a:t>b</a:t>
            </a:r>
            <a:r>
              <a:rPr lang="en-US" sz="1800" dirty="0" smtClean="0"/>
              <a:t>; that is, compute the quantity</a:t>
            </a:r>
          </a:p>
          <a:p>
            <a:pPr>
              <a:buNone/>
            </a:pPr>
            <a:endParaRPr lang="en-US" sz="1600" dirty="0" smtClean="0"/>
          </a:p>
        </p:txBody>
      </p:sp>
      <p:pic>
        <p:nvPicPr>
          <p:cNvPr id="4099" name="Picture 3" descr="C:\Users\smorton1\Pictures\10.2.1d.jpg"/>
          <p:cNvPicPr>
            <a:picLocks noChangeAspect="1" noChangeArrowheads="1"/>
          </p:cNvPicPr>
          <p:nvPr/>
        </p:nvPicPr>
        <p:blipFill>
          <a:blip r:embed="rId2" cstate="print"/>
          <a:srcRect/>
          <a:stretch>
            <a:fillRect/>
          </a:stretch>
        </p:blipFill>
        <p:spPr bwMode="auto">
          <a:xfrm>
            <a:off x="611561" y="5051462"/>
            <a:ext cx="7776864" cy="981433"/>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576064"/>
          </a:xfrm>
        </p:spPr>
        <p:txBody>
          <a:bodyPr>
            <a:normAutofit fontScale="90000"/>
          </a:bodyPr>
          <a:lstStyle/>
          <a:p>
            <a:pPr eaLnBrk="1" fontAlgn="auto" hangingPunct="1">
              <a:spcAft>
                <a:spcPts val="0"/>
              </a:spcAft>
              <a:defRPr/>
            </a:pPr>
            <a:r>
              <a:rPr lang="en-US" sz="3200" dirty="0" smtClean="0"/>
              <a:t>9.2.2. Prior Distribution Approach</a:t>
            </a:r>
            <a:endParaRPr lang="en-IN" sz="3200" b="1" dirty="0" smtClean="0">
              <a:solidFill>
                <a:srgbClr val="002060"/>
              </a:solidFill>
              <a:latin typeface="Algerian" pitchFamily="82" charset="0"/>
              <a:ea typeface="Verdana" pitchFamily="34" charset="0"/>
              <a:cs typeface="Verdana" pitchFamily="34" charset="0"/>
            </a:endParaRPr>
          </a:p>
        </p:txBody>
      </p:sp>
      <p:pic>
        <p:nvPicPr>
          <p:cNvPr id="5122" name="Picture 2" descr="C:\Users\smorton1\Pictures\10.2.2a.jpg"/>
          <p:cNvPicPr>
            <a:picLocks noGrp="1" noChangeAspect="1" noChangeArrowheads="1"/>
          </p:cNvPicPr>
          <p:nvPr>
            <p:ph idx="1"/>
          </p:nvPr>
        </p:nvPicPr>
        <p:blipFill>
          <a:blip r:embed="rId2" cstate="print"/>
          <a:srcRect/>
          <a:stretch>
            <a:fillRect/>
          </a:stretch>
        </p:blipFill>
        <p:spPr bwMode="auto">
          <a:xfrm>
            <a:off x="309084" y="908720"/>
            <a:ext cx="8448675" cy="3505572"/>
          </a:xfrm>
          <a:prstGeom prst="rect">
            <a:avLst/>
          </a:prstGeom>
          <a:noFill/>
        </p:spPr>
      </p:pic>
      <p:pic>
        <p:nvPicPr>
          <p:cNvPr id="5124" name="Picture 4" descr="C:\Users\smorton1\Pictures\10.2.2c.jpg"/>
          <p:cNvPicPr>
            <a:picLocks noChangeAspect="1" noChangeArrowheads="1"/>
          </p:cNvPicPr>
          <p:nvPr/>
        </p:nvPicPr>
        <p:blipFill>
          <a:blip r:embed="rId3" cstate="print"/>
          <a:srcRect/>
          <a:stretch>
            <a:fillRect/>
          </a:stretch>
        </p:blipFill>
        <p:spPr bwMode="auto">
          <a:xfrm>
            <a:off x="323528" y="4509120"/>
            <a:ext cx="8424936" cy="1781175"/>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576064"/>
          </a:xfrm>
        </p:spPr>
        <p:txBody>
          <a:bodyPr>
            <a:normAutofit fontScale="90000"/>
          </a:bodyPr>
          <a:lstStyle/>
          <a:p>
            <a:pPr algn="ctr">
              <a:defRPr/>
            </a:pPr>
            <a:r>
              <a:rPr lang="en-US" sz="3200" dirty="0" smtClean="0"/>
              <a:t>Prior Distribution </a:t>
            </a:r>
            <a:r>
              <a:rPr lang="en-US" sz="3200" dirty="0"/>
              <a:t>Approach (cont’d)</a:t>
            </a:r>
            <a:endParaRPr lang="en-IN" sz="3200" b="1" dirty="0" smtClean="0">
              <a:solidFill>
                <a:srgbClr val="002060"/>
              </a:solidFill>
              <a:latin typeface="Algerian" pitchFamily="82" charset="0"/>
              <a:ea typeface="Verdana" pitchFamily="34" charset="0"/>
              <a:cs typeface="Verdana" pitchFamily="34" charset="0"/>
            </a:endParaRPr>
          </a:p>
        </p:txBody>
      </p:sp>
      <p:pic>
        <p:nvPicPr>
          <p:cNvPr id="6146" name="Picture 2" descr="C:\Users\smorton1\Pictures\10.2.2d.jpg"/>
          <p:cNvPicPr>
            <a:picLocks noGrp="1" noChangeAspect="1" noChangeArrowheads="1"/>
          </p:cNvPicPr>
          <p:nvPr>
            <p:ph idx="1"/>
          </p:nvPr>
        </p:nvPicPr>
        <p:blipFill>
          <a:blip r:embed="rId2" cstate="print"/>
          <a:stretch>
            <a:fillRect/>
          </a:stretch>
        </p:blipFill>
        <p:spPr bwMode="auto">
          <a:xfrm>
            <a:off x="611560" y="764704"/>
            <a:ext cx="8064896" cy="5591646"/>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576064"/>
          </a:xfrm>
        </p:spPr>
        <p:txBody>
          <a:bodyPr>
            <a:normAutofit fontScale="90000"/>
          </a:bodyPr>
          <a:lstStyle/>
          <a:p>
            <a:pPr algn="ctr">
              <a:defRPr/>
            </a:pPr>
            <a:r>
              <a:rPr lang="en-US" sz="3200" dirty="0" smtClean="0"/>
              <a:t>Prior Distribution </a:t>
            </a:r>
            <a:r>
              <a:rPr lang="en-US" sz="3200" dirty="0"/>
              <a:t>Approach (cont’d)</a:t>
            </a:r>
            <a:endParaRPr lang="en-IN" sz="3200" b="1" dirty="0" smtClean="0">
              <a:solidFill>
                <a:srgbClr val="002060"/>
              </a:solidFill>
              <a:latin typeface="Algerian" pitchFamily="82" charset="0"/>
              <a:ea typeface="Verdana" pitchFamily="34" charset="0"/>
              <a:cs typeface="Verdana" pitchFamily="34" charset="0"/>
            </a:endParaRPr>
          </a:p>
        </p:txBody>
      </p:sp>
      <p:pic>
        <p:nvPicPr>
          <p:cNvPr id="7170" name="Picture 2" descr="C:\Users\smorton1\Pictures\10.2.2e.jpg"/>
          <p:cNvPicPr>
            <a:picLocks noGrp="1" noChangeAspect="1" noChangeArrowheads="1"/>
          </p:cNvPicPr>
          <p:nvPr>
            <p:ph idx="1"/>
          </p:nvPr>
        </p:nvPicPr>
        <p:blipFill>
          <a:blip r:embed="rId2" cstate="print"/>
          <a:srcRect/>
          <a:stretch>
            <a:fillRect/>
          </a:stretch>
        </p:blipFill>
        <p:spPr bwMode="auto">
          <a:xfrm>
            <a:off x="539552" y="836712"/>
            <a:ext cx="7974747" cy="5544616"/>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576064"/>
          </a:xfrm>
        </p:spPr>
        <p:txBody>
          <a:bodyPr>
            <a:normAutofit fontScale="90000"/>
          </a:bodyPr>
          <a:lstStyle/>
          <a:p>
            <a:pPr algn="ctr">
              <a:defRPr/>
            </a:pPr>
            <a:r>
              <a:rPr lang="en-US" sz="3200" dirty="0" smtClean="0"/>
              <a:t>Prior Distribution </a:t>
            </a:r>
            <a:r>
              <a:rPr lang="en-US" sz="3200" dirty="0"/>
              <a:t>Approach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4" name="Content Placeholder 3"/>
          <p:cNvSpPr>
            <a:spLocks noGrp="1"/>
          </p:cNvSpPr>
          <p:nvPr>
            <p:ph idx="1"/>
          </p:nvPr>
        </p:nvSpPr>
        <p:spPr>
          <a:xfrm>
            <a:off x="827584" y="908720"/>
            <a:ext cx="6696744" cy="1512168"/>
          </a:xfrm>
        </p:spPr>
        <p:txBody>
          <a:bodyPr>
            <a:normAutofit/>
          </a:bodyPr>
          <a:lstStyle/>
          <a:p>
            <a:pPr>
              <a:buNone/>
            </a:pPr>
            <a:r>
              <a:rPr lang="en-US" sz="1800" dirty="0" smtClean="0"/>
              <a:t>	It is also the case that we can approach the same situation by taking the limit of uniform distributions on larger and larger intervals for </a:t>
            </a:r>
            <a:r>
              <a:rPr lang="en-US" sz="1800" dirty="0" smtClean="0">
                <a:sym typeface="Symbol"/>
              </a:rPr>
              <a:t></a:t>
            </a:r>
            <a:r>
              <a:rPr lang="en-US" sz="1800" baseline="30000" dirty="0" smtClean="0"/>
              <a:t>2</a:t>
            </a:r>
            <a:r>
              <a:rPr lang="en-US" sz="1800" dirty="0" smtClean="0"/>
              <a:t>. The details of the choices above can be found in the work of Sahinoglu et al. and Berger and </a:t>
            </a:r>
            <a:r>
              <a:rPr lang="en-US" sz="1800" dirty="0" err="1" smtClean="0"/>
              <a:t>Deely</a:t>
            </a:r>
            <a:r>
              <a:rPr lang="en-US" sz="1800" dirty="0" smtClean="0"/>
              <a:t> and given this same model, the following formula can be derived:                                                                                    </a:t>
            </a:r>
            <a:endParaRPr lang="en-US" sz="1800" dirty="0"/>
          </a:p>
        </p:txBody>
      </p:sp>
      <p:pic>
        <p:nvPicPr>
          <p:cNvPr id="8194" name="Picture 2" descr="C:\Users\smorton1\Pictures\10.2.2f.jpg"/>
          <p:cNvPicPr>
            <a:picLocks noChangeAspect="1" noChangeArrowheads="1"/>
          </p:cNvPicPr>
          <p:nvPr/>
        </p:nvPicPr>
        <p:blipFill>
          <a:blip r:embed="rId2" cstate="print"/>
          <a:srcRect/>
          <a:stretch>
            <a:fillRect/>
          </a:stretch>
        </p:blipFill>
        <p:spPr bwMode="auto">
          <a:xfrm>
            <a:off x="683568" y="2500632"/>
            <a:ext cx="7920880" cy="416872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333376"/>
            <a:ext cx="8218487" cy="719138"/>
          </a:xfrm>
        </p:spPr>
        <p:txBody>
          <a:bodyPr>
            <a:normAutofit/>
          </a:bodyPr>
          <a:lstStyle/>
          <a:p>
            <a:pPr algn="ctr" eaLnBrk="1" fontAlgn="auto" hangingPunct="1">
              <a:spcAft>
                <a:spcPts val="0"/>
              </a:spcAft>
              <a:defRPr/>
            </a:pPr>
            <a:r>
              <a:rPr lang="en-US" sz="3200" b="1" cap="small" dirty="0" smtClean="0"/>
              <a:t>Introduction</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idx="1"/>
          </p:nvPr>
        </p:nvSpPr>
        <p:spPr>
          <a:xfrm>
            <a:off x="539552" y="980728"/>
            <a:ext cx="8147051" cy="5472608"/>
          </a:xfrm>
        </p:spPr>
        <p:txBody>
          <a:bodyPr>
            <a:noAutofit/>
          </a:bodyPr>
          <a:lstStyle/>
          <a:p>
            <a:pPr algn="just">
              <a:defRPr/>
            </a:pPr>
            <a:r>
              <a:rPr lang="en-US" sz="2000" dirty="0" smtClean="0"/>
              <a:t>There </a:t>
            </a:r>
            <a:r>
              <a:rPr lang="en-US" sz="2000" dirty="0"/>
              <a:t>is increasing pressure to develop and quantify measures of computer software reliability. With the ascent of software reliability models as detailed in Chapter 8, there is now even more pressure on assessment of the predictive quality of these measures, both in the sense of their goodness of fit and their pairwise comparisons</a:t>
            </a:r>
            <a:r>
              <a:rPr lang="en-US" sz="2000" dirty="0" smtClean="0"/>
              <a:t>.</a:t>
            </a:r>
          </a:p>
          <a:p>
            <a:pPr algn="just">
              <a:defRPr/>
            </a:pPr>
            <a:endParaRPr lang="en-US" sz="2000" dirty="0"/>
          </a:p>
          <a:p>
            <a:pPr algn="just">
              <a:defRPr/>
            </a:pPr>
            <a:r>
              <a:rPr lang="en-US" sz="2000" dirty="0"/>
              <a:t>However, current methods used to compare these models use deterministic measures, and hence their results do not reflect the uncertainty inherent in these observations. In particular, the predictive accuracy of various methods is compared through measures such as average absolute (to avoid a zero average) relative error (ARE) and Mean Squared Error (MSE), both of which are constant measures, and thus do not consider the effect of stochastic (random) variability</a:t>
            </a:r>
            <a:r>
              <a:rPr lang="en-US" sz="2000" dirty="0" smtClean="0"/>
              <a:t>.</a:t>
            </a:r>
            <a:endParaRPr lang="en-US" sz="2000" dirty="0"/>
          </a:p>
          <a:p>
            <a:pPr algn="just">
              <a:defRPr/>
            </a:pPr>
            <a:r>
              <a:rPr lang="en-US" sz="2000" dirty="0"/>
              <a:t>The author also suggests designing, and analyzing more precise methods for choosing the best predictive procedure through </a:t>
            </a:r>
            <a:r>
              <a:rPr lang="en-US" sz="2000" dirty="0" err="1"/>
              <a:t>frequentist</a:t>
            </a:r>
            <a:r>
              <a:rPr lang="en-US" sz="2000" dirty="0"/>
              <a:t> methods such as one- and two-sample t-tests of hypotheses, which do consider  this inherent variability.</a:t>
            </a:r>
          </a:p>
        </p:txBody>
      </p:sp>
    </p:spTree>
    <p:extLst>
      <p:ext uri="{BB962C8B-B14F-4D97-AF65-F5344CB8AC3E}">
        <p14:creationId xmlns:p14="http://schemas.microsoft.com/office/powerpoint/2010/main" val="340990268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39552" y="188640"/>
            <a:ext cx="8218487" cy="576064"/>
          </a:xfrm>
        </p:spPr>
        <p:txBody>
          <a:bodyPr>
            <a:normAutofit fontScale="90000"/>
          </a:bodyPr>
          <a:lstStyle/>
          <a:p>
            <a:pPr algn="ctr">
              <a:defRPr/>
            </a:pPr>
            <a:r>
              <a:rPr lang="en-US" sz="3200" dirty="0" smtClean="0"/>
              <a:t>Prior Distribution </a:t>
            </a:r>
            <a:r>
              <a:rPr lang="en-US" sz="3200" dirty="0"/>
              <a:t>Approach (cont’d)</a:t>
            </a:r>
            <a:endParaRPr lang="en-IN" sz="3200" b="1" dirty="0" smtClean="0">
              <a:solidFill>
                <a:srgbClr val="002060"/>
              </a:solidFill>
              <a:latin typeface="Algerian" pitchFamily="82" charset="0"/>
              <a:ea typeface="Verdana" pitchFamily="34" charset="0"/>
              <a:cs typeface="Verdana"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709613"/>
            <a:ext cx="8496943" cy="5887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fontScale="90000"/>
          </a:bodyPr>
          <a:lstStyle/>
          <a:p>
            <a:pPr eaLnBrk="1" fontAlgn="auto" hangingPunct="1">
              <a:spcAft>
                <a:spcPts val="0"/>
              </a:spcAft>
              <a:defRPr/>
            </a:pPr>
            <a:r>
              <a:rPr lang="en-US" sz="2800" b="1" dirty="0" smtClean="0"/>
              <a:t>9.2.3. Applications to Data Sets and Comparisons</a:t>
            </a:r>
            <a:endParaRPr lang="en-IN" sz="3200" b="1" dirty="0" smtClean="0">
              <a:solidFill>
                <a:srgbClr val="002060"/>
              </a:solidFill>
              <a:latin typeface="Algerian" pitchFamily="82" charset="0"/>
              <a:ea typeface="Verdana" pitchFamily="34" charset="0"/>
              <a:cs typeface="Verdana" pitchFamily="34" charset="0"/>
            </a:endParaRPr>
          </a:p>
        </p:txBody>
      </p:sp>
      <p:sp>
        <p:nvSpPr>
          <p:cNvPr id="2" name="Content Placeholder 1"/>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836712"/>
            <a:ext cx="7704856" cy="5472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fontScale="90000"/>
          </a:bodyPr>
          <a:lstStyle/>
          <a:p>
            <a:pPr algn="ctr" eaLnBrk="1" fontAlgn="auto" hangingPunct="1">
              <a:spcAft>
                <a:spcPts val="0"/>
              </a:spcAft>
              <a:defRPr/>
            </a:pPr>
            <a:r>
              <a:rPr lang="en-US" sz="2800" b="1" dirty="0" smtClean="0"/>
              <a:t>Applications to Data Sets and </a:t>
            </a:r>
            <a:r>
              <a:rPr lang="en-US" sz="2800" b="1" dirty="0" smtClean="0"/>
              <a:t>Comparisons(cont’d)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2" name="Content Placeholder 1"/>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836712"/>
            <a:ext cx="7848872"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fontScale="90000"/>
          </a:bodyPr>
          <a:lstStyle/>
          <a:p>
            <a:pPr algn="ctr">
              <a:defRPr/>
            </a:pPr>
            <a:r>
              <a:rPr lang="en-US" sz="2700" b="1" dirty="0" smtClean="0"/>
              <a:t>Applications to Data Sets and </a:t>
            </a:r>
            <a:r>
              <a:rPr lang="en-US" sz="2800" b="1" dirty="0" smtClean="0"/>
              <a:t>Comparisons</a:t>
            </a:r>
            <a:r>
              <a:rPr lang="en-US" sz="3200" dirty="0"/>
              <a:t>(cont’d)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2" name="Content Placeholder 1"/>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3" y="764704"/>
            <a:ext cx="7776864" cy="5544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a:bodyPr>
          <a:lstStyle/>
          <a:p>
            <a:pPr algn="ctr">
              <a:defRPr/>
            </a:pPr>
            <a:r>
              <a:rPr lang="en-US" sz="2400" b="1" dirty="0"/>
              <a:t>Applications to Data Sets and Comparisons</a:t>
            </a:r>
            <a:r>
              <a:rPr lang="en-US" sz="2400" dirty="0"/>
              <a:t>(cont’d)</a:t>
            </a:r>
            <a:endParaRPr lang="en-IN" sz="2400" b="1" dirty="0" smtClean="0">
              <a:solidFill>
                <a:srgbClr val="002060"/>
              </a:solidFill>
              <a:latin typeface="Algerian" pitchFamily="82" charset="0"/>
              <a:ea typeface="Verdana" pitchFamily="34" charset="0"/>
              <a:cs typeface="Verdana" pitchFamily="34" charset="0"/>
            </a:endParaRPr>
          </a:p>
        </p:txBody>
      </p:sp>
      <p:sp>
        <p:nvSpPr>
          <p:cNvPr id="2" name="Content Placeholder 1"/>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836712"/>
            <a:ext cx="7848871" cy="5616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a:bodyPr>
          <a:lstStyle/>
          <a:p>
            <a:pPr algn="ctr">
              <a:defRPr/>
            </a:pPr>
            <a:r>
              <a:rPr lang="en-US" sz="2400" b="1" dirty="0"/>
              <a:t>Applications to Data Sets and Comparisons</a:t>
            </a:r>
            <a:r>
              <a:rPr lang="en-US" sz="2400" dirty="0"/>
              <a:t>(cont’d)</a:t>
            </a:r>
            <a:endParaRPr lang="en-IN" sz="2400" b="1" dirty="0" smtClean="0">
              <a:solidFill>
                <a:srgbClr val="002060"/>
              </a:solidFill>
              <a:latin typeface="Algerian" pitchFamily="82" charset="0"/>
              <a:ea typeface="Verdana" pitchFamily="34" charset="0"/>
              <a:cs typeface="Verdana" pitchFamily="34" charset="0"/>
            </a:endParaRPr>
          </a:p>
        </p:txBody>
      </p:sp>
      <p:sp>
        <p:nvSpPr>
          <p:cNvPr id="2" name="Content Placeholder 1"/>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836712"/>
            <a:ext cx="7848871"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a:bodyPr>
          <a:lstStyle/>
          <a:p>
            <a:pPr algn="ctr">
              <a:defRPr/>
            </a:pPr>
            <a:r>
              <a:rPr lang="en-US" sz="2400" b="1" dirty="0"/>
              <a:t>Applications to Data Sets and </a:t>
            </a:r>
            <a:r>
              <a:rPr lang="en-US" sz="2400" b="1" dirty="0" smtClean="0"/>
              <a:t>Comparisons</a:t>
            </a:r>
            <a:r>
              <a:rPr lang="en-US" sz="2800" dirty="0" smtClean="0"/>
              <a:t>(cont’d)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2" name="Content Placeholder 1"/>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847306"/>
            <a:ext cx="7776864" cy="5534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a:bodyPr>
          <a:lstStyle/>
          <a:p>
            <a:pPr>
              <a:defRPr/>
            </a:pPr>
            <a:r>
              <a:rPr lang="en-US" sz="2400" b="1" dirty="0"/>
              <a:t>Applications to Data Sets and Comparisons</a:t>
            </a:r>
            <a:r>
              <a:rPr lang="en-US" sz="2800" dirty="0"/>
              <a:t>(cont’d)</a:t>
            </a:r>
            <a:endParaRPr lang="en-IN" sz="2400" b="1" dirty="0" smtClean="0">
              <a:solidFill>
                <a:srgbClr val="002060"/>
              </a:solidFill>
              <a:latin typeface="Algerian" pitchFamily="82" charset="0"/>
              <a:ea typeface="Verdana" pitchFamily="34" charset="0"/>
              <a:cs typeface="Verdana" pitchFamily="34" charset="0"/>
            </a:endParaRPr>
          </a:p>
        </p:txBody>
      </p:sp>
      <p:pic>
        <p:nvPicPr>
          <p:cNvPr id="7170" name="Picture 2" descr="C:\Users\smorton1\Pictures\10.2.3f.jpg"/>
          <p:cNvPicPr>
            <a:picLocks noGrp="1" noChangeAspect="1" noChangeArrowheads="1"/>
          </p:cNvPicPr>
          <p:nvPr>
            <p:ph idx="1"/>
          </p:nvPr>
        </p:nvPicPr>
        <p:blipFill>
          <a:blip r:embed="rId2" cstate="print"/>
          <a:srcRect/>
          <a:stretch>
            <a:fillRect/>
          </a:stretch>
        </p:blipFill>
        <p:spPr bwMode="auto">
          <a:xfrm>
            <a:off x="683568" y="764704"/>
            <a:ext cx="8208912" cy="5760640"/>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a:bodyPr>
          <a:lstStyle/>
          <a:p>
            <a:pPr>
              <a:defRPr/>
            </a:pPr>
            <a:r>
              <a:rPr lang="en-US" sz="2400" b="1" dirty="0"/>
              <a:t>Applications to Data Sets and Comparisons</a:t>
            </a:r>
            <a:r>
              <a:rPr lang="en-US" sz="2800" dirty="0"/>
              <a:t>(cont’d)</a:t>
            </a:r>
            <a:endParaRPr lang="en-IN" sz="2400" b="1" dirty="0" smtClean="0">
              <a:solidFill>
                <a:srgbClr val="002060"/>
              </a:solidFill>
              <a:latin typeface="Algerian" pitchFamily="82" charset="0"/>
              <a:ea typeface="Verdana" pitchFamily="34" charset="0"/>
              <a:cs typeface="Verdana" pitchFamily="34" charset="0"/>
            </a:endParaRPr>
          </a:p>
        </p:txBody>
      </p:sp>
      <p:pic>
        <p:nvPicPr>
          <p:cNvPr id="8194" name="Picture 2" descr="C:\Users\smorton1\Pictures\10.2.3g.jpg"/>
          <p:cNvPicPr>
            <a:picLocks noGrp="1" noChangeAspect="1" noChangeArrowheads="1"/>
          </p:cNvPicPr>
          <p:nvPr>
            <p:ph idx="1"/>
          </p:nvPr>
        </p:nvPicPr>
        <p:blipFill>
          <a:blip r:embed="rId2" cstate="print"/>
          <a:stretch>
            <a:fillRect/>
          </a:stretch>
        </p:blipFill>
        <p:spPr bwMode="auto">
          <a:xfrm>
            <a:off x="611560" y="764704"/>
            <a:ext cx="8208912" cy="5591646"/>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a:bodyPr>
          <a:lstStyle/>
          <a:p>
            <a:pPr algn="ctr">
              <a:defRPr/>
            </a:pPr>
            <a:r>
              <a:rPr lang="en-US" sz="2400" b="1" dirty="0"/>
              <a:t>Applications to Data Sets and Comparisons</a:t>
            </a:r>
            <a:r>
              <a:rPr lang="en-US" sz="2800" dirty="0"/>
              <a:t>(cont’d)</a:t>
            </a:r>
            <a:endParaRPr lang="en-IN" sz="2400" b="1" dirty="0" smtClean="0">
              <a:solidFill>
                <a:srgbClr val="002060"/>
              </a:solidFill>
              <a:latin typeface="Algerian" pitchFamily="82" charset="0"/>
              <a:ea typeface="Verdana" pitchFamily="34" charset="0"/>
              <a:cs typeface="Verdana" pitchFamily="34" charset="0"/>
            </a:endParaRPr>
          </a:p>
        </p:txBody>
      </p:sp>
      <p:sp>
        <p:nvSpPr>
          <p:cNvPr id="2" name="Content Placeholder 1"/>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908720"/>
            <a:ext cx="7920880"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333376"/>
            <a:ext cx="8218487" cy="719138"/>
          </a:xfrm>
        </p:spPr>
        <p:txBody>
          <a:bodyPr>
            <a:normAutofit/>
          </a:bodyPr>
          <a:lstStyle/>
          <a:p>
            <a:pPr algn="ctr" eaLnBrk="1" fontAlgn="auto" hangingPunct="1">
              <a:spcAft>
                <a:spcPts val="0"/>
              </a:spcAft>
              <a:defRPr/>
            </a:pPr>
            <a:r>
              <a:rPr lang="en-US" sz="3200" b="1" cap="small" dirty="0" smtClean="0"/>
              <a:t>Introduction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idx="1"/>
          </p:nvPr>
        </p:nvSpPr>
        <p:spPr>
          <a:xfrm>
            <a:off x="539749" y="764704"/>
            <a:ext cx="8147051" cy="5904656"/>
          </a:xfrm>
        </p:spPr>
        <p:txBody>
          <a:bodyPr>
            <a:noAutofit/>
          </a:bodyPr>
          <a:lstStyle/>
          <a:p>
            <a:pPr algn="just">
              <a:defRPr/>
            </a:pPr>
            <a:r>
              <a:rPr lang="en-US" sz="2000" dirty="0" smtClean="0"/>
              <a:t>In this chapter, however we propose moreover to study several data-supported Bayesian methods of comparative assessment, which acknowledge the stochastic variation in the observed sequence of failure data.</a:t>
            </a:r>
          </a:p>
          <a:p>
            <a:pPr algn="just">
              <a:defRPr/>
            </a:pPr>
            <a:endParaRPr lang="en-US" sz="2000" dirty="0" smtClean="0"/>
          </a:p>
          <a:p>
            <a:pPr algn="just">
              <a:defRPr/>
            </a:pPr>
            <a:r>
              <a:rPr lang="en-US" sz="2000" dirty="0" smtClean="0"/>
              <a:t>In addition to assessing the quality of fit of an individual estimation technique such as through ARE, it was desirable to obtain comparisons between competing techniques by two-sample t-tests, and further, calculating the probability of one method scoring better than another. Such research was necessary in order to choose between the many new and old reliability models.</a:t>
            </a:r>
          </a:p>
          <a:p>
            <a:pPr algn="just">
              <a:defRPr/>
            </a:pPr>
            <a:endParaRPr lang="en-US" sz="2000" dirty="0" smtClean="0"/>
          </a:p>
          <a:p>
            <a:pPr algn="just">
              <a:defRPr/>
            </a:pPr>
            <a:r>
              <a:rPr lang="en-US" sz="2000" dirty="0" smtClean="0"/>
              <a:t>This chapter brings a new dimension to a comparative assessment of the predictive accuracy of a pair of competing failure-count methods. In developing Bayesian methods otherwise as a valid alternative, an innovative approach is proposed to not only allow for determining which method is better, but additionally, to describe quantitatively how much better one is than the other.</a:t>
            </a:r>
            <a:endParaRPr lang="en-US" sz="20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fontScale="90000"/>
          </a:bodyPr>
          <a:lstStyle/>
          <a:p>
            <a:pPr>
              <a:defRPr/>
            </a:pPr>
            <a:r>
              <a:rPr lang="en-US" sz="2800" b="1" dirty="0" smtClean="0"/>
              <a:t>  </a:t>
            </a:r>
            <a:r>
              <a:rPr lang="en-US" sz="2400" b="1" dirty="0"/>
              <a:t>Applications to Data Sets and Comparisons</a:t>
            </a:r>
            <a:r>
              <a:rPr lang="en-US" sz="2800" dirty="0"/>
              <a:t>(cont’d)</a:t>
            </a:r>
            <a:endParaRPr lang="en-IN" sz="2400" b="1" dirty="0" smtClean="0">
              <a:solidFill>
                <a:srgbClr val="002060"/>
              </a:solidFill>
              <a:latin typeface="Algerian" pitchFamily="82" charset="0"/>
              <a:ea typeface="Verdana" pitchFamily="34" charset="0"/>
              <a:cs typeface="Verdana" pitchFamily="34" charset="0"/>
            </a:endParaRPr>
          </a:p>
        </p:txBody>
      </p:sp>
      <p:pic>
        <p:nvPicPr>
          <p:cNvPr id="10242" name="Picture 2" descr="C:\Users\smorton1\Pictures\10.2.3i.jpg"/>
          <p:cNvPicPr>
            <a:picLocks noGrp="1" noChangeAspect="1" noChangeArrowheads="1"/>
          </p:cNvPicPr>
          <p:nvPr>
            <p:ph idx="1"/>
          </p:nvPr>
        </p:nvPicPr>
        <p:blipFill>
          <a:blip r:embed="rId2" cstate="print"/>
          <a:stretch>
            <a:fillRect/>
          </a:stretch>
        </p:blipFill>
        <p:spPr bwMode="auto">
          <a:xfrm>
            <a:off x="827584" y="692696"/>
            <a:ext cx="7772400" cy="5588886"/>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fontScale="90000"/>
          </a:bodyPr>
          <a:lstStyle/>
          <a:p>
            <a:pPr>
              <a:defRPr/>
            </a:pPr>
            <a:r>
              <a:rPr lang="en-US" sz="2800" b="1" dirty="0" smtClean="0"/>
              <a:t>  </a:t>
            </a:r>
            <a:r>
              <a:rPr lang="en-US" sz="2400" b="1" dirty="0"/>
              <a:t>Applications to Data Sets and Comparisons</a:t>
            </a:r>
            <a:r>
              <a:rPr lang="en-US" sz="2800" dirty="0"/>
              <a:t>(cont’d)</a:t>
            </a:r>
            <a:endParaRPr lang="en-IN" sz="2400" b="1" dirty="0" smtClean="0">
              <a:solidFill>
                <a:srgbClr val="002060"/>
              </a:solidFill>
              <a:latin typeface="Algerian" pitchFamily="82" charset="0"/>
              <a:ea typeface="Verdana" pitchFamily="34" charset="0"/>
              <a:cs typeface="Verdana" pitchFamily="34" charset="0"/>
            </a:endParaRPr>
          </a:p>
        </p:txBody>
      </p:sp>
      <p:sp>
        <p:nvSpPr>
          <p:cNvPr id="2" name="Content Placeholder 1"/>
          <p:cNvSpPr>
            <a:spLocks noGrp="1"/>
          </p:cNvSpPr>
          <p:nvPr>
            <p:ph idx="1"/>
          </p:nvPr>
        </p:nvSpPr>
        <p:spPr>
          <a:xfrm>
            <a:off x="914400" y="836712"/>
            <a:ext cx="7772400" cy="5518848"/>
          </a:xfrm>
        </p:spPr>
        <p:txBody>
          <a:bodyPr/>
          <a:lstStyle/>
          <a:p>
            <a:endParaRPr lang="en-US"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248"/>
          <a:stretch/>
        </p:blipFill>
        <p:spPr bwMode="auto">
          <a:xfrm>
            <a:off x="971600" y="908720"/>
            <a:ext cx="7704856" cy="5325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792088"/>
          </a:xfrm>
        </p:spPr>
        <p:txBody>
          <a:bodyPr>
            <a:normAutofit fontScale="90000"/>
          </a:bodyPr>
          <a:lstStyle/>
          <a:p>
            <a:pPr>
              <a:defRPr/>
            </a:pPr>
            <a:r>
              <a:rPr lang="en-US" sz="2800" b="1" dirty="0" smtClean="0"/>
              <a:t>  </a:t>
            </a:r>
            <a:r>
              <a:rPr lang="en-US" sz="2400" b="1" dirty="0"/>
              <a:t>Applications to Data Sets and Comparisons</a:t>
            </a:r>
            <a:r>
              <a:rPr lang="en-US" sz="2800" dirty="0"/>
              <a:t>(cont’d)</a:t>
            </a:r>
            <a:endParaRPr lang="en-IN" sz="2400" b="1" dirty="0" smtClean="0">
              <a:solidFill>
                <a:srgbClr val="002060"/>
              </a:solidFill>
              <a:latin typeface="Algerian" pitchFamily="82" charset="0"/>
              <a:ea typeface="Verdana" pitchFamily="34" charset="0"/>
              <a:cs typeface="Verdana" pitchFamily="34" charset="0"/>
            </a:endParaRPr>
          </a:p>
        </p:txBody>
      </p:sp>
      <p:sp>
        <p:nvSpPr>
          <p:cNvPr id="2" name="Content Placeholder 1"/>
          <p:cNvSpPr>
            <a:spLocks noGrp="1"/>
          </p:cNvSpPr>
          <p:nvPr>
            <p:ph idx="1"/>
          </p:nvPr>
        </p:nvSpPr>
        <p:spPr>
          <a:xfrm>
            <a:off x="914400" y="836712"/>
            <a:ext cx="7772400" cy="5518848"/>
          </a:xfrm>
        </p:spPr>
        <p:txBody>
          <a:bodyPr/>
          <a:lstStyle/>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908720"/>
            <a:ext cx="7776864"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200" b="1" dirty="0"/>
              <a:t>Applications to Data Sets and Comparisons</a:t>
            </a:r>
            <a:r>
              <a:rPr lang="en-US" sz="2200" dirty="0"/>
              <a:t>(cont’d)</a:t>
            </a:r>
            <a:endParaRPr lang="en-US" sz="2200" dirty="0"/>
          </a:p>
        </p:txBody>
      </p:sp>
      <p:sp>
        <p:nvSpPr>
          <p:cNvPr id="3" name="Content Placeholder 2"/>
          <p:cNvSpPr>
            <a:spLocks noGrp="1"/>
          </p:cNvSpPr>
          <p:nvPr>
            <p:ph idx="1"/>
          </p:nvPr>
        </p:nvSpPr>
        <p:spPr/>
        <p:txBody>
          <a:bodyPr/>
          <a:lstStyle/>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196752"/>
            <a:ext cx="7776864"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64220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548680"/>
            <a:ext cx="7988425" cy="914400"/>
          </a:xfrm>
        </p:spPr>
        <p:txBody>
          <a:bodyPr/>
          <a:lstStyle/>
          <a:p>
            <a:r>
              <a:rPr lang="en-US" sz="2400" b="1" dirty="0"/>
              <a:t>Applications to Data Sets </a:t>
            </a:r>
            <a:r>
              <a:rPr lang="en-US" sz="2400" b="1" dirty="0" smtClean="0"/>
              <a:t>and Comparisons</a:t>
            </a:r>
            <a:r>
              <a:rPr lang="en-US" sz="2400" dirty="0" smtClean="0"/>
              <a:t>(cont’d</a:t>
            </a:r>
            <a:r>
              <a:rPr lang="en-US" sz="2400" dirty="0"/>
              <a:t>)</a:t>
            </a:r>
            <a:endParaRPr lang="en-US" sz="2400" dirty="0"/>
          </a:p>
        </p:txBody>
      </p:sp>
      <p:sp>
        <p:nvSpPr>
          <p:cNvPr id="3" name="Content Placeholder 2"/>
          <p:cNvSpPr>
            <a:spLocks noGrp="1"/>
          </p:cNvSpPr>
          <p:nvPr>
            <p:ph idx="1"/>
          </p:nvPr>
        </p:nvSpPr>
        <p:spPr/>
        <p:txBody>
          <a:bodyPr/>
          <a:lstStyle/>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3" y="1844824"/>
            <a:ext cx="7776864"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0898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512064"/>
            <a:ext cx="7931224" cy="914400"/>
          </a:xfrm>
        </p:spPr>
        <p:txBody>
          <a:bodyPr/>
          <a:lstStyle/>
          <a:p>
            <a:r>
              <a:rPr lang="en-US" sz="2400" b="1" dirty="0"/>
              <a:t>Applications to Data Sets and Comparisons</a:t>
            </a:r>
            <a:r>
              <a:rPr lang="en-US" sz="2400" dirty="0"/>
              <a:t>(cont’d)</a:t>
            </a:r>
            <a:endParaRPr lang="en-US" sz="2400" dirty="0"/>
          </a:p>
        </p:txBody>
      </p:sp>
      <p:sp>
        <p:nvSpPr>
          <p:cNvPr id="3" name="Content Placeholder 2"/>
          <p:cNvSpPr>
            <a:spLocks noGrp="1"/>
          </p:cNvSpPr>
          <p:nvPr>
            <p:ph idx="1"/>
          </p:nvPr>
        </p:nvSpPr>
        <p:spPr/>
        <p:txBody>
          <a:bodyPr/>
          <a:lstStyle/>
          <a:p>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844825"/>
            <a:ext cx="7776864"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335030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484784"/>
            <a:ext cx="8503920" cy="4824536"/>
          </a:xfrm>
        </p:spPr>
        <p:txBody>
          <a:bodyPr/>
          <a:lstStyle/>
          <a:p>
            <a:r>
              <a:rPr lang="en-US" sz="1800" dirty="0" smtClean="0"/>
              <a:t>The impact of the methodologies in this chapter on software reliability measurement employing a variety of models is rather significant. It opens a new avenue for comparing and contrasting the predictive accuracy of competing methods’ ARE (due to absolute penalty) and SRE (due to squared penalty) in terms of how much better or worse they are rather than whether they are good or bad types through a  qualitative comparison, as performed earlier.</a:t>
            </a:r>
          </a:p>
          <a:p>
            <a:r>
              <a:rPr lang="en-US" sz="1800" dirty="0" smtClean="0"/>
              <a:t>Newly proposed quantitative ways of comparisons are far superior to arithmetical comparisons of AREs performed conventionally by software analysts.</a:t>
            </a:r>
          </a:p>
          <a:p>
            <a:r>
              <a:rPr lang="en-US" sz="1800" dirty="0" smtClean="0"/>
              <a:t>The material presented in this chapter is a novel attempt to quantify the probability of how much better one method’s prediction ability is than another, rather than simply to qualify that one is superior to another. The statistical Bayesian technique proposed is superior scientifically to those that mention one competing method has less ARE or </a:t>
            </a:r>
            <a:r>
              <a:rPr lang="en-US" sz="1800" dirty="0" err="1" smtClean="0"/>
              <a:t>AvSqRE</a:t>
            </a:r>
            <a:r>
              <a:rPr lang="en-US" sz="1800" dirty="0" smtClean="0"/>
              <a:t> (= SRE) than another.</a:t>
            </a:r>
          </a:p>
          <a:p>
            <a:r>
              <a:rPr lang="en-US" sz="1800" dirty="0" smtClean="0"/>
              <a:t>Finally, with the rising number of software reliability estimation models, it is equally important to assess the predictive accuracy and forecast quality of these modeling techniques.</a:t>
            </a:r>
          </a:p>
          <a:p>
            <a:pPr>
              <a:buNone/>
            </a:pPr>
            <a:endParaRPr lang="en-US" sz="1600" dirty="0"/>
          </a:p>
        </p:txBody>
      </p:sp>
      <p:sp>
        <p:nvSpPr>
          <p:cNvPr id="5" name="Rectangle 4"/>
          <p:cNvSpPr/>
          <p:nvPr/>
        </p:nvSpPr>
        <p:spPr>
          <a:xfrm>
            <a:off x="1403648" y="332656"/>
            <a:ext cx="6460423" cy="600164"/>
          </a:xfrm>
          <a:prstGeom prst="rect">
            <a:avLst/>
          </a:prstGeom>
        </p:spPr>
        <p:txBody>
          <a:bodyPr wrap="none">
            <a:spAutoFit/>
          </a:bodyPr>
          <a:lstStyle/>
          <a:p>
            <a:r>
              <a:rPr lang="en-US" sz="3300" b="1" dirty="0" smtClean="0">
                <a:solidFill>
                  <a:schemeClr val="accent3">
                    <a:shade val="75000"/>
                  </a:schemeClr>
                </a:solidFill>
                <a:latin typeface="+mj-lt"/>
                <a:ea typeface="+mj-ea"/>
                <a:cs typeface="+mj-cs"/>
              </a:rPr>
              <a:t>Discussions and Conclusion</a:t>
            </a:r>
          </a:p>
        </p:txBody>
      </p:sp>
    </p:spTree>
    <p:extLst>
      <p:ext uri="{BB962C8B-B14F-4D97-AF65-F5344CB8AC3E}">
        <p14:creationId xmlns:p14="http://schemas.microsoft.com/office/powerpoint/2010/main" val="138630169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itle 1"/>
          <p:cNvSpPr>
            <a:spLocks noGrp="1"/>
          </p:cNvSpPr>
          <p:nvPr>
            <p:ph type="ctrTitle"/>
          </p:nvPr>
        </p:nvSpPr>
        <p:spPr>
          <a:xfrm>
            <a:off x="914400" y="1268760"/>
            <a:ext cx="7772400" cy="5049744"/>
          </a:xfrm>
        </p:spPr>
        <p:txBody>
          <a:bodyPr/>
          <a:lstStyle/>
          <a:p>
            <a:pPr algn="ctr" eaLnBrk="1" hangingPunct="1"/>
            <a:r>
              <a:rPr lang="en-US" altLang="en-US" dirty="0" smtClean="0">
                <a:solidFill>
                  <a:srgbClr val="FF0000"/>
                </a:solidFill>
              </a:rPr>
              <a:t>THANK YOU!</a:t>
            </a:r>
            <a:endParaRPr lang="en-IN" altLang="en-US" dirty="0" smtClean="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333376"/>
            <a:ext cx="8218487" cy="719138"/>
          </a:xfrm>
        </p:spPr>
        <p:txBody>
          <a:bodyPr>
            <a:normAutofit/>
          </a:bodyPr>
          <a:lstStyle/>
          <a:p>
            <a:pPr algn="ctr">
              <a:defRPr/>
            </a:pPr>
            <a:r>
              <a:rPr lang="en-US" sz="3200" b="1" cap="small" dirty="0"/>
              <a:t>Introduction (cont’d)</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idx="1"/>
          </p:nvPr>
        </p:nvSpPr>
        <p:spPr>
          <a:xfrm>
            <a:off x="539749" y="1268413"/>
            <a:ext cx="8147051" cy="4897437"/>
          </a:xfrm>
        </p:spPr>
        <p:txBody>
          <a:bodyPr>
            <a:normAutofit fontScale="92500" lnSpcReduction="10000"/>
          </a:bodyPr>
          <a:lstStyle/>
          <a:p>
            <a:pPr algn="just">
              <a:defRPr/>
            </a:pPr>
            <a:r>
              <a:rPr lang="en-US" sz="2400" dirty="0" smtClean="0"/>
              <a:t>This is done by experimenting with prior non-informative distribution for the unknown parameters in the light of a priori software engineering field experience. Informative prior analyses, except for one easy case, are left out of the context of this chapter due to their theoretical complexity beyond scope.</a:t>
            </a:r>
          </a:p>
          <a:p>
            <a:pPr algn="just">
              <a:defRPr/>
            </a:pPr>
            <a:endParaRPr lang="en-US" sz="2400" dirty="0" smtClean="0"/>
          </a:p>
          <a:p>
            <a:pPr algn="just">
              <a:defRPr/>
            </a:pPr>
            <a:r>
              <a:rPr lang="en-US" sz="2400" dirty="0" smtClean="0"/>
              <a:t>Results show the trend in comparisons beginning from a purely arithmetic approach by comparing absolute values, to those using statistical t-tests and finally to a probability-based Bayesian approach using </a:t>
            </a:r>
            <a:r>
              <a:rPr lang="en-US" sz="2400" dirty="0" err="1" smtClean="0"/>
              <a:t>noninformative</a:t>
            </a:r>
            <a:r>
              <a:rPr lang="en-US" sz="2400" dirty="0" smtClean="0"/>
              <a:t> priors.</a:t>
            </a:r>
          </a:p>
          <a:p>
            <a:pPr algn="just">
              <a:defRPr/>
            </a:pPr>
            <a:endParaRPr lang="en-US" sz="2400" dirty="0" smtClean="0"/>
          </a:p>
          <a:p>
            <a:pPr algn="just">
              <a:defRPr/>
            </a:pPr>
            <a:r>
              <a:rPr lang="en-US" sz="2400" dirty="0" smtClean="0"/>
              <a:t>However prior to this predictive-accuracy subject matter, the software reliability failure-count methods under observation will be studied at length.</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8314" y="188640"/>
            <a:ext cx="8218487" cy="863874"/>
          </a:xfrm>
        </p:spPr>
        <p:txBody>
          <a:bodyPr>
            <a:normAutofit fontScale="90000"/>
          </a:bodyPr>
          <a:lstStyle/>
          <a:p>
            <a:pPr algn="ctr">
              <a:defRPr/>
            </a:pPr>
            <a:r>
              <a:rPr lang="en-US" sz="3200" dirty="0" smtClean="0"/>
              <a:t>9.1.1. Statistical Estimation Models, Computational Formulae and Examples</a:t>
            </a:r>
            <a:endParaRPr lang="en-IN" sz="3200" b="1" dirty="0" smtClean="0">
              <a:solidFill>
                <a:srgbClr val="002060"/>
              </a:solidFill>
              <a:latin typeface="Algerian" pitchFamily="82" charset="0"/>
              <a:ea typeface="Verdana" pitchFamily="34" charset="0"/>
              <a:cs typeface="Verdana" pitchFamily="34" charset="0"/>
            </a:endParaRPr>
          </a:p>
        </p:txBody>
      </p:sp>
      <p:sp>
        <p:nvSpPr>
          <p:cNvPr id="9" name="Content Placeholder 2"/>
          <p:cNvSpPr>
            <a:spLocks noGrp="1"/>
          </p:cNvSpPr>
          <p:nvPr>
            <p:ph idx="1"/>
          </p:nvPr>
        </p:nvSpPr>
        <p:spPr>
          <a:xfrm>
            <a:off x="539749" y="1268760"/>
            <a:ext cx="8147051" cy="4897090"/>
          </a:xfrm>
        </p:spPr>
        <p:txBody>
          <a:bodyPr>
            <a:normAutofit lnSpcReduction="10000"/>
          </a:bodyPr>
          <a:lstStyle/>
          <a:p>
            <a:pPr algn="just">
              <a:defRPr/>
            </a:pPr>
            <a:r>
              <a:rPr lang="en-US" sz="2200" dirty="0" smtClean="0"/>
              <a:t>We are interested in comparing one method of predicting software reliability against another method based on the data observed and on predictions obtained from these methods. The five time-base simulated weekly-data sets will be described:WD1 has 131 failures in 64 weeks; WD2 has 213 failures in 224 weeks: WD3 has 340 failures in 41 weeks; WD4 has 197 failures in 114 weeks; WD5 has 366 failures in 50 weeks.</a:t>
            </a:r>
          </a:p>
          <a:p>
            <a:pPr algn="just">
              <a:defRPr/>
            </a:pPr>
            <a:endParaRPr lang="en-US" sz="2200" dirty="0" smtClean="0"/>
          </a:p>
          <a:p>
            <a:pPr algn="just">
              <a:defRPr/>
            </a:pPr>
            <a:r>
              <a:rPr lang="en-US" sz="2200" dirty="0" smtClean="0"/>
              <a:t>It is well accepted that the MLE method is computationally quite straightforward, having many desired properties, such as asymptotic normality, admissibility, robustness and consistency in Kendall and Stuart’s classic textbook. The main idea behind MLE is the use of an </a:t>
            </a:r>
            <a:r>
              <a:rPr lang="en-US" sz="2200" i="1" dirty="0" smtClean="0"/>
              <a:t>n</a:t>
            </a:r>
            <a:r>
              <a:rPr lang="en-US" sz="2200" dirty="0" smtClean="0"/>
              <a:t>-tuple joint likelihood function of the random vector </a:t>
            </a:r>
            <a:r>
              <a:rPr lang="en-US" sz="2200" i="1" dirty="0" smtClean="0"/>
              <a:t>X</a:t>
            </a:r>
            <a:r>
              <a:rPr lang="en-US" sz="2200" b="1" i="1" dirty="0" smtClean="0"/>
              <a:t> </a:t>
            </a:r>
            <a:r>
              <a:rPr lang="en-US" sz="2200" dirty="0" smtClean="0"/>
              <a:t>to estimate the parameters of the (compound) </a:t>
            </a:r>
            <a:r>
              <a:rPr lang="en-US" sz="2200" dirty="0" err="1" smtClean="0"/>
              <a:t>Poissonˆgeometric</a:t>
            </a:r>
            <a:r>
              <a:rPr lang="en-US" sz="2200" dirty="0" smtClean="0"/>
              <a:t>  in the next slide… </a:t>
            </a:r>
            <a:endParaRPr lang="en-US" sz="2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67544" y="188640"/>
            <a:ext cx="8218487" cy="863874"/>
          </a:xfrm>
        </p:spPr>
        <p:txBody>
          <a:bodyPr>
            <a:normAutofit fontScale="90000"/>
          </a:bodyPr>
          <a:lstStyle/>
          <a:p>
            <a:pPr algn="ctr" eaLnBrk="1" fontAlgn="auto" hangingPunct="1">
              <a:spcAft>
                <a:spcPts val="0"/>
              </a:spcAft>
              <a:defRPr/>
            </a:pPr>
            <a:r>
              <a:rPr lang="en-US" sz="2700" dirty="0" smtClean="0"/>
              <a:t>Statistical Estimation Models, Computational Formulae and </a:t>
            </a:r>
            <a:r>
              <a:rPr lang="en-US" sz="2700" dirty="0" smtClean="0"/>
              <a:t>Examples(CONT’D</a:t>
            </a:r>
            <a:r>
              <a:rPr lang="en-US" sz="3200" dirty="0" smtClean="0"/>
              <a:t>)</a:t>
            </a:r>
            <a:endParaRPr lang="en-IN" sz="2200" dirty="0" smtClean="0"/>
          </a:p>
        </p:txBody>
      </p:sp>
      <p:pic>
        <p:nvPicPr>
          <p:cNvPr id="1027" name="Picture 3" descr="C:\Users\smorton1\Pictures\10.1.1a.jpg"/>
          <p:cNvPicPr>
            <a:picLocks noGrp="1" noChangeAspect="1" noChangeArrowheads="1"/>
          </p:cNvPicPr>
          <p:nvPr>
            <p:ph idx="1"/>
          </p:nvPr>
        </p:nvPicPr>
        <p:blipFill>
          <a:blip r:embed="rId2" cstate="print"/>
          <a:stretch>
            <a:fillRect/>
          </a:stretch>
        </p:blipFill>
        <p:spPr bwMode="auto">
          <a:xfrm>
            <a:off x="1061275" y="1340768"/>
            <a:ext cx="7478650" cy="501558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25505</TotalTime>
  <Words>2948</Words>
  <Application>Microsoft Office PowerPoint</Application>
  <PresentationFormat>On-screen Show (4:3)</PresentationFormat>
  <Paragraphs>153</Paragraphs>
  <Slides>67</Slides>
  <Notes>0</Notes>
  <HiddenSlides>0</HiddenSlides>
  <MMClips>0</MMClips>
  <ScaleCrop>false</ScaleCrop>
  <HeadingPairs>
    <vt:vector size="4" baseType="variant">
      <vt:variant>
        <vt:lpstr>Theme</vt:lpstr>
      </vt:variant>
      <vt:variant>
        <vt:i4>2</vt:i4>
      </vt:variant>
      <vt:variant>
        <vt:lpstr>Slide Titles</vt:lpstr>
      </vt:variant>
      <vt:variant>
        <vt:i4>67</vt:i4>
      </vt:variant>
    </vt:vector>
  </HeadingPairs>
  <TitlesOfParts>
    <vt:vector size="69" baseType="lpstr">
      <vt:lpstr>Metro</vt:lpstr>
      <vt:lpstr>Civic</vt:lpstr>
      <vt:lpstr>                           </vt:lpstr>
      <vt:lpstr>        Learning Objectives   </vt:lpstr>
      <vt:lpstr>           Abstract </vt:lpstr>
      <vt:lpstr>9.1. Introduction to and Methodology on Failure-count estimation in Software Reliability  </vt:lpstr>
      <vt:lpstr>Introduction</vt:lpstr>
      <vt:lpstr>Introduction (cont’d)</vt:lpstr>
      <vt:lpstr>Introduction (cont’d)</vt:lpstr>
      <vt:lpstr>9.1.1. Statistical Estimation Models, Computational Formulae and Examples</vt:lpstr>
      <vt:lpstr>Statistical Estimation Models, Computational Formulae and Examples(CONT’D)</vt:lpstr>
      <vt:lpstr>Statistical Estimation Models,Computational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Statistical Estimation Models, Computational Formulae and Examples(CONT’D)</vt:lpstr>
      <vt:lpstr>9.1.2. Interpretations of Examples and Discussion</vt:lpstr>
      <vt:lpstr>Interpretations of Examples and Discussions (cont’d)</vt:lpstr>
      <vt:lpstr>Interpretations of Examples and Discussions (cont’d)</vt:lpstr>
      <vt:lpstr>Interpretations of Examples and Discussions (cont’d)</vt:lpstr>
      <vt:lpstr>Interpretations of Examples and Discussions (cont’d)</vt:lpstr>
      <vt:lpstr>9.2. Predictive Accuracy to Compare Failure-Count Models </vt:lpstr>
      <vt:lpstr>Predictive Accuracy to Compare Failure-Count Models </vt:lpstr>
      <vt:lpstr>Predictive Accuracy to Compare Failure-Count Models (cont’d)</vt:lpstr>
      <vt:lpstr>Predictive Accuracy to Compare Failure-Count Models (cont’d)</vt:lpstr>
      <vt:lpstr>Predictive Accuracy to Compare Failure-Count Models (cont’d)</vt:lpstr>
      <vt:lpstr>9.2.1. Classical Distribution Approach</vt:lpstr>
      <vt:lpstr> Classical Distribution Approach (cont’d)</vt:lpstr>
      <vt:lpstr>Classical Distribution Approach (cont’d)</vt:lpstr>
      <vt:lpstr>Classical Distribution Approach (cont’d)</vt:lpstr>
      <vt:lpstr>Classical Distribution Approach (cont’d)</vt:lpstr>
      <vt:lpstr>9.2.2. Prior Distribution Approach</vt:lpstr>
      <vt:lpstr>Prior Distribution Approach (cont’d)</vt:lpstr>
      <vt:lpstr>Prior Distribution Approach (cont’d)</vt:lpstr>
      <vt:lpstr>Prior Distribution Approach (cont’d)</vt:lpstr>
      <vt:lpstr>Prior Distribution Approach (cont’d)</vt:lpstr>
      <vt:lpstr>9.2.3. Applications to Data Sets and Comparisons</vt:lpstr>
      <vt:lpstr>Applications to Data Sets and Comparisons(cont’d)</vt:lpstr>
      <vt:lpstr>Applications to Data Sets and Comparisons(cont’d)</vt:lpstr>
      <vt:lpstr>Applications to Data Sets and Comparisons(cont’d)</vt:lpstr>
      <vt:lpstr>Applications to Data Sets and Comparisons(cont’d)</vt:lpstr>
      <vt:lpstr>Applications to Data Sets and Comparisons(cont’d)</vt:lpstr>
      <vt:lpstr>Applications to Data Sets and Comparisons(cont’d)</vt:lpstr>
      <vt:lpstr>Applications to Data Sets and Comparisons(cont’d)</vt:lpstr>
      <vt:lpstr>Applications to Data Sets and Comparisons(cont’d)</vt:lpstr>
      <vt:lpstr>  Applications to Data Sets and Comparisons(cont’d)</vt:lpstr>
      <vt:lpstr>  Applications to Data Sets and Comparisons(cont’d)</vt:lpstr>
      <vt:lpstr>  Applications to Data Sets and Comparisons(cont’d)</vt:lpstr>
      <vt:lpstr>Applications to Data Sets and Comparisons(cont’d)</vt:lpstr>
      <vt:lpstr>Applications to Data Sets and Comparisons(cont’d)</vt:lpstr>
      <vt:lpstr>Applications to Data Sets and Comparisons(cont’d)</vt:lpstr>
      <vt:lpstr>PowerPoint Presentation</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Authentication and Authorization</dc:title>
  <dc:creator>Vinay</dc:creator>
  <cp:lastModifiedBy>Mehmet Sahinoglu</cp:lastModifiedBy>
  <cp:revision>2202</cp:revision>
  <dcterms:created xsi:type="dcterms:W3CDTF">2014-04-14T23:07:45Z</dcterms:created>
  <dcterms:modified xsi:type="dcterms:W3CDTF">2016-06-08T03:05:01Z</dcterms:modified>
</cp:coreProperties>
</file>