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61"/>
  </p:notesMasterIdLst>
  <p:sldIdLst>
    <p:sldId id="458" r:id="rId2"/>
    <p:sldId id="293" r:id="rId3"/>
    <p:sldId id="460" r:id="rId4"/>
    <p:sldId id="257" r:id="rId5"/>
    <p:sldId id="258" r:id="rId6"/>
    <p:sldId id="407" r:id="rId7"/>
    <p:sldId id="406" r:id="rId8"/>
    <p:sldId id="408" r:id="rId9"/>
    <p:sldId id="409" r:id="rId10"/>
    <p:sldId id="410" r:id="rId11"/>
    <p:sldId id="411" r:id="rId12"/>
    <p:sldId id="359" r:id="rId13"/>
    <p:sldId id="412" r:id="rId14"/>
    <p:sldId id="414" r:id="rId15"/>
    <p:sldId id="415" r:id="rId16"/>
    <p:sldId id="413" r:id="rId17"/>
    <p:sldId id="416" r:id="rId18"/>
    <p:sldId id="417" r:id="rId19"/>
    <p:sldId id="418" r:id="rId20"/>
    <p:sldId id="360" r:id="rId21"/>
    <p:sldId id="419" r:id="rId22"/>
    <p:sldId id="420" r:id="rId23"/>
    <p:sldId id="421" r:id="rId24"/>
    <p:sldId id="423" r:id="rId25"/>
    <p:sldId id="424" r:id="rId26"/>
    <p:sldId id="425" r:id="rId27"/>
    <p:sldId id="427" r:id="rId28"/>
    <p:sldId id="426" r:id="rId29"/>
    <p:sldId id="428" r:id="rId30"/>
    <p:sldId id="429" r:id="rId31"/>
    <p:sldId id="430" r:id="rId32"/>
    <p:sldId id="431" r:id="rId33"/>
    <p:sldId id="432" r:id="rId34"/>
    <p:sldId id="433" r:id="rId35"/>
    <p:sldId id="434" r:id="rId36"/>
    <p:sldId id="435" r:id="rId37"/>
    <p:sldId id="436" r:id="rId38"/>
    <p:sldId id="437" r:id="rId39"/>
    <p:sldId id="438" r:id="rId40"/>
    <p:sldId id="439" r:id="rId41"/>
    <p:sldId id="440" r:id="rId42"/>
    <p:sldId id="441" r:id="rId43"/>
    <p:sldId id="442" r:id="rId44"/>
    <p:sldId id="443" r:id="rId45"/>
    <p:sldId id="444" r:id="rId46"/>
    <p:sldId id="445" r:id="rId47"/>
    <p:sldId id="446" r:id="rId48"/>
    <p:sldId id="447" r:id="rId49"/>
    <p:sldId id="449" r:id="rId50"/>
    <p:sldId id="448" r:id="rId51"/>
    <p:sldId id="450" r:id="rId52"/>
    <p:sldId id="451" r:id="rId53"/>
    <p:sldId id="452" r:id="rId54"/>
    <p:sldId id="453" r:id="rId55"/>
    <p:sldId id="454" r:id="rId56"/>
    <p:sldId id="456" r:id="rId57"/>
    <p:sldId id="457" r:id="rId58"/>
    <p:sldId id="459" r:id="rId59"/>
    <p:sldId id="350" r:id="rId6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p:cViewPr varScale="1">
        <p:scale>
          <a:sx n="132" d="100"/>
          <a:sy n="132" d="100"/>
        </p:scale>
        <p:origin x="-10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7034A4-BF86-43B9-A49C-8EE9B8EC8575}" type="datetimeFigureOut">
              <a:rPr lang="en-US" smtClean="0"/>
              <a:t>6/7/2016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367D0A-F983-4883-AD2C-C9A977783115}" type="slidenum">
              <a:rPr lang="en-US" smtClean="0"/>
              <a:t>‹#›</a:t>
            </a:fld>
            <a:endParaRPr lang="en-US"/>
          </a:p>
        </p:txBody>
      </p:sp>
    </p:spTree>
    <p:extLst>
      <p:ext uri="{BB962C8B-B14F-4D97-AF65-F5344CB8AC3E}">
        <p14:creationId xmlns:p14="http://schemas.microsoft.com/office/powerpoint/2010/main" val="972708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B69C13E9-B9CA-4AE6-96A9-DBCF9F8CE777}" type="datetime1">
              <a:rPr lang="en-IN" smtClean="0"/>
              <a:t>07-06-2016</a:t>
            </a:fld>
            <a:endParaRPr lang="en-IN"/>
          </a:p>
        </p:txBody>
      </p:sp>
      <p:sp>
        <p:nvSpPr>
          <p:cNvPr id="16" name="Footer Placeholder 16"/>
          <p:cNvSpPr>
            <a:spLocks noGrp="1"/>
          </p:cNvSpPr>
          <p:nvPr>
            <p:ph type="ftr" sz="quarter" idx="11"/>
          </p:nvPr>
        </p:nvSpPr>
        <p:spPr/>
        <p:txBody>
          <a:bodyPr/>
          <a:lstStyle>
            <a:lvl1pPr>
              <a:defRPr/>
            </a:lvl1pPr>
          </a:lstStyle>
          <a:p>
            <a:pPr>
              <a:defRPr/>
            </a:pPr>
            <a:endParaRPr lang="en-IN"/>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E5BE7DA3-57E1-443D-92A9-7902E3E3E1DB}" type="slidenum">
              <a:rPr lang="en-IN"/>
              <a:pPr>
                <a:defRPr/>
              </a:pPr>
              <a:t>‹#›</a:t>
            </a:fld>
            <a:endParaRPr lang="en-IN"/>
          </a:p>
        </p:txBody>
      </p:sp>
    </p:spTree>
    <p:extLst>
      <p:ext uri="{BB962C8B-B14F-4D97-AF65-F5344CB8AC3E}">
        <p14:creationId xmlns:p14="http://schemas.microsoft.com/office/powerpoint/2010/main" val="2337174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D8F2C7C-7111-4CD7-871E-36D028B0016F}" type="datetime1">
              <a:rPr lang="en-IN" smtClean="0"/>
              <a:t>07-06-2016</a:t>
            </a:fld>
            <a:endParaRPr lang="en-IN"/>
          </a:p>
        </p:txBody>
      </p:sp>
      <p:sp>
        <p:nvSpPr>
          <p:cNvPr id="5" name="Footer Placeholder 2"/>
          <p:cNvSpPr>
            <a:spLocks noGrp="1"/>
          </p:cNvSpPr>
          <p:nvPr>
            <p:ph type="ftr" sz="quarter" idx="11"/>
          </p:nvPr>
        </p:nvSpPr>
        <p:spPr/>
        <p:txBody>
          <a:bodyPr/>
          <a:lstStyle>
            <a:lvl1pPr>
              <a:defRPr/>
            </a:lvl1pPr>
          </a:lstStyle>
          <a:p>
            <a:pPr>
              <a:defRPr/>
            </a:pPr>
            <a:endParaRPr lang="en-IN"/>
          </a:p>
        </p:txBody>
      </p:sp>
      <p:sp>
        <p:nvSpPr>
          <p:cNvPr id="6" name="Slide Number Placeholder 22"/>
          <p:cNvSpPr>
            <a:spLocks noGrp="1"/>
          </p:cNvSpPr>
          <p:nvPr>
            <p:ph type="sldNum" sz="quarter" idx="12"/>
          </p:nvPr>
        </p:nvSpPr>
        <p:spPr/>
        <p:txBody>
          <a:bodyPr/>
          <a:lstStyle>
            <a:lvl1pPr>
              <a:defRPr/>
            </a:lvl1pPr>
          </a:lstStyle>
          <a:p>
            <a:pPr>
              <a:defRPr/>
            </a:pPr>
            <a:fld id="{6B9DB610-B74B-4ADF-8F06-F12758235EA2}" type="slidenum">
              <a:rPr lang="en-IN"/>
              <a:pPr>
                <a:defRPr/>
              </a:pPr>
              <a:t>‹#›</a:t>
            </a:fld>
            <a:endParaRPr lang="en-IN"/>
          </a:p>
        </p:txBody>
      </p:sp>
    </p:spTree>
    <p:extLst>
      <p:ext uri="{BB962C8B-B14F-4D97-AF65-F5344CB8AC3E}">
        <p14:creationId xmlns:p14="http://schemas.microsoft.com/office/powerpoint/2010/main" val="550734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459360CF-D487-460B-9B3A-54B85B0B0D5C}" type="slidenum">
              <a:rPr lang="en-IN"/>
              <a:pPr>
                <a:defRPr/>
              </a:pPr>
              <a:t>‹#›</a:t>
            </a:fld>
            <a:endParaRPr lang="en-IN"/>
          </a:p>
        </p:txBody>
      </p:sp>
      <p:sp>
        <p:nvSpPr>
          <p:cNvPr id="14" name="Date Placeholder 3"/>
          <p:cNvSpPr>
            <a:spLocks noGrp="1"/>
          </p:cNvSpPr>
          <p:nvPr>
            <p:ph type="dt" sz="half" idx="11"/>
          </p:nvPr>
        </p:nvSpPr>
        <p:spPr/>
        <p:txBody>
          <a:bodyPr/>
          <a:lstStyle>
            <a:lvl1pPr>
              <a:defRPr/>
            </a:lvl1pPr>
          </a:lstStyle>
          <a:p>
            <a:pPr>
              <a:defRPr/>
            </a:pPr>
            <a:fld id="{53F94AE0-88B3-46B1-B3BB-54EB39C0DDDD}" type="datetime1">
              <a:rPr lang="en-IN" smtClean="0"/>
              <a:t>07-06-2016</a:t>
            </a:fld>
            <a:endParaRPr lang="en-IN"/>
          </a:p>
        </p:txBody>
      </p:sp>
      <p:sp>
        <p:nvSpPr>
          <p:cNvPr id="15" name="Footer Placeholder 4"/>
          <p:cNvSpPr>
            <a:spLocks noGrp="1"/>
          </p:cNvSpPr>
          <p:nvPr>
            <p:ph type="ftr" sz="quarter" idx="12"/>
          </p:nvPr>
        </p:nvSpPr>
        <p:spPr/>
        <p:txBody>
          <a:bodyPr/>
          <a:lstStyle>
            <a:lvl1pPr>
              <a:defRPr/>
            </a:lvl1pPr>
          </a:lstStyle>
          <a:p>
            <a:pPr>
              <a:defRPr/>
            </a:pPr>
            <a:endParaRPr lang="en-IN"/>
          </a:p>
        </p:txBody>
      </p:sp>
    </p:spTree>
    <p:extLst>
      <p:ext uri="{BB962C8B-B14F-4D97-AF65-F5344CB8AC3E}">
        <p14:creationId xmlns:p14="http://schemas.microsoft.com/office/powerpoint/2010/main" val="3491254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E84D368-F648-47DC-9958-7552F09B6854}" type="datetime1">
              <a:rPr lang="en-IN" smtClean="0"/>
              <a:t>07-06-2016</a:t>
            </a:fld>
            <a:endParaRPr lang="en-IN"/>
          </a:p>
        </p:txBody>
      </p:sp>
      <p:sp>
        <p:nvSpPr>
          <p:cNvPr id="5" name="Footer Placeholder 4"/>
          <p:cNvSpPr>
            <a:spLocks noGrp="1"/>
          </p:cNvSpPr>
          <p:nvPr>
            <p:ph type="ftr" sz="quarter" idx="11"/>
          </p:nvPr>
        </p:nvSpPr>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C9855DB2-587A-4776-B875-6D362CD9B070}" type="slidenum">
              <a:rPr lang="en-IN"/>
              <a:pPr>
                <a:defRPr/>
              </a:pPr>
              <a:t>‹#›</a:t>
            </a:fld>
            <a:endParaRPr lang="en-IN"/>
          </a:p>
        </p:txBody>
      </p:sp>
    </p:spTree>
    <p:extLst>
      <p:ext uri="{BB962C8B-B14F-4D97-AF65-F5344CB8AC3E}">
        <p14:creationId xmlns:p14="http://schemas.microsoft.com/office/powerpoint/2010/main" val="131403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IN"/>
          </a:p>
        </p:txBody>
      </p:sp>
      <p:sp>
        <p:nvSpPr>
          <p:cNvPr id="16" name="Date Placeholder 3"/>
          <p:cNvSpPr>
            <a:spLocks noGrp="1"/>
          </p:cNvSpPr>
          <p:nvPr>
            <p:ph type="dt" sz="half" idx="11"/>
          </p:nvPr>
        </p:nvSpPr>
        <p:spPr/>
        <p:txBody>
          <a:bodyPr/>
          <a:lstStyle>
            <a:lvl1pPr>
              <a:defRPr/>
            </a:lvl1pPr>
          </a:lstStyle>
          <a:p>
            <a:pPr>
              <a:defRPr/>
            </a:pPr>
            <a:fld id="{B0DD828F-A150-463A-BC7C-7F5FD2105A85}" type="datetime1">
              <a:rPr lang="en-IN" smtClean="0"/>
              <a:t>07-06-2016</a:t>
            </a:fld>
            <a:endParaRPr lang="en-IN"/>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987E6AAD-3099-487B-987E-C6DB9CAAC574}" type="slidenum">
              <a:rPr lang="en-IN"/>
              <a:pPr>
                <a:defRPr/>
              </a:pPr>
              <a:t>‹#›</a:t>
            </a:fld>
            <a:endParaRPr lang="en-IN"/>
          </a:p>
        </p:txBody>
      </p:sp>
    </p:spTree>
    <p:extLst>
      <p:ext uri="{BB962C8B-B14F-4D97-AF65-F5344CB8AC3E}">
        <p14:creationId xmlns:p14="http://schemas.microsoft.com/office/powerpoint/2010/main" val="2156375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64B13431-C9A4-4AFB-B3E4-6E3EB4808DF1}" type="datetime1">
              <a:rPr lang="en-IN" smtClean="0"/>
              <a:t>07-06-2016</a:t>
            </a:fld>
            <a:endParaRPr lang="en-IN"/>
          </a:p>
        </p:txBody>
      </p:sp>
      <p:sp>
        <p:nvSpPr>
          <p:cNvPr id="7" name="Footer Placeholder 5"/>
          <p:cNvSpPr>
            <a:spLocks noGrp="1"/>
          </p:cNvSpPr>
          <p:nvPr>
            <p:ph type="ftr" sz="quarter" idx="11"/>
          </p:nvPr>
        </p:nvSpPr>
        <p:spPr/>
        <p:txBody>
          <a:bodyPr/>
          <a:lstStyle>
            <a:lvl1pPr>
              <a:defRPr/>
            </a:lvl1pPr>
          </a:lstStyle>
          <a:p>
            <a:pPr>
              <a:defRPr/>
            </a:pPr>
            <a:endParaRPr lang="en-IN"/>
          </a:p>
        </p:txBody>
      </p:sp>
      <p:sp>
        <p:nvSpPr>
          <p:cNvPr id="8" name="Slide Number Placeholder 6"/>
          <p:cNvSpPr>
            <a:spLocks noGrp="1"/>
          </p:cNvSpPr>
          <p:nvPr>
            <p:ph type="sldNum" sz="quarter" idx="12"/>
          </p:nvPr>
        </p:nvSpPr>
        <p:spPr/>
        <p:txBody>
          <a:bodyPr/>
          <a:lstStyle>
            <a:lvl1pPr>
              <a:defRPr/>
            </a:lvl1pPr>
          </a:lstStyle>
          <a:p>
            <a:pPr>
              <a:defRPr/>
            </a:pPr>
            <a:fld id="{41F9B59F-13BC-4133-A4B0-FEFC1D7B4CEB}" type="slidenum">
              <a:rPr lang="en-IN"/>
              <a:pPr>
                <a:defRPr/>
              </a:pPr>
              <a:t>‹#›</a:t>
            </a:fld>
            <a:endParaRPr lang="en-IN"/>
          </a:p>
        </p:txBody>
      </p:sp>
    </p:spTree>
    <p:extLst>
      <p:ext uri="{BB962C8B-B14F-4D97-AF65-F5344CB8AC3E}">
        <p14:creationId xmlns:p14="http://schemas.microsoft.com/office/powerpoint/2010/main" val="500071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DB133A89-CE27-4633-B2A9-D839828CB5EB}" type="datetime1">
              <a:rPr lang="en-IN" smtClean="0"/>
              <a:t>07-06-2016</a:t>
            </a:fld>
            <a:endParaRPr lang="en-IN"/>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IN"/>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1AE89621-D6A4-4A59-8188-7FECF4A08A5D}" type="slidenum">
              <a:rPr lang="en-IN"/>
              <a:pPr>
                <a:defRPr/>
              </a:pPr>
              <a:t>‹#›</a:t>
            </a:fld>
            <a:endParaRPr lang="en-IN"/>
          </a:p>
        </p:txBody>
      </p:sp>
    </p:spTree>
    <p:extLst>
      <p:ext uri="{BB962C8B-B14F-4D97-AF65-F5344CB8AC3E}">
        <p14:creationId xmlns:p14="http://schemas.microsoft.com/office/powerpoint/2010/main" val="4281514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0CED8E59-9DBA-41A7-B8BB-66DA4EC7ED95}" type="datetime1">
              <a:rPr lang="en-IN" smtClean="0"/>
              <a:t>07-06-2016</a:t>
            </a:fld>
            <a:endParaRPr lang="en-IN"/>
          </a:p>
        </p:txBody>
      </p:sp>
      <p:sp>
        <p:nvSpPr>
          <p:cNvPr id="4" name="Footer Placeholder 3"/>
          <p:cNvSpPr>
            <a:spLocks noGrp="1"/>
          </p:cNvSpPr>
          <p:nvPr>
            <p:ph type="ftr" sz="quarter" idx="11"/>
          </p:nvPr>
        </p:nvSpPr>
        <p:spPr/>
        <p:txBody>
          <a:bodyPr/>
          <a:lstStyle>
            <a:lvl1pPr>
              <a:defRPr/>
            </a:lvl1pPr>
          </a:lstStyle>
          <a:p>
            <a:pPr>
              <a:defRPr/>
            </a:pPr>
            <a:endParaRPr lang="en-IN"/>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BFA2A79C-B48C-4CC4-9749-475E7CB8E85D}" type="slidenum">
              <a:rPr lang="en-IN"/>
              <a:pPr>
                <a:defRPr/>
              </a:pPr>
              <a:t>‹#›</a:t>
            </a:fld>
            <a:endParaRPr lang="en-IN"/>
          </a:p>
        </p:txBody>
      </p:sp>
    </p:spTree>
    <p:extLst>
      <p:ext uri="{BB962C8B-B14F-4D97-AF65-F5344CB8AC3E}">
        <p14:creationId xmlns:p14="http://schemas.microsoft.com/office/powerpoint/2010/main" val="3782409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Date Placeholder 1"/>
          <p:cNvSpPr>
            <a:spLocks noGrp="1"/>
          </p:cNvSpPr>
          <p:nvPr>
            <p:ph type="dt" sz="half" idx="10"/>
          </p:nvPr>
        </p:nvSpPr>
        <p:spPr/>
        <p:txBody>
          <a:bodyPr/>
          <a:lstStyle>
            <a:lvl1pPr>
              <a:defRPr/>
            </a:lvl1pPr>
          </a:lstStyle>
          <a:p>
            <a:pPr>
              <a:defRPr/>
            </a:pPr>
            <a:fld id="{6B9C94D0-10C3-4B99-85A1-1DE01F690452}" type="datetime1">
              <a:rPr lang="en-IN" smtClean="0"/>
              <a:t>07-06-2016</a:t>
            </a:fld>
            <a:endParaRPr lang="en-IN"/>
          </a:p>
        </p:txBody>
      </p:sp>
      <p:sp>
        <p:nvSpPr>
          <p:cNvPr id="9" name="Footer Placeholder 2"/>
          <p:cNvSpPr>
            <a:spLocks noGrp="1"/>
          </p:cNvSpPr>
          <p:nvPr>
            <p:ph type="ftr" sz="quarter" idx="11"/>
          </p:nvPr>
        </p:nvSpPr>
        <p:spPr/>
        <p:txBody>
          <a:bodyPr/>
          <a:lstStyle>
            <a:lvl1pPr>
              <a:defRPr/>
            </a:lvl1pPr>
          </a:lstStyle>
          <a:p>
            <a:pPr>
              <a:defRPr/>
            </a:pPr>
            <a:endParaRPr lang="en-IN"/>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7E1E9778-DB1F-4841-84A9-D408579BEAF7}" type="slidenum">
              <a:rPr lang="en-IN"/>
              <a:pPr>
                <a:defRPr/>
              </a:pPr>
              <a:t>‹#›</a:t>
            </a:fld>
            <a:endParaRPr lang="en-IN"/>
          </a:p>
        </p:txBody>
      </p:sp>
    </p:spTree>
    <p:extLst>
      <p:ext uri="{BB962C8B-B14F-4D97-AF65-F5344CB8AC3E}">
        <p14:creationId xmlns:p14="http://schemas.microsoft.com/office/powerpoint/2010/main" val="1342516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2C539615-B991-45FC-A5C0-3FEA87FC1EAC}" type="slidenum">
              <a:rPr lang="en-IN"/>
              <a:pPr>
                <a:defRPr/>
              </a:pPr>
              <a:t>‹#›</a:t>
            </a:fld>
            <a:endParaRPr lang="en-IN"/>
          </a:p>
        </p:txBody>
      </p:sp>
      <p:sp>
        <p:nvSpPr>
          <p:cNvPr id="17" name="Date Placeholder 4"/>
          <p:cNvSpPr>
            <a:spLocks noGrp="1"/>
          </p:cNvSpPr>
          <p:nvPr>
            <p:ph type="dt" sz="half" idx="11"/>
          </p:nvPr>
        </p:nvSpPr>
        <p:spPr/>
        <p:txBody>
          <a:bodyPr/>
          <a:lstStyle>
            <a:lvl1pPr>
              <a:defRPr/>
            </a:lvl1pPr>
          </a:lstStyle>
          <a:p>
            <a:pPr>
              <a:defRPr/>
            </a:pPr>
            <a:fld id="{E84AF3B7-6B6B-4909-8771-27B02C0638D4}" type="datetime1">
              <a:rPr lang="en-IN" smtClean="0"/>
              <a:t>07-06-2016</a:t>
            </a:fld>
            <a:endParaRPr lang="en-IN"/>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IN"/>
          </a:p>
        </p:txBody>
      </p:sp>
    </p:spTree>
    <p:extLst>
      <p:ext uri="{BB962C8B-B14F-4D97-AF65-F5344CB8AC3E}">
        <p14:creationId xmlns:p14="http://schemas.microsoft.com/office/powerpoint/2010/main" val="1520114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BA65D5B8-7BDE-444C-8E93-B9DE5739E2B6}" type="slidenum">
              <a:rPr lang="en-IN"/>
              <a:pPr>
                <a:defRPr/>
              </a:pPr>
              <a:t>‹#›</a:t>
            </a:fld>
            <a:endParaRPr lang="en-IN"/>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0EC204C1-482D-4790-B926-36242373A556}" type="datetime1">
              <a:rPr lang="en-IN" smtClean="0"/>
              <a:t>07-06-2016</a:t>
            </a:fld>
            <a:endParaRPr lang="en-IN"/>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IN"/>
          </a:p>
        </p:txBody>
      </p:sp>
    </p:spTree>
    <p:extLst>
      <p:ext uri="{BB962C8B-B14F-4D97-AF65-F5344CB8AC3E}">
        <p14:creationId xmlns:p14="http://schemas.microsoft.com/office/powerpoint/2010/main" val="318232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B5AD9254-D0B3-43A8-91B3-5097961A9FDE}" type="datetime1">
              <a:rPr lang="en-IN" smtClean="0"/>
              <a:t>07-06-2016</a:t>
            </a:fld>
            <a:endParaRPr lang="en-IN"/>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IN"/>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532BB936-DB15-48EE-9FCA-6CD9CC4246F4}" type="slidenum">
              <a:rPr lang="en-IN"/>
              <a:pPr>
                <a:defRPr/>
              </a:pPr>
              <a:t>‹#›</a:t>
            </a:fld>
            <a:endParaRPr lang="en-IN"/>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114" r:id="rId1"/>
    <p:sldLayoutId id="2147484115" r:id="rId2"/>
    <p:sldLayoutId id="2147484116" r:id="rId3"/>
    <p:sldLayoutId id="2147484117" r:id="rId4"/>
    <p:sldLayoutId id="2147484118" r:id="rId5"/>
    <p:sldLayoutId id="2147484119" r:id="rId6"/>
    <p:sldLayoutId id="2147484120" r:id="rId7"/>
    <p:sldLayoutId id="2147484121" r:id="rId8"/>
    <p:sldLayoutId id="2147484122" r:id="rId9"/>
    <p:sldLayoutId id="2147484113" r:id="rId10"/>
    <p:sldLayoutId id="2147484123" r:id="rId11"/>
  </p:sldLayoutIdLst>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7.xml"/><Relationship Id="rId6" Type="http://schemas.openxmlformats.org/officeDocument/2006/relationships/image" Target="../media/image15.emf"/><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ctrTitle"/>
          </p:nvPr>
        </p:nvSpPr>
        <p:spPr>
          <a:xfrm>
            <a:off x="611560" y="764704"/>
            <a:ext cx="8208912" cy="1440160"/>
          </a:xfrm>
        </p:spPr>
        <p:txBody>
          <a:bodyPr>
            <a:noAutofit/>
          </a:bodyPr>
          <a:lstStyle/>
          <a:p>
            <a:pPr>
              <a:lnSpc>
                <a:spcPct val="90000"/>
              </a:lnSpc>
            </a:pPr>
            <a:r>
              <a:rPr lang="en-US" sz="4000" b="1" cap="small" dirty="0" smtClean="0"/>
              <a:t/>
            </a:r>
            <a:br>
              <a:rPr lang="en-US" sz="4000" b="1" cap="small" dirty="0" smtClean="0"/>
            </a:br>
            <a:r>
              <a:rPr lang="en-US" sz="4000" b="1" cap="small" dirty="0" smtClean="0"/>
              <a:t>       </a:t>
            </a:r>
            <a:r>
              <a:rPr lang="en-US" sz="4800" b="1" cap="small" dirty="0" smtClean="0"/>
              <a:t>             </a:t>
            </a:r>
            <a:r>
              <a:rPr lang="en-US" sz="4800" b="1" cap="small" dirty="0"/>
              <a:t/>
            </a:r>
            <a:br>
              <a:rPr lang="en-US" sz="4800" b="1" cap="small" dirty="0"/>
            </a:br>
            <a:r>
              <a:rPr lang="en-US" sz="4800" b="1" cap="small" dirty="0" smtClean="0"/>
              <a:t/>
            </a:r>
            <a:br>
              <a:rPr lang="en-US" sz="4800" b="1" cap="small" dirty="0" smtClean="0"/>
            </a:br>
            <a:r>
              <a:rPr lang="en-US" sz="4800" b="1" cap="small" dirty="0" smtClean="0"/>
              <a:t/>
            </a:r>
            <a:br>
              <a:rPr lang="en-US" sz="4800" b="1" cap="small" dirty="0" smtClean="0"/>
            </a:br>
            <a:r>
              <a:rPr lang="en-US" sz="4800" b="1" cap="small" dirty="0"/>
              <a:t/>
            </a:r>
            <a:br>
              <a:rPr lang="en-US" sz="4800" b="1" cap="small" dirty="0"/>
            </a:br>
            <a:r>
              <a:rPr lang="en-US" sz="4400" b="1" cap="small" dirty="0" smtClean="0"/>
              <a:t/>
            </a:r>
            <a:br>
              <a:rPr lang="en-US" sz="4400" b="1" cap="small" dirty="0" smtClean="0"/>
            </a:br>
            <a:r>
              <a:rPr lang="en-US" altLang="en-US" sz="3200" b="1" dirty="0">
                <a:solidFill>
                  <a:srgbClr val="FFFF00"/>
                </a:solidFill>
              </a:rPr>
              <a:t/>
            </a:r>
            <a:br>
              <a:rPr lang="en-US" altLang="en-US" sz="3200" b="1" dirty="0">
                <a:solidFill>
                  <a:srgbClr val="FFFF00"/>
                </a:solidFill>
              </a:rPr>
            </a:br>
            <a:endParaRPr lang="en-US" sz="3200" b="1" cap="small" dirty="0"/>
          </a:p>
        </p:txBody>
      </p:sp>
      <p:sp>
        <p:nvSpPr>
          <p:cNvPr id="6146" name="Subtitle 2"/>
          <p:cNvSpPr>
            <a:spLocks noGrp="1"/>
          </p:cNvSpPr>
          <p:nvPr>
            <p:ph type="subTitle" idx="1"/>
          </p:nvPr>
        </p:nvSpPr>
        <p:spPr>
          <a:xfrm>
            <a:off x="1371600" y="2819400"/>
            <a:ext cx="6400800" cy="3057872"/>
          </a:xfrm>
        </p:spPr>
        <p:txBody>
          <a:bodyPr>
            <a:noAutofit/>
          </a:bodyPr>
          <a:lstStyle/>
          <a:p>
            <a:pPr algn="ctr" eaLnBrk="1" fontAlgn="auto" hangingPunct="1">
              <a:spcAft>
                <a:spcPts val="0"/>
              </a:spcAft>
              <a:buFont typeface="Wingdings 2"/>
              <a:buNone/>
              <a:defRPr/>
            </a:pPr>
            <a:r>
              <a:rPr lang="en-US" sz="3200" b="1" cap="small" dirty="0" smtClean="0">
                <a:solidFill>
                  <a:srgbClr val="FF0000"/>
                </a:solidFill>
                <a:latin typeface="Corbel "/>
              </a:rPr>
              <a:t>Chapter 2</a:t>
            </a:r>
          </a:p>
          <a:p>
            <a:r>
              <a:rPr lang="en-US" sz="3600" cap="small" dirty="0">
                <a:solidFill>
                  <a:srgbClr val="00B0F0"/>
                </a:solidFill>
                <a:latin typeface="+mj-lt"/>
                <a:cs typeface="Aharoni" pitchFamily="2" charset="-79"/>
              </a:rPr>
              <a:t>Complex Network Reliability Evaluation and </a:t>
            </a:r>
            <a:r>
              <a:rPr lang="en-US" sz="3600" cap="small" dirty="0" smtClean="0">
                <a:solidFill>
                  <a:srgbClr val="00B0F0"/>
                </a:solidFill>
                <a:latin typeface="+mj-lt"/>
                <a:cs typeface="Aharoni" pitchFamily="2" charset="-79"/>
              </a:rPr>
              <a:t>Estimation </a:t>
            </a:r>
            <a:r>
              <a:rPr lang="en-US" sz="3600" cap="small" smtClean="0">
                <a:solidFill>
                  <a:srgbClr val="00B0F0"/>
                </a:solidFill>
                <a:latin typeface="+mj-lt"/>
                <a:cs typeface="Aharoni" pitchFamily="2" charset="-79"/>
              </a:rPr>
              <a:t>in cyber-risk</a:t>
            </a:r>
            <a:endParaRPr lang="en-IN" sz="3600" cap="small" dirty="0" smtClean="0">
              <a:solidFill>
                <a:srgbClr val="00B0F0"/>
              </a:solidFill>
              <a:latin typeface="+mj-lt"/>
              <a:cs typeface="Aharoni" pitchFamily="2" charset="-79"/>
            </a:endParaRPr>
          </a:p>
        </p:txBody>
      </p:sp>
      <p:sp>
        <p:nvSpPr>
          <p:cNvPr id="4" name="Title 1"/>
          <p:cNvSpPr txBox="1">
            <a:spLocks/>
          </p:cNvSpPr>
          <p:nvPr/>
        </p:nvSpPr>
        <p:spPr bwMode="auto">
          <a:xfrm>
            <a:off x="2123728" y="5157192"/>
            <a:ext cx="4176464" cy="756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4200" kern="1200">
                <a:solidFill>
                  <a:schemeClr val="accent1"/>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4000" b="1" cap="small" dirty="0" smtClean="0"/>
              <a:t/>
            </a:r>
            <a:br>
              <a:rPr lang="en-US" sz="4000" b="1" cap="small" dirty="0" smtClean="0"/>
            </a:br>
            <a:r>
              <a:rPr lang="en-US" sz="4000" b="1" cap="small" dirty="0" smtClean="0"/>
              <a:t/>
            </a:r>
            <a:br>
              <a:rPr lang="en-US" sz="4000" b="1" cap="small" dirty="0" smtClean="0"/>
            </a:br>
            <a:endParaRPr lang="en-US" sz="4000" b="1" cap="small" dirty="0"/>
          </a:p>
        </p:txBody>
      </p:sp>
      <p:sp>
        <p:nvSpPr>
          <p:cNvPr id="2" name="Rectangle 1"/>
          <p:cNvSpPr/>
          <p:nvPr/>
        </p:nvSpPr>
        <p:spPr>
          <a:xfrm>
            <a:off x="1331640" y="908720"/>
            <a:ext cx="6696744" cy="1384995"/>
          </a:xfrm>
          <a:prstGeom prst="rect">
            <a:avLst/>
          </a:prstGeom>
        </p:spPr>
        <p:txBody>
          <a:bodyPr wrap="square">
            <a:spAutoFit/>
          </a:bodyPr>
          <a:lstStyle/>
          <a:p>
            <a:pPr algn="ctr"/>
            <a:r>
              <a:rPr lang="en-US" altLang="en-US" sz="2800" cap="all" dirty="0">
                <a:solidFill>
                  <a:srgbClr val="00B050"/>
                </a:solidFill>
              </a:rPr>
              <a:t>Cyber-Risk Informatics:</a:t>
            </a:r>
            <a:br>
              <a:rPr lang="en-US" altLang="en-US" sz="2800" cap="all" dirty="0">
                <a:solidFill>
                  <a:srgbClr val="00B050"/>
                </a:solidFill>
              </a:rPr>
            </a:br>
            <a:r>
              <a:rPr lang="en-US" altLang="en-US" sz="2800" cap="all" dirty="0">
                <a:solidFill>
                  <a:srgbClr val="00B050"/>
                </a:solidFill>
              </a:rPr>
              <a:t>Engineering Evaluation with Data Science</a:t>
            </a:r>
            <a:r>
              <a:rPr lang="en-US" sz="2800" b="1" cap="all" dirty="0">
                <a:solidFill>
                  <a:srgbClr val="00B050"/>
                </a:solidFill>
              </a:rPr>
              <a:t> </a:t>
            </a:r>
            <a:endParaRPr lang="en-US" sz="2800" cap="all" dirty="0">
              <a:solidFill>
                <a:srgbClr val="00B050"/>
              </a:solidFill>
            </a:endParaRPr>
          </a:p>
        </p:txBody>
      </p:sp>
      <p:sp>
        <p:nvSpPr>
          <p:cNvPr id="3" name="Slide Number Placeholder 2"/>
          <p:cNvSpPr>
            <a:spLocks noGrp="1"/>
          </p:cNvSpPr>
          <p:nvPr>
            <p:ph type="sldNum" sz="quarter" idx="12"/>
          </p:nvPr>
        </p:nvSpPr>
        <p:spPr/>
        <p:txBody>
          <a:bodyPr/>
          <a:lstStyle/>
          <a:p>
            <a:pPr>
              <a:defRPr/>
            </a:pPr>
            <a:fld id="{71D9F718-E97F-44C4-8F99-966EDD9E806A}" type="slidenum">
              <a:rPr lang="en-US" smtClean="0">
                <a:solidFill>
                  <a:srgbClr val="1C1C1C"/>
                </a:solidFill>
              </a:rPr>
              <a:pPr>
                <a:defRPr/>
              </a:pPr>
              <a:t>1</a:t>
            </a:fld>
            <a:endParaRPr lang="en-US">
              <a:solidFill>
                <a:srgbClr val="1C1C1C"/>
              </a:solidFill>
            </a:endParaRPr>
          </a:p>
        </p:txBody>
      </p:sp>
    </p:spTree>
    <p:extLst>
      <p:ext uri="{BB962C8B-B14F-4D97-AF65-F5344CB8AC3E}">
        <p14:creationId xmlns:p14="http://schemas.microsoft.com/office/powerpoint/2010/main" val="111497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3"/>
          <p:cNvSpPr>
            <a:spLocks noGrp="1"/>
          </p:cNvSpPr>
          <p:nvPr>
            <p:ph sz="quarter" idx="4294967295"/>
          </p:nvPr>
        </p:nvSpPr>
        <p:spPr>
          <a:xfrm>
            <a:off x="179388" y="548680"/>
            <a:ext cx="8785225" cy="5833070"/>
          </a:xfrm>
        </p:spPr>
        <p:txBody>
          <a:bodyPr/>
          <a:lstStyle/>
          <a:p>
            <a:pPr algn="just">
              <a:buFont typeface="Wingdings 2" pitchFamily="18" charset="2"/>
              <a:buNone/>
              <a:defRPr/>
            </a:pPr>
            <a:r>
              <a:rPr lang="en-US" sz="1500" b="1" dirty="0" smtClean="0"/>
              <a:t>1. If the top node connects directly to the target node: Push the target node onto the stack.</a:t>
            </a:r>
          </a:p>
          <a:p>
            <a:pPr lvl="1" algn="just">
              <a:buFont typeface="Wingdings" pitchFamily="2" charset="2"/>
              <a:buNone/>
              <a:defRPr/>
            </a:pPr>
            <a:r>
              <a:rPr lang="en-US" sz="1500" dirty="0" smtClean="0">
                <a:solidFill>
                  <a:schemeClr val="tx1"/>
                </a:solidFill>
              </a:rPr>
              <a:t>a. Save the current stack as a new minimal path (the bottom node is the start node and represents the start of the minimal path while the top node is now the target node representing the end of the path).</a:t>
            </a:r>
          </a:p>
          <a:p>
            <a:pPr lvl="1" algn="just">
              <a:buFont typeface="Wingdings" pitchFamily="2" charset="2"/>
              <a:buNone/>
              <a:defRPr/>
            </a:pPr>
            <a:r>
              <a:rPr lang="en-US" sz="1500" dirty="0" smtClean="0">
                <a:solidFill>
                  <a:schemeClr val="tx1"/>
                </a:solidFill>
              </a:rPr>
              <a:t>b. Pop the top two nodes (the target node and the node that links directly to it) off of the stack.</a:t>
            </a:r>
          </a:p>
          <a:p>
            <a:pPr lvl="1" algn="just">
              <a:buFont typeface="Wingdings" pitchFamily="2" charset="2"/>
              <a:buNone/>
              <a:defRPr/>
            </a:pPr>
            <a:endParaRPr lang="en-US" sz="1500" dirty="0" smtClean="0">
              <a:solidFill>
                <a:schemeClr val="tx1"/>
              </a:solidFill>
            </a:endParaRPr>
          </a:p>
          <a:p>
            <a:pPr algn="just">
              <a:buFont typeface="Wingdings 2" pitchFamily="18" charset="2"/>
              <a:buNone/>
              <a:defRPr/>
            </a:pPr>
            <a:r>
              <a:rPr lang="en-US" sz="1500" b="1" dirty="0" smtClean="0"/>
              <a:t>2. If the top node does not connect directly to the target node, push the next connecting node onto the stack. The next connecting node can be determined by the following logic:</a:t>
            </a:r>
          </a:p>
          <a:p>
            <a:pPr lvl="1" algn="just">
              <a:buFont typeface="Wingdings" pitchFamily="2" charset="2"/>
              <a:buNone/>
              <a:defRPr/>
            </a:pPr>
            <a:r>
              <a:rPr lang="en-US" sz="1500" dirty="0" smtClean="0">
                <a:solidFill>
                  <a:schemeClr val="tx1"/>
                </a:solidFill>
              </a:rPr>
              <a:t>a. No node that is already in the stack is a candidate. This would cause a recursion issue as paths could fall into a recurring loop that grows infinitely in size without ever reaching the target node.</a:t>
            </a:r>
          </a:p>
          <a:p>
            <a:pPr lvl="1" algn="just">
              <a:buFont typeface="Wingdings" pitchFamily="2" charset="2"/>
              <a:buNone/>
              <a:defRPr/>
            </a:pPr>
            <a:r>
              <a:rPr lang="en-US" sz="1500" dirty="0" smtClean="0">
                <a:solidFill>
                  <a:schemeClr val="tx1"/>
                </a:solidFill>
              </a:rPr>
              <a:t>b. If the previous action was a push action (i.e. the current node was newly pushed onto the stack) choose the lowest ordered node connected to the top stack node that is not already in the stack.</a:t>
            </a:r>
          </a:p>
          <a:p>
            <a:pPr lvl="1" algn="just">
              <a:buFont typeface="Wingdings" pitchFamily="2" charset="2"/>
              <a:buNone/>
              <a:defRPr/>
            </a:pPr>
            <a:r>
              <a:rPr lang="en-US" sz="1500" dirty="0" smtClean="0">
                <a:solidFill>
                  <a:schemeClr val="tx1"/>
                </a:solidFill>
              </a:rPr>
              <a:t>c. If the previous action was a pop action (i.e. one of the nodes connected to the top node had finished its iterations and was removed) choose the next ordered node connected to the top stack node after the previously popped node.</a:t>
            </a:r>
          </a:p>
          <a:p>
            <a:pPr lvl="1" algn="just">
              <a:buFont typeface="Wingdings" pitchFamily="2" charset="2"/>
              <a:buNone/>
              <a:defRPr/>
            </a:pPr>
            <a:endParaRPr lang="en-US" sz="1500" dirty="0" smtClean="0">
              <a:solidFill>
                <a:schemeClr val="tx1"/>
              </a:solidFill>
            </a:endParaRPr>
          </a:p>
          <a:p>
            <a:pPr algn="just">
              <a:buFont typeface="Wingdings 2" pitchFamily="18" charset="2"/>
              <a:buNone/>
              <a:defRPr/>
            </a:pPr>
            <a:r>
              <a:rPr lang="en-US" sz="1500" b="1" dirty="0" smtClean="0"/>
              <a:t>3. If the top node does not connect directly to the target node and no new connecting node was found to push onto the stack, pop the top node off the stack.</a:t>
            </a:r>
            <a:endParaRPr lang="en-US" sz="1500" b="1" dirty="0"/>
          </a:p>
        </p:txBody>
      </p:sp>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10</a:t>
            </a:fld>
            <a:endParaRPr lang="en-IN"/>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2400" b="1" dirty="0" smtClean="0">
                <a:solidFill>
                  <a:schemeClr val="accent3">
                    <a:lumMod val="50000"/>
                  </a:schemeClr>
                </a:solidFill>
              </a:rPr>
              <a:t>Overlap Technique to Calculate Complex</a:t>
            </a:r>
            <a:br>
              <a:rPr lang="en-US" sz="2400" b="1" dirty="0" smtClean="0">
                <a:solidFill>
                  <a:schemeClr val="accent3">
                    <a:lumMod val="50000"/>
                  </a:schemeClr>
                </a:solidFill>
              </a:rPr>
            </a:br>
            <a:r>
              <a:rPr lang="en-US" sz="2400" b="1" dirty="0" smtClean="0">
                <a:solidFill>
                  <a:schemeClr val="accent3">
                    <a:lumMod val="50000"/>
                  </a:schemeClr>
                </a:solidFill>
              </a:rPr>
              <a:t>Network </a:t>
            </a:r>
            <a:r>
              <a:rPr lang="en-US" sz="2400" b="1" dirty="0">
                <a:solidFill>
                  <a:schemeClr val="accent3">
                    <a:lumMod val="50000"/>
                  </a:schemeClr>
                </a:solidFill>
              </a:rPr>
              <a:t>Reliability (cont’d)</a:t>
            </a:r>
            <a:endParaRPr lang="en-US" sz="2400" b="1" cap="small" dirty="0">
              <a:solidFill>
                <a:schemeClr val="accent3">
                  <a:lumMod val="50000"/>
                </a:schemeClr>
              </a:solidFill>
            </a:endParaRPr>
          </a:p>
        </p:txBody>
      </p:sp>
      <p:sp>
        <p:nvSpPr>
          <p:cNvPr id="16387" name="Content Placeholder 3"/>
          <p:cNvSpPr>
            <a:spLocks noGrp="1"/>
          </p:cNvSpPr>
          <p:nvPr>
            <p:ph sz="quarter" idx="1"/>
          </p:nvPr>
        </p:nvSpPr>
        <p:spPr>
          <a:xfrm>
            <a:off x="0" y="1484313"/>
            <a:ext cx="8893175" cy="4752975"/>
          </a:xfrm>
        </p:spPr>
        <p:txBody>
          <a:bodyPr/>
          <a:lstStyle/>
          <a:p>
            <a:pPr algn="just">
              <a:buFont typeface="Wingdings 2" pitchFamily="18" charset="2"/>
              <a:buNone/>
              <a:defRPr/>
            </a:pPr>
            <a:r>
              <a:rPr lang="en-US" sz="2000" dirty="0" smtClean="0">
                <a:latin typeface="Calibri" pitchFamily="34" charset="0"/>
              </a:rPr>
              <a:t>     </a:t>
            </a:r>
            <a:r>
              <a:rPr lang="en-US" sz="1800" dirty="0" smtClean="0"/>
              <a:t>Using the simple network depicted in below figure, it is possible to walk through the minimal path algorithm step by step (following slides) to find the set of minimal paths across the network starting from node 1 and traversing to node 6.</a:t>
            </a: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p:txBody>
      </p:sp>
      <p:pic>
        <p:nvPicPr>
          <p:cNvPr id="4" name="Picture 3"/>
          <p:cNvPicPr/>
          <p:nvPr/>
        </p:nvPicPr>
        <p:blipFill>
          <a:blip r:embed="rId2"/>
          <a:srcRect b="3754"/>
          <a:stretch>
            <a:fillRect/>
          </a:stretch>
        </p:blipFill>
        <p:spPr bwMode="auto">
          <a:xfrm>
            <a:off x="539750" y="2781300"/>
            <a:ext cx="3960813" cy="3240088"/>
          </a:xfrm>
          <a:prstGeom prst="rect">
            <a:avLst/>
          </a:prstGeom>
          <a:noFill/>
          <a:ln w="19050">
            <a:solidFill>
              <a:schemeClr val="accent3">
                <a:lumMod val="50000"/>
              </a:schemeClr>
            </a:solidFill>
            <a:miter lim="800000"/>
            <a:headEnd/>
            <a:tailEnd/>
          </a:ln>
        </p:spPr>
      </p:pic>
      <p:pic>
        <p:nvPicPr>
          <p:cNvPr id="5" name="Picture 4"/>
          <p:cNvPicPr/>
          <p:nvPr/>
        </p:nvPicPr>
        <p:blipFill>
          <a:blip r:embed="rId3"/>
          <a:srcRect/>
          <a:stretch>
            <a:fillRect/>
          </a:stretch>
        </p:blipFill>
        <p:spPr bwMode="auto">
          <a:xfrm>
            <a:off x="4787900" y="2781300"/>
            <a:ext cx="3816350" cy="3240088"/>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11</a:t>
            </a:fld>
            <a:endParaRPr lang="en-I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3"/>
          <p:cNvSpPr>
            <a:spLocks noGrp="1"/>
          </p:cNvSpPr>
          <p:nvPr>
            <p:ph sz="quarter" idx="4294967295"/>
          </p:nvPr>
        </p:nvSpPr>
        <p:spPr>
          <a:xfrm>
            <a:off x="179388" y="260350"/>
            <a:ext cx="8640762" cy="6048375"/>
          </a:xfrm>
        </p:spPr>
        <p:txBody>
          <a:bodyPr/>
          <a:lstStyle/>
          <a:p>
            <a:pPr algn="just">
              <a:buFont typeface="Wingdings 2" pitchFamily="18" charset="2"/>
              <a:buNone/>
            </a:pPr>
            <a:r>
              <a:rPr lang="en-US" sz="1700" b="1" dirty="0" smtClean="0"/>
              <a:t>Step 1:</a:t>
            </a:r>
            <a:r>
              <a:rPr lang="en-US" sz="1700" dirty="0" smtClean="0"/>
              <a:t>	Add the start node to the stack:</a:t>
            </a:r>
          </a:p>
          <a:p>
            <a:pPr algn="just">
              <a:buFont typeface="Wingdings 2" pitchFamily="18" charset="2"/>
              <a:buNone/>
            </a:pPr>
            <a:endParaRPr lang="en-US" sz="1700" dirty="0" smtClean="0"/>
          </a:p>
          <a:p>
            <a:pPr algn="just">
              <a:buFont typeface="Wingdings 2" pitchFamily="18" charset="2"/>
              <a:buNone/>
            </a:pPr>
            <a:r>
              <a:rPr lang="en-US" sz="1700" b="1" dirty="0" smtClean="0"/>
              <a:t>Step 2: 	</a:t>
            </a:r>
            <a:r>
              <a:rPr lang="en-US" sz="1700" dirty="0" smtClean="0"/>
              <a:t>The top node (1) connect to both nodes 2 and 3 and neither one is already in the stack. As the last action was a push action, push the lowest order node, 2, to the stack.</a:t>
            </a:r>
          </a:p>
          <a:p>
            <a:pPr algn="just">
              <a:buFont typeface="Wingdings 2" pitchFamily="18" charset="2"/>
              <a:buNone/>
            </a:pPr>
            <a:endParaRPr lang="en-US" sz="1700" dirty="0" smtClean="0"/>
          </a:p>
          <a:p>
            <a:pPr algn="just">
              <a:buFont typeface="Wingdings 2" pitchFamily="18" charset="2"/>
              <a:buNone/>
            </a:pPr>
            <a:r>
              <a:rPr lang="en-US" sz="1700" dirty="0" smtClean="0"/>
              <a:t> </a:t>
            </a:r>
          </a:p>
          <a:p>
            <a:pPr algn="just">
              <a:buFont typeface="Wingdings 2" pitchFamily="18" charset="2"/>
              <a:buNone/>
            </a:pPr>
            <a:r>
              <a:rPr lang="en-US" sz="1700" b="1" dirty="0" smtClean="0"/>
              <a:t>Step 3:</a:t>
            </a:r>
            <a:r>
              <a:rPr lang="en-US" sz="1700" dirty="0" smtClean="0"/>
              <a:t> 	The top node (2) connects to nodes 1 and 4, but 1 is already in the stack, so push node 4 onto the stack.</a:t>
            </a:r>
          </a:p>
          <a:p>
            <a:pPr algn="just">
              <a:buFont typeface="Wingdings 2" pitchFamily="18" charset="2"/>
              <a:buNone/>
            </a:pPr>
            <a:r>
              <a:rPr lang="en-US" sz="1700" dirty="0" smtClean="0"/>
              <a:t> </a:t>
            </a:r>
          </a:p>
          <a:p>
            <a:pPr algn="just">
              <a:buFont typeface="Wingdings 2" pitchFamily="18" charset="2"/>
              <a:buNone/>
            </a:pPr>
            <a:r>
              <a:rPr lang="en-US" sz="1700" dirty="0" smtClean="0"/>
              <a:t> </a:t>
            </a:r>
          </a:p>
          <a:p>
            <a:pPr algn="just">
              <a:buFont typeface="Wingdings 2" pitchFamily="18" charset="2"/>
              <a:buNone/>
            </a:pPr>
            <a:r>
              <a:rPr lang="en-US" sz="1700" b="1" dirty="0" smtClean="0"/>
              <a:t>Step 4: </a:t>
            </a:r>
            <a:r>
              <a:rPr lang="en-US" sz="1700" dirty="0" smtClean="0"/>
              <a:t>	Because the top node (4) links directly to the target node (6), push 6 onto the stack and save the current stack as a minimal path. Then, pop the top two nodes off of the stack. Note: even though there are still possible paths through node 4 (e.g. 1, 2, 4, 3, 5, 6), any such path will be short circuited by 1,2,4,6 and thus will not need to be considered as a minimal path. Therefore, node 4 can be popped from the stack.</a:t>
            </a:r>
          </a:p>
          <a:p>
            <a:pPr algn="just">
              <a:buFont typeface="Wingdings 2" pitchFamily="18" charset="2"/>
              <a:buNone/>
            </a:pPr>
            <a:endParaRPr lang="en-US" sz="2000" dirty="0" smtClean="0">
              <a:latin typeface="Calibri" pitchFamily="34" charset="0"/>
            </a:endParaRPr>
          </a:p>
          <a:p>
            <a:pPr algn="just">
              <a:buFont typeface="Wingdings 2" pitchFamily="18" charset="2"/>
              <a:buNone/>
            </a:pPr>
            <a:r>
              <a:rPr lang="en-US" sz="2000" dirty="0" smtClean="0">
                <a:latin typeface="Calibri" pitchFamily="34" charset="0"/>
              </a:rPr>
              <a:t>  </a:t>
            </a:r>
          </a:p>
          <a:p>
            <a:pPr algn="just">
              <a:buClrTx/>
              <a:buFont typeface="Wingdings 2" pitchFamily="18" charset="2"/>
              <a:buNone/>
            </a:pPr>
            <a:endParaRPr lang="en-US" sz="2000" b="1" dirty="0" smtClean="0">
              <a:latin typeface="Calibri" pitchFamily="34" charset="0"/>
            </a:endParaRPr>
          </a:p>
        </p:txBody>
      </p:sp>
      <p:sp>
        <p:nvSpPr>
          <p:cNvPr id="22531" name="Rectangle 6"/>
          <p:cNvSpPr>
            <a:spLocks noChangeArrowheads="1"/>
          </p:cNvSpPr>
          <p:nvPr/>
        </p:nvSpPr>
        <p:spPr bwMode="auto">
          <a:xfrm>
            <a:off x="4427538" y="333375"/>
            <a:ext cx="360362" cy="358775"/>
          </a:xfrm>
          <a:prstGeom prst="rect">
            <a:avLst/>
          </a:prstGeom>
          <a:solidFill>
            <a:srgbClr val="FFFFFF"/>
          </a:solidFill>
          <a:ln w="9525">
            <a:solidFill>
              <a:srgbClr val="000000"/>
            </a:solidFill>
            <a:miter lim="800000"/>
            <a:headEnd/>
            <a:tailEnd/>
          </a:ln>
        </p:spPr>
        <p:txBody>
          <a:bodyPr/>
          <a:lstStyle/>
          <a:p>
            <a:pPr>
              <a:spcAft>
                <a:spcPts val="1000"/>
              </a:spcAft>
            </a:pPr>
            <a:r>
              <a:rPr lang="en-US" sz="2000">
                <a:latin typeface="Calibri" pitchFamily="34" charset="0"/>
              </a:rPr>
              <a:t>1</a:t>
            </a:r>
          </a:p>
          <a:p>
            <a:endParaRPr lang="en-US"/>
          </a:p>
        </p:txBody>
      </p:sp>
      <p:sp>
        <p:nvSpPr>
          <p:cNvPr id="22532" name="Rectangle 6"/>
          <p:cNvSpPr>
            <a:spLocks noChangeArrowheads="1"/>
          </p:cNvSpPr>
          <p:nvPr/>
        </p:nvSpPr>
        <p:spPr bwMode="auto">
          <a:xfrm>
            <a:off x="2916238" y="1628775"/>
            <a:ext cx="360362" cy="360363"/>
          </a:xfrm>
          <a:prstGeom prst="rect">
            <a:avLst/>
          </a:prstGeom>
          <a:solidFill>
            <a:srgbClr val="FFFFFF"/>
          </a:solidFill>
          <a:ln w="9525">
            <a:solidFill>
              <a:srgbClr val="000000"/>
            </a:solidFill>
            <a:miter lim="800000"/>
            <a:headEnd/>
            <a:tailEnd/>
          </a:ln>
        </p:spPr>
        <p:txBody>
          <a:bodyPr/>
          <a:lstStyle/>
          <a:p>
            <a:pPr>
              <a:spcAft>
                <a:spcPts val="1000"/>
              </a:spcAft>
            </a:pPr>
            <a:r>
              <a:rPr lang="en-US" sz="2000">
                <a:latin typeface="Calibri" pitchFamily="34" charset="0"/>
              </a:rPr>
              <a:t>1</a:t>
            </a:r>
          </a:p>
          <a:p>
            <a:endParaRPr lang="en-US"/>
          </a:p>
        </p:txBody>
      </p:sp>
      <p:sp>
        <p:nvSpPr>
          <p:cNvPr id="22533" name="Rectangle 6"/>
          <p:cNvSpPr>
            <a:spLocks noChangeArrowheads="1"/>
          </p:cNvSpPr>
          <p:nvPr/>
        </p:nvSpPr>
        <p:spPr bwMode="auto">
          <a:xfrm>
            <a:off x="3419475" y="1628775"/>
            <a:ext cx="360363" cy="360363"/>
          </a:xfrm>
          <a:prstGeom prst="rect">
            <a:avLst/>
          </a:prstGeom>
          <a:solidFill>
            <a:srgbClr val="FFFFFF"/>
          </a:solidFill>
          <a:ln w="9525">
            <a:solidFill>
              <a:srgbClr val="000000"/>
            </a:solidFill>
            <a:miter lim="800000"/>
            <a:headEnd/>
            <a:tailEnd/>
          </a:ln>
        </p:spPr>
        <p:txBody>
          <a:bodyPr/>
          <a:lstStyle/>
          <a:p>
            <a:pPr>
              <a:spcAft>
                <a:spcPts val="1000"/>
              </a:spcAft>
            </a:pPr>
            <a:r>
              <a:rPr lang="en-US" sz="2000">
                <a:latin typeface="Calibri" pitchFamily="34" charset="0"/>
              </a:rPr>
              <a:t>2</a:t>
            </a:r>
          </a:p>
          <a:p>
            <a:endParaRPr lang="en-US"/>
          </a:p>
        </p:txBody>
      </p:sp>
      <p:pic>
        <p:nvPicPr>
          <p:cNvPr id="22534" name="Picture 22"/>
          <p:cNvPicPr>
            <a:picLocks noChangeAspect="1" noChangeArrowheads="1"/>
          </p:cNvPicPr>
          <p:nvPr/>
        </p:nvPicPr>
        <p:blipFill>
          <a:blip r:embed="rId2" cstate="print">
            <a:extLst>
              <a:ext uri="{28A0092B-C50C-407E-A947-70E740481C1C}">
                <a14:useLocalDpi xmlns:a14="http://schemas.microsoft.com/office/drawing/2010/main" val="0"/>
              </a:ext>
            </a:extLst>
          </a:blip>
          <a:srcRect l="4167" t="31033" r="79735" b="34483"/>
          <a:stretch>
            <a:fillRect/>
          </a:stretch>
        </p:blipFill>
        <p:spPr bwMode="auto">
          <a:xfrm>
            <a:off x="3096419" y="2766785"/>
            <a:ext cx="158432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23"/>
          <p:cNvPicPr>
            <a:picLocks noChangeAspect="1" noChangeArrowheads="1"/>
          </p:cNvPicPr>
          <p:nvPr/>
        </p:nvPicPr>
        <p:blipFill>
          <a:blip r:embed="rId3" cstate="print">
            <a:extLst>
              <a:ext uri="{28A0092B-C50C-407E-A947-70E740481C1C}">
                <a14:useLocalDpi xmlns:a14="http://schemas.microsoft.com/office/drawing/2010/main" val="0"/>
              </a:ext>
            </a:extLst>
          </a:blip>
          <a:srcRect l="5302" t="20000" r="37878" b="34286"/>
          <a:stretch>
            <a:fillRect/>
          </a:stretch>
        </p:blipFill>
        <p:spPr bwMode="auto">
          <a:xfrm>
            <a:off x="1835150" y="5013325"/>
            <a:ext cx="5976938"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12</a:t>
            </a:fld>
            <a:endParaRPr lang="en-IN"/>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3"/>
          <p:cNvSpPr>
            <a:spLocks noGrp="1"/>
          </p:cNvSpPr>
          <p:nvPr>
            <p:ph sz="quarter" idx="4294967295"/>
          </p:nvPr>
        </p:nvSpPr>
        <p:spPr>
          <a:xfrm>
            <a:off x="179388" y="260350"/>
            <a:ext cx="8640762" cy="6048375"/>
          </a:xfrm>
        </p:spPr>
        <p:txBody>
          <a:bodyPr/>
          <a:lstStyle/>
          <a:p>
            <a:pPr algn="just">
              <a:buFont typeface="Wingdings 2" pitchFamily="18" charset="2"/>
              <a:buNone/>
            </a:pPr>
            <a:r>
              <a:rPr lang="en-US" sz="1700" b="1" dirty="0" smtClean="0"/>
              <a:t>Step 5: </a:t>
            </a:r>
            <a:r>
              <a:rPr lang="en-US" sz="1700" dirty="0" smtClean="0"/>
              <a:t>Because node 4 was just popped from the stack and the top node on the stack (2) does not link to any nodes higher than 4, pop node 2 off the stack. </a:t>
            </a:r>
          </a:p>
          <a:p>
            <a:pPr algn="just">
              <a:buFont typeface="Wingdings 2" pitchFamily="18" charset="2"/>
              <a:buNone/>
            </a:pPr>
            <a:endParaRPr lang="en-US" sz="1700" dirty="0" smtClean="0"/>
          </a:p>
          <a:p>
            <a:pPr algn="just">
              <a:buFont typeface="Wingdings 2" pitchFamily="18" charset="2"/>
              <a:buNone/>
            </a:pPr>
            <a:r>
              <a:rPr lang="en-US" sz="1700" b="1" dirty="0" smtClean="0"/>
              <a:t>Step 6:</a:t>
            </a:r>
            <a:r>
              <a:rPr lang="en-US" sz="1700" dirty="0" smtClean="0"/>
              <a:t> Node 2 was just popped off the stack; the next higher node than 2 connected to the top stack node (1) that is not already in the stack is node 3. Push node 3 onto the stack. </a:t>
            </a:r>
          </a:p>
          <a:p>
            <a:pPr algn="just">
              <a:buFont typeface="Wingdings 2" pitchFamily="18" charset="2"/>
              <a:buNone/>
            </a:pPr>
            <a:endParaRPr lang="en-US" sz="1700" dirty="0" smtClean="0"/>
          </a:p>
          <a:p>
            <a:pPr algn="just">
              <a:buFont typeface="Wingdings 2" pitchFamily="18" charset="2"/>
              <a:buNone/>
            </a:pPr>
            <a:r>
              <a:rPr lang="en-US" sz="1700" b="1" dirty="0" smtClean="0"/>
              <a:t>Step 7:</a:t>
            </a:r>
            <a:r>
              <a:rPr lang="en-US" sz="1700" dirty="0" smtClean="0"/>
              <a:t> The top node (3) connects to nodes 1, 4, and 5, but 1 is already in the stack, so push the lowest (4) remaining node onto the stack. </a:t>
            </a:r>
          </a:p>
          <a:p>
            <a:pPr algn="just">
              <a:buFont typeface="Wingdings 2" pitchFamily="18" charset="2"/>
              <a:buNone/>
            </a:pPr>
            <a:endParaRPr lang="en-US" sz="1700" dirty="0" smtClean="0"/>
          </a:p>
          <a:p>
            <a:pPr algn="just">
              <a:buFont typeface="Wingdings 2" pitchFamily="18" charset="2"/>
              <a:buNone/>
            </a:pPr>
            <a:endParaRPr lang="en-US" sz="1700" dirty="0" smtClean="0"/>
          </a:p>
          <a:p>
            <a:pPr algn="just">
              <a:buFont typeface="Wingdings 2" pitchFamily="18" charset="2"/>
              <a:buNone/>
            </a:pPr>
            <a:r>
              <a:rPr lang="en-US" sz="1700" b="1" dirty="0" smtClean="0"/>
              <a:t>Step 8: </a:t>
            </a:r>
            <a:r>
              <a:rPr lang="en-US" sz="1700" dirty="0" smtClean="0"/>
              <a:t>The top node (4) connects directly to the target node (6), push 6 on the stack and save the current stack as a minimal path. Then, pop the top two nodes off the stack. Note: At this point, it is clear to see that if node 4 did not link directly to the target node, node 2 would have been the first node to be pushed onto the stack. But, from node 2 there would be no way to link to the target node (6) without passing through any nodes already in the stack. In this case, the process would still need to consider node 2 to insure total algorithm inclusion. In small networks such as this example, it is easy to visualize dead-ends, but in a very large network, they may not be so clear and taking shortcuts could result in missed paths and thus incorrect results.</a:t>
            </a:r>
          </a:p>
          <a:p>
            <a:pPr algn="just">
              <a:buClrTx/>
              <a:buFont typeface="Wingdings 2" pitchFamily="18" charset="2"/>
              <a:buNone/>
            </a:pPr>
            <a:endParaRPr lang="en-US" sz="1800" b="1" dirty="0" smtClean="0">
              <a:latin typeface="Calibri" pitchFamily="34" charset="0"/>
            </a:endParaRPr>
          </a:p>
        </p:txBody>
      </p:sp>
      <p:pic>
        <p:nvPicPr>
          <p:cNvPr id="235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3766" y="620713"/>
            <a:ext cx="5048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772816"/>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1772816"/>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2852936"/>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2852936"/>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2660" y="2852936"/>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13</a:t>
            </a:fld>
            <a:endParaRPr lang="en-IN"/>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3"/>
          <p:cNvSpPr>
            <a:spLocks noGrp="1"/>
          </p:cNvSpPr>
          <p:nvPr>
            <p:ph sz="quarter" idx="4294967295"/>
          </p:nvPr>
        </p:nvSpPr>
        <p:spPr>
          <a:xfrm>
            <a:off x="179388" y="260350"/>
            <a:ext cx="8640762" cy="6048375"/>
          </a:xfrm>
        </p:spPr>
        <p:txBody>
          <a:bodyPr/>
          <a:lstStyle/>
          <a:p>
            <a:pPr algn="just">
              <a:buClrTx/>
              <a:buFont typeface="Wingdings" pitchFamily="2" charset="2"/>
              <a:buChar char="ü"/>
            </a:pPr>
            <a:endParaRPr lang="en-US" sz="1800" b="1" dirty="0" smtClean="0">
              <a:latin typeface="Calibri" pitchFamily="34" charset="0"/>
            </a:endParaRPr>
          </a:p>
          <a:p>
            <a:pPr algn="just">
              <a:buClrTx/>
              <a:buFont typeface="Wingdings" pitchFamily="2" charset="2"/>
              <a:buChar char="ü"/>
            </a:pPr>
            <a:endParaRPr lang="en-US" sz="1800" b="1" dirty="0" smtClean="0">
              <a:latin typeface="Calibri" pitchFamily="34" charset="0"/>
            </a:endParaRPr>
          </a:p>
          <a:p>
            <a:pPr algn="just">
              <a:buClrTx/>
              <a:buFont typeface="Wingdings" pitchFamily="2" charset="2"/>
              <a:buChar char="ü"/>
            </a:pPr>
            <a:endParaRPr lang="en-US" sz="1800" b="1" dirty="0" smtClean="0">
              <a:latin typeface="Calibri" pitchFamily="34" charset="0"/>
            </a:endParaRPr>
          </a:p>
          <a:p>
            <a:pPr marL="0" indent="0" algn="just">
              <a:buClrTx/>
              <a:buNone/>
            </a:pPr>
            <a:endParaRPr lang="en-US" sz="1800" b="1" dirty="0" smtClean="0">
              <a:latin typeface="Calibri" pitchFamily="34" charset="0"/>
            </a:endParaRPr>
          </a:p>
          <a:p>
            <a:pPr algn="just">
              <a:buClrTx/>
              <a:buFont typeface="Wingdings" pitchFamily="2" charset="2"/>
              <a:buChar char="ü"/>
            </a:pPr>
            <a:endParaRPr lang="en-US" sz="1800" b="1" dirty="0" smtClean="0">
              <a:latin typeface="Calibri" pitchFamily="34" charset="0"/>
            </a:endParaRPr>
          </a:p>
          <a:p>
            <a:pPr marL="0" indent="0" algn="just">
              <a:buClrTx/>
              <a:buNone/>
            </a:pPr>
            <a:r>
              <a:rPr lang="en-US" sz="1700" b="1" dirty="0" smtClean="0"/>
              <a:t>Step 9:</a:t>
            </a:r>
            <a:r>
              <a:rPr lang="en-US" sz="1700" dirty="0" smtClean="0"/>
              <a:t> Because node 4 was just popped off the stack, the next highest node connected to the top node (3) that is not already in the stack is node 5. Push node 5 on to the stack.</a:t>
            </a:r>
          </a:p>
          <a:p>
            <a:pPr algn="just">
              <a:buClrTx/>
              <a:buFont typeface="Wingdings 2" pitchFamily="18" charset="2"/>
              <a:buNone/>
            </a:pPr>
            <a:endParaRPr lang="en-US" sz="1700" dirty="0" smtClean="0"/>
          </a:p>
          <a:p>
            <a:pPr algn="just">
              <a:buClrTx/>
              <a:buFont typeface="Wingdings 2" pitchFamily="18" charset="2"/>
              <a:buNone/>
            </a:pPr>
            <a:endParaRPr lang="en-US" sz="1700" dirty="0" smtClean="0"/>
          </a:p>
          <a:p>
            <a:pPr marL="0" indent="0" algn="just">
              <a:buClrTx/>
              <a:buNone/>
            </a:pPr>
            <a:r>
              <a:rPr lang="en-US" sz="1700" b="1" dirty="0" smtClean="0"/>
              <a:t>Step 10:</a:t>
            </a:r>
            <a:r>
              <a:rPr lang="en-US" sz="1700" dirty="0" smtClean="0"/>
              <a:t> The top node (5) connects directly to the target node (6), push 6 on the stack and save the current stack as a minimal path. Then, pop the top two nodes off the stack. </a:t>
            </a:r>
          </a:p>
          <a:p>
            <a:pPr algn="just">
              <a:buClrTx/>
              <a:buFont typeface="Wingdings 2" pitchFamily="18" charset="2"/>
              <a:buNone/>
            </a:pPr>
            <a:r>
              <a:rPr lang="en-US" sz="1800" dirty="0" smtClean="0">
                <a:latin typeface="Calibri" pitchFamily="34" charset="0"/>
              </a:rPr>
              <a:t> </a:t>
            </a:r>
          </a:p>
          <a:p>
            <a:pPr algn="just">
              <a:buClrTx/>
              <a:buFont typeface="Wingdings 2" pitchFamily="18" charset="2"/>
              <a:buNone/>
            </a:pPr>
            <a:endParaRPr lang="en-US" sz="1800" b="1" dirty="0" smtClean="0">
              <a:latin typeface="Calibri" pitchFamily="34" charset="0"/>
            </a:endParaRPr>
          </a:p>
        </p:txBody>
      </p:sp>
      <p:pic>
        <p:nvPicPr>
          <p:cNvPr id="24579"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l="5302" t="29457" r="38826" b="19380"/>
          <a:stretch>
            <a:fillRect/>
          </a:stretch>
        </p:blipFill>
        <p:spPr bwMode="auto">
          <a:xfrm>
            <a:off x="2124075" y="476250"/>
            <a:ext cx="4392613"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375" y="2564904"/>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313" y="2564904"/>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2138" y="2564904"/>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18"/>
          <p:cNvPicPr>
            <a:picLocks noChangeAspect="1" noChangeArrowheads="1"/>
          </p:cNvPicPr>
          <p:nvPr/>
        </p:nvPicPr>
        <p:blipFill>
          <a:blip r:embed="rId6" cstate="print">
            <a:extLst>
              <a:ext uri="{28A0092B-C50C-407E-A947-70E740481C1C}">
                <a14:useLocalDpi xmlns:a14="http://schemas.microsoft.com/office/drawing/2010/main" val="0"/>
              </a:ext>
            </a:extLst>
          </a:blip>
          <a:srcRect l="5302" t="31213" r="40152" b="36417"/>
          <a:stretch>
            <a:fillRect/>
          </a:stretch>
        </p:blipFill>
        <p:spPr bwMode="auto">
          <a:xfrm>
            <a:off x="1908175" y="4652963"/>
            <a:ext cx="4392613"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14</a:t>
            </a:fld>
            <a:endParaRPr lang="en-IN"/>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3"/>
          <p:cNvSpPr>
            <a:spLocks noGrp="1"/>
          </p:cNvSpPr>
          <p:nvPr>
            <p:ph sz="quarter" idx="4294967295"/>
          </p:nvPr>
        </p:nvSpPr>
        <p:spPr>
          <a:xfrm>
            <a:off x="179388" y="333375"/>
            <a:ext cx="8640762" cy="5975350"/>
          </a:xfrm>
        </p:spPr>
        <p:txBody>
          <a:bodyPr/>
          <a:lstStyle/>
          <a:p>
            <a:pPr marL="0" indent="0">
              <a:buClrTx/>
              <a:buNone/>
            </a:pPr>
            <a:r>
              <a:rPr lang="en-US" sz="1800" b="1" dirty="0" smtClean="0"/>
              <a:t>Step 11:</a:t>
            </a:r>
            <a:r>
              <a:rPr lang="en-US" sz="1800" dirty="0" smtClean="0"/>
              <a:t> Node 5 was just popped off the stack and there are no higher nodes connected to the top node (3), pop node 3 off of the stack.</a:t>
            </a:r>
          </a:p>
          <a:p>
            <a:pPr>
              <a:buClrTx/>
              <a:buFont typeface="Wingdings" pitchFamily="2" charset="2"/>
              <a:buChar char="ü"/>
            </a:pPr>
            <a:endParaRPr lang="en-US" sz="1800" dirty="0" smtClean="0"/>
          </a:p>
          <a:p>
            <a:pPr>
              <a:buClrTx/>
              <a:buFont typeface="Wingdings" pitchFamily="2" charset="2"/>
              <a:buChar char="ü"/>
            </a:pPr>
            <a:endParaRPr lang="en-US" sz="1800" dirty="0" smtClean="0"/>
          </a:p>
          <a:p>
            <a:pPr marL="0" indent="0">
              <a:buClrTx/>
              <a:buNone/>
            </a:pPr>
            <a:r>
              <a:rPr lang="en-US" sz="1800" b="1" dirty="0" smtClean="0"/>
              <a:t>Step 12: </a:t>
            </a:r>
            <a:r>
              <a:rPr lang="en-US" sz="1800" dirty="0" smtClean="0"/>
              <a:t>Node 3 was just popped off the stack and there are no higher nodes connected to the top node (1), pop node 1 off of the stack.</a:t>
            </a:r>
          </a:p>
          <a:p>
            <a:pPr>
              <a:buClrTx/>
              <a:buFont typeface="Wingdings" pitchFamily="2" charset="2"/>
              <a:buChar char="ü"/>
            </a:pPr>
            <a:endParaRPr lang="en-US" sz="1800" dirty="0" smtClean="0"/>
          </a:p>
          <a:p>
            <a:pPr marL="0" indent="0">
              <a:buClrTx/>
              <a:buNone/>
            </a:pPr>
            <a:r>
              <a:rPr lang="en-US" sz="1800" b="1" dirty="0" smtClean="0"/>
              <a:t>Step 13:</a:t>
            </a:r>
            <a:r>
              <a:rPr lang="en-US" sz="1800" dirty="0" smtClean="0"/>
              <a:t> The stack is now empty; the algorithm is complete. The minimum paths generated above are as follows:</a:t>
            </a:r>
          </a:p>
          <a:p>
            <a:endParaRPr lang="en-US" sz="1800" dirty="0" smtClean="0"/>
          </a:p>
          <a:p>
            <a:pPr algn="just">
              <a:buClrTx/>
              <a:buFont typeface="Wingdings 2" pitchFamily="18" charset="2"/>
              <a:buNone/>
            </a:pPr>
            <a:r>
              <a:rPr lang="en-US" sz="1800" dirty="0" smtClean="0"/>
              <a:t> </a:t>
            </a:r>
          </a:p>
          <a:p>
            <a:pPr algn="just">
              <a:buClrTx/>
              <a:buFont typeface="Wingdings 2" pitchFamily="18" charset="2"/>
              <a:buNone/>
            </a:pPr>
            <a:endParaRPr lang="en-US" sz="1800" dirty="0" smtClean="0"/>
          </a:p>
          <a:p>
            <a:pPr algn="just">
              <a:buClrTx/>
              <a:buFont typeface="Wingdings 2" pitchFamily="18" charset="2"/>
              <a:buNone/>
            </a:pPr>
            <a:endParaRPr lang="en-US" sz="1800" dirty="0" smtClean="0"/>
          </a:p>
          <a:p>
            <a:pPr algn="just">
              <a:buClrTx/>
              <a:buFont typeface="Wingdings 2" pitchFamily="18" charset="2"/>
              <a:buNone/>
            </a:pPr>
            <a:endParaRPr lang="en-US" sz="1800" dirty="0" smtClean="0"/>
          </a:p>
          <a:p>
            <a:pPr algn="just">
              <a:buClrTx/>
              <a:buFont typeface="Wingdings 2" pitchFamily="18" charset="2"/>
              <a:buNone/>
            </a:pPr>
            <a:endParaRPr lang="en-US" sz="1800" dirty="0" smtClean="0"/>
          </a:p>
          <a:p>
            <a:pPr algn="just">
              <a:buClrTx/>
              <a:buFont typeface="Wingdings 2" pitchFamily="18" charset="2"/>
              <a:buNone/>
            </a:pPr>
            <a:r>
              <a:rPr lang="en-US" sz="1800" dirty="0" smtClean="0"/>
              <a:t>The core algorithms presented here never consider link reliabilities. When link reliabilities are required, think of each link as a node itself.</a:t>
            </a:r>
            <a:endParaRPr lang="en-US" sz="1800" b="1" dirty="0" smtClean="0"/>
          </a:p>
        </p:txBody>
      </p:sp>
      <p:pic>
        <p:nvPicPr>
          <p:cNvPr id="2560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738" y="981075"/>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l="5302" t="38889" r="78030" b="18518"/>
          <a:stretch>
            <a:fillRect/>
          </a:stretch>
        </p:blipFill>
        <p:spPr bwMode="auto">
          <a:xfrm>
            <a:off x="3708400" y="2997200"/>
            <a:ext cx="2376488"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15</a:t>
            </a:fld>
            <a:endParaRPr lang="en-IN"/>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323850" y="260350"/>
            <a:ext cx="8569325"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sz="2000" dirty="0">
                <a:latin typeface="+mn-lt"/>
              </a:rPr>
              <a:t>When link reliabilities are required, think of each link as a node itself. Of interesting note is, when considering link reliabilities, steps that would have resulted in an immediate link to the target node (i.e. steps 4, 8, and 10 in the minimal paths example), now have opportunities to venture down additional paths. Networks with link reliability tend to have several more minimal paths than their counterparts without link reliabilities. See Example 2’s Figure as follows:</a:t>
            </a:r>
          </a:p>
        </p:txBody>
      </p:sp>
      <p:pic>
        <p:nvPicPr>
          <p:cNvPr id="3" name="Picture 2"/>
          <p:cNvPicPr/>
          <p:nvPr/>
        </p:nvPicPr>
        <p:blipFill>
          <a:blip r:embed="rId2"/>
          <a:srcRect b="3754"/>
          <a:stretch>
            <a:fillRect/>
          </a:stretch>
        </p:blipFill>
        <p:spPr bwMode="auto">
          <a:xfrm>
            <a:off x="468313" y="2743427"/>
            <a:ext cx="3743325" cy="3384550"/>
          </a:xfrm>
          <a:prstGeom prst="rect">
            <a:avLst/>
          </a:prstGeom>
          <a:noFill/>
          <a:ln w="19050">
            <a:solidFill>
              <a:schemeClr val="accent3">
                <a:lumMod val="50000"/>
              </a:schemeClr>
            </a:solidFill>
            <a:miter lim="800000"/>
            <a:headEnd/>
            <a:tailEnd/>
          </a:ln>
        </p:spPr>
      </p:pic>
      <p:pic>
        <p:nvPicPr>
          <p:cNvPr id="4" name="Picture 3"/>
          <p:cNvPicPr/>
          <p:nvPr/>
        </p:nvPicPr>
        <p:blipFill>
          <a:blip r:embed="rId3"/>
          <a:srcRect/>
          <a:stretch>
            <a:fillRect/>
          </a:stretch>
        </p:blipFill>
        <p:spPr bwMode="auto">
          <a:xfrm>
            <a:off x="4716463" y="2773816"/>
            <a:ext cx="3887787" cy="3097213"/>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16</a:t>
            </a:fld>
            <a:endParaRPr lang="en-IN"/>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250825" y="260350"/>
            <a:ext cx="84978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dirty="0">
                <a:latin typeface="+mn-lt"/>
              </a:rPr>
              <a:t>Overlap Method Algorithmic Rules and Example 3: </a:t>
            </a:r>
          </a:p>
        </p:txBody>
      </p:sp>
      <p:pic>
        <p:nvPicPr>
          <p:cNvPr id="27651"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2" y="836613"/>
            <a:ext cx="7704137"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17</a:t>
            </a:fld>
            <a:endParaRPr lang="en-IN"/>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ChangeArrowheads="1"/>
          </p:cNvSpPr>
          <p:nvPr/>
        </p:nvSpPr>
        <p:spPr bwMode="auto">
          <a:xfrm>
            <a:off x="250825" y="260350"/>
            <a:ext cx="8497888"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sz="1700" dirty="0">
                <a:latin typeface="+mn-lt"/>
              </a:rPr>
              <a:t>To continue with Example 3 for the complex network in Figure below, if all the nodes are 0.9; using “overlap” algorithm:</a:t>
            </a:r>
          </a:p>
          <a:p>
            <a:pPr algn="just"/>
            <a:r>
              <a:rPr lang="en-US" sz="1700" dirty="0">
                <a:latin typeface="+mn-lt"/>
              </a:rPr>
              <a:t> </a:t>
            </a:r>
          </a:p>
          <a:p>
            <a:pPr algn="just"/>
            <a:r>
              <a:rPr lang="en-US" sz="1700" dirty="0">
                <a:latin typeface="+mn-lt"/>
              </a:rPr>
              <a:t>IN-OUT {7-8} = {7} [ {1-4} + {1-5} + {2-5} + {3-5} + {3-6} – {1-4-5} – {1-2-5} – {1-2-4-6} – {2-5-6}–{1-3-4-6} –{1-3-5-6}–{2-3-6}+{1-2-4-5-6}+{1-2-3-4-6} –{1-2-3-4-5-6}]{8}                                                                                                                                  </a:t>
            </a:r>
          </a:p>
          <a:p>
            <a:pPr algn="just"/>
            <a:r>
              <a:rPr lang="en-US" sz="1700" dirty="0">
                <a:latin typeface="+mn-lt"/>
              </a:rPr>
              <a:t> </a:t>
            </a:r>
          </a:p>
          <a:p>
            <a:pPr algn="just"/>
            <a:r>
              <a:rPr lang="en-US" sz="1700" dirty="0">
                <a:latin typeface="+mn-lt"/>
              </a:rPr>
              <a:t>IN-OUT {7-8} = (0.9) {(5) (0.9</a:t>
            </a:r>
            <a:r>
              <a:rPr lang="en-US" sz="1700" baseline="30000" dirty="0">
                <a:latin typeface="+mn-lt"/>
              </a:rPr>
              <a:t>2</a:t>
            </a:r>
            <a:r>
              <a:rPr lang="en-US" sz="1700" dirty="0">
                <a:latin typeface="+mn-lt"/>
              </a:rPr>
              <a:t>) – [(4) (0.9</a:t>
            </a:r>
            <a:r>
              <a:rPr lang="en-US" sz="1700" baseline="30000" dirty="0">
                <a:latin typeface="+mn-lt"/>
              </a:rPr>
              <a:t>3</a:t>
            </a:r>
            <a:r>
              <a:rPr lang="en-US" sz="1700" dirty="0">
                <a:latin typeface="+mn-lt"/>
              </a:rPr>
              <a:t>) + (3) (0.9</a:t>
            </a:r>
            <a:r>
              <a:rPr lang="en-US" sz="1700" baseline="30000" dirty="0">
                <a:latin typeface="+mn-lt"/>
              </a:rPr>
              <a:t>4</a:t>
            </a:r>
            <a:r>
              <a:rPr lang="en-US" sz="1700" dirty="0">
                <a:latin typeface="+mn-lt"/>
              </a:rPr>
              <a:t>)] + (4) (0.9</a:t>
            </a:r>
            <a:r>
              <a:rPr lang="en-US" sz="1700" baseline="30000" dirty="0">
                <a:latin typeface="+mn-lt"/>
              </a:rPr>
              <a:t>5</a:t>
            </a:r>
            <a:r>
              <a:rPr lang="en-US" sz="1700" dirty="0">
                <a:latin typeface="+mn-lt"/>
              </a:rPr>
              <a:t>) – (0.9</a:t>
            </a:r>
            <a:r>
              <a:rPr lang="en-US" sz="1700" baseline="30000" dirty="0">
                <a:latin typeface="+mn-lt"/>
              </a:rPr>
              <a:t>6</a:t>
            </a:r>
            <a:r>
              <a:rPr lang="en-US" sz="1700" dirty="0">
                <a:latin typeface="+mn-lt"/>
              </a:rPr>
              <a:t>)} (0.9)</a:t>
            </a:r>
          </a:p>
          <a:p>
            <a:pPr algn="just"/>
            <a:r>
              <a:rPr lang="en-US" sz="1700" dirty="0">
                <a:latin typeface="+mn-lt"/>
              </a:rPr>
              <a:t>= (0.9) { (5)(0.81) – (4)(0.729) – 3 (0.6561) + 4 (0.59049) – 0.531441} (0.9) </a:t>
            </a:r>
          </a:p>
          <a:p>
            <a:pPr algn="just"/>
            <a:r>
              <a:rPr lang="en-US" sz="1700" dirty="0">
                <a:latin typeface="+mn-lt"/>
              </a:rPr>
              <a:t>= (0.9) {4.05 – 4.8843 + 2.36196 – 0.531441} (0.9) = (0.996219) (0.81) = 0.80694</a:t>
            </a:r>
          </a:p>
        </p:txBody>
      </p:sp>
      <p:pic>
        <p:nvPicPr>
          <p:cNvPr id="6" name="Picture 5"/>
          <p:cNvPicPr/>
          <p:nvPr/>
        </p:nvPicPr>
        <p:blipFill rotWithShape="1">
          <a:blip r:embed="rId2"/>
          <a:srcRect t="3973" b="-119"/>
          <a:stretch/>
        </p:blipFill>
        <p:spPr bwMode="auto">
          <a:xfrm>
            <a:off x="1763688" y="3501008"/>
            <a:ext cx="6264300" cy="2663825"/>
          </a:xfrm>
          <a:prstGeom prst="rect">
            <a:avLst/>
          </a:prstGeom>
          <a:noFill/>
          <a:ln w="19050" cap="flat" cmpd="sng" algn="ctr">
            <a:solidFill>
              <a:schemeClr val="accent3">
                <a:lumMod val="50000"/>
              </a:schemeClr>
            </a:solidFill>
            <a:prstDash val="solid"/>
            <a:miter lim="800000"/>
            <a:headEnd type="none" w="med" len="med"/>
            <a:tailEnd type="none" w="med" len="med"/>
          </a:ln>
          <a:effectLst/>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18</a:t>
            </a:fld>
            <a:endParaRPr lang="en-IN"/>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ChangeArrowheads="1"/>
          </p:cNvSpPr>
          <p:nvPr/>
        </p:nvSpPr>
        <p:spPr bwMode="auto">
          <a:xfrm>
            <a:off x="250825" y="260350"/>
            <a:ext cx="84978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dirty="0">
                <a:latin typeface="+mn-lt"/>
              </a:rPr>
              <a:t>Overlap Method Algorithmic Rules and Example 3: </a:t>
            </a:r>
          </a:p>
        </p:txBody>
      </p:sp>
      <p:pic>
        <p:nvPicPr>
          <p:cNvPr id="2969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044" y="836613"/>
            <a:ext cx="76327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19</a:t>
            </a:fld>
            <a:endParaRPr lang="en-IN"/>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68313" y="116632"/>
            <a:ext cx="8280400" cy="1151781"/>
          </a:xfrm>
        </p:spPr>
        <p:txBody>
          <a:bodyPr>
            <a:normAutofit fontScale="90000"/>
          </a:bodyPr>
          <a:lstStyle/>
          <a:p>
            <a:pPr eaLnBrk="1" fontAlgn="auto" hangingPunct="1">
              <a:spcAft>
                <a:spcPts val="0"/>
              </a:spcAft>
              <a:defRPr/>
            </a:pPr>
            <a:r>
              <a:rPr lang="en-US" sz="2400" b="1" cap="small" dirty="0"/>
              <a:t>Learning Objectives</a:t>
            </a:r>
            <a:br>
              <a:rPr lang="en-US" sz="2400" b="1" cap="small" dirty="0"/>
            </a:br>
            <a:r>
              <a:rPr lang="en-US" sz="2400" b="1" dirty="0" smtClean="0">
                <a:solidFill>
                  <a:srgbClr val="002060"/>
                </a:solidFill>
                <a:latin typeface="Verdana" pitchFamily="34" charset="0"/>
                <a:ea typeface="Verdana" pitchFamily="34" charset="0"/>
                <a:cs typeface="Verdana" pitchFamily="34" charset="0"/>
              </a:rPr>
              <a:t/>
            </a:r>
            <a:br>
              <a:rPr lang="en-US" sz="2400" b="1" dirty="0" smtClean="0">
                <a:solidFill>
                  <a:srgbClr val="002060"/>
                </a:solidFill>
                <a:latin typeface="Verdana" pitchFamily="34" charset="0"/>
                <a:ea typeface="Verdana" pitchFamily="34" charset="0"/>
                <a:cs typeface="Verdana" pitchFamily="34" charset="0"/>
              </a:rPr>
            </a:br>
            <a:endParaRPr lang="en-US" sz="2400" b="1" dirty="0" smtClean="0">
              <a:solidFill>
                <a:srgbClr val="002060"/>
              </a:solidFill>
              <a:latin typeface="Verdana" pitchFamily="34" charset="0"/>
              <a:ea typeface="Verdana" pitchFamily="34" charset="0"/>
              <a:cs typeface="Verdana" pitchFamily="34" charset="0"/>
            </a:endParaRPr>
          </a:p>
        </p:txBody>
      </p:sp>
      <p:sp>
        <p:nvSpPr>
          <p:cNvPr id="13315" name="Content Placeholder 2"/>
          <p:cNvSpPr>
            <a:spLocks noGrp="1"/>
          </p:cNvSpPr>
          <p:nvPr>
            <p:ph sz="quarter" idx="1"/>
          </p:nvPr>
        </p:nvSpPr>
        <p:spPr>
          <a:xfrm>
            <a:off x="323850" y="1557338"/>
            <a:ext cx="8496300" cy="4679950"/>
          </a:xfrm>
        </p:spPr>
        <p:txBody>
          <a:bodyPr/>
          <a:lstStyle/>
          <a:p>
            <a:pPr algn="just">
              <a:buClrTx/>
              <a:buFont typeface="Arial" panose="020B0604020202020204" pitchFamily="34" charset="0"/>
              <a:buChar char="•"/>
            </a:pPr>
            <a:r>
              <a:rPr lang="en-US" sz="2000" dirty="0" smtClean="0"/>
              <a:t>This chapter describes a scalable innovative “overlap technique” to tackle large complex networks’ reliability evaluation difficulties, which cannot be handled by straightforward RBD (reliability block diagramming) techniques used for the simple parallel-series topologies.</a:t>
            </a:r>
          </a:p>
          <a:p>
            <a:pPr algn="just">
              <a:buClrTx/>
              <a:buFont typeface="Wingdings" pitchFamily="2" charset="2"/>
              <a:buChar char="ü"/>
            </a:pPr>
            <a:endParaRPr lang="en-US" sz="2000" dirty="0" smtClean="0"/>
          </a:p>
          <a:p>
            <a:pPr algn="just">
              <a:buClrTx/>
              <a:buFont typeface="Arial" panose="020B0604020202020204" pitchFamily="34" charset="0"/>
              <a:buChar char="•"/>
            </a:pPr>
            <a:r>
              <a:rPr lang="en-US" sz="2000" dirty="0" smtClean="0"/>
              <a:t>Reliability analysis is the process of quantifying an embedded system’s ingress (s=source) to egress (t=target) or ‘s-t’ serviceability by examining the dependency relationships between the components. </a:t>
            </a:r>
          </a:p>
          <a:p>
            <a:pPr algn="just">
              <a:buClrTx/>
              <a:buFont typeface="Wingdings" pitchFamily="2" charset="2"/>
              <a:buChar char="ü"/>
            </a:pPr>
            <a:endParaRPr lang="en-US" sz="2000" dirty="0" smtClean="0"/>
          </a:p>
          <a:p>
            <a:pPr algn="just">
              <a:buClrTx/>
              <a:buFont typeface="Arial" panose="020B0604020202020204" pitchFamily="34" charset="0"/>
              <a:buChar char="•"/>
            </a:pPr>
            <a:r>
              <a:rPr lang="en-US" sz="2000" dirty="0" smtClean="0"/>
              <a:t>Monte Carlo simulations demonstrate the methods discussed. A) Static (time-independent), B) Dynamic (time-dependent), and C) Multi-state versions to include derated behavior, beyond conventionally up and down states, are illustrated for calculating the directional s-t reliability of complex networks.</a:t>
            </a:r>
          </a:p>
          <a:p>
            <a:pPr algn="just">
              <a:buClrTx/>
              <a:buFont typeface="Wingdings" pitchFamily="2" charset="2"/>
              <a:buChar char="ü"/>
            </a:pPr>
            <a:endParaRPr lang="en-US" sz="20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2</a:t>
            </a:fld>
            <a:endParaRPr lang="en-IN"/>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2400" b="1" dirty="0" smtClean="0">
                <a:solidFill>
                  <a:schemeClr val="accent3">
                    <a:lumMod val="50000"/>
                  </a:schemeClr>
                </a:solidFill>
              </a:rPr>
              <a:t>The Overlap Method: Monte Carlo </a:t>
            </a:r>
            <a:br>
              <a:rPr lang="en-US" sz="2400" b="1" dirty="0" smtClean="0">
                <a:solidFill>
                  <a:schemeClr val="accent3">
                    <a:lumMod val="50000"/>
                  </a:schemeClr>
                </a:solidFill>
              </a:rPr>
            </a:br>
            <a:r>
              <a:rPr lang="en-US" sz="2400" b="1" dirty="0" smtClean="0">
                <a:solidFill>
                  <a:schemeClr val="accent3">
                    <a:lumMod val="50000"/>
                  </a:schemeClr>
                </a:solidFill>
              </a:rPr>
              <a:t>and Discrete-Event Simulation</a:t>
            </a:r>
            <a:endParaRPr lang="en-US" sz="2400" b="1" cap="small" dirty="0">
              <a:solidFill>
                <a:schemeClr val="accent3">
                  <a:lumMod val="50000"/>
                </a:schemeClr>
              </a:solidFill>
            </a:endParaRPr>
          </a:p>
        </p:txBody>
      </p:sp>
      <p:sp>
        <p:nvSpPr>
          <p:cNvPr id="30723" name="Content Placeholder 3"/>
          <p:cNvSpPr>
            <a:spLocks noGrp="1"/>
          </p:cNvSpPr>
          <p:nvPr>
            <p:ph sz="quarter" idx="1"/>
          </p:nvPr>
        </p:nvSpPr>
        <p:spPr>
          <a:xfrm>
            <a:off x="323850" y="1557338"/>
            <a:ext cx="8496300" cy="4679950"/>
          </a:xfrm>
        </p:spPr>
        <p:txBody>
          <a:bodyPr/>
          <a:lstStyle/>
          <a:p>
            <a:pPr algn="just">
              <a:buClrTx/>
              <a:buFont typeface="Arial" panose="020B0604020202020204" pitchFamily="34" charset="0"/>
              <a:buChar char="•"/>
            </a:pPr>
            <a:r>
              <a:rPr lang="en-US" sz="2000" dirty="0" smtClean="0"/>
              <a:t>For time-dependent discrete event simulation technique, assume the rates for each component, such as  = (mean sojourn time)</a:t>
            </a:r>
            <a:r>
              <a:rPr lang="en-US" sz="2000" baseline="30000" dirty="0" smtClean="0"/>
              <a:t> –1</a:t>
            </a:r>
            <a:r>
              <a:rPr lang="en-US" sz="2000" dirty="0" smtClean="0"/>
              <a:t>. </a:t>
            </a:r>
          </a:p>
          <a:p>
            <a:pPr algn="just">
              <a:buClrTx/>
              <a:buFont typeface="Arial" panose="020B0604020202020204" pitchFamily="34" charset="0"/>
              <a:buChar char="•"/>
            </a:pPr>
            <a:endParaRPr lang="en-US" sz="2000" dirty="0" smtClean="0"/>
          </a:p>
          <a:p>
            <a:pPr algn="just">
              <a:buClrTx/>
              <a:buFont typeface="Arial" panose="020B0604020202020204" pitchFamily="34" charset="0"/>
              <a:buChar char="•"/>
            </a:pPr>
            <a:r>
              <a:rPr lang="en-US" sz="2000" dirty="0" smtClean="0"/>
              <a:t>Let us assume that the probability of “up” for a component, such as 0.9 denotes 9 time units out of 10 are operating, and 1 time unit out of 10 not operating. The reciprocals of the means yield the rates:  (failure rate) = 1/9, and (repair rate) =1/1. Thus, FOR (Forced Outage Rate or Unavailability) =  / (</a:t>
            </a:r>
            <a:r>
              <a:rPr lang="en-US" sz="2000" b="1" dirty="0" smtClean="0"/>
              <a:t> </a:t>
            </a:r>
            <a:r>
              <a:rPr lang="en-US" sz="2000" dirty="0" smtClean="0"/>
              <a:t>+</a:t>
            </a:r>
            <a:r>
              <a:rPr lang="en-US" sz="2000" b="1" dirty="0" smtClean="0"/>
              <a:t> </a:t>
            </a:r>
            <a:r>
              <a:rPr lang="en-US" sz="2000" dirty="0" smtClean="0"/>
              <a:t>) = (1/9) / [(1/9) + (1/1)] = (1/9) / (10/9) = 0.1. </a:t>
            </a:r>
          </a:p>
          <a:p>
            <a:pPr algn="just">
              <a:buClrTx/>
              <a:buFont typeface="Arial" panose="020B0604020202020204" pitchFamily="34" charset="0"/>
              <a:buChar char="•"/>
            </a:pPr>
            <a:endParaRPr lang="en-US" sz="2000" dirty="0" smtClean="0"/>
          </a:p>
          <a:p>
            <a:pPr algn="just">
              <a:buClrTx/>
              <a:buFont typeface="Arial" panose="020B0604020202020204" pitchFamily="34" charset="0"/>
              <a:buChar char="•"/>
            </a:pPr>
            <a:r>
              <a:rPr lang="en-US" sz="2000" dirty="0" smtClean="0"/>
              <a:t>Using these rates of sojourn to generate times to failure with a negative exponential pdf, one travels from component to component. If both sending and receiving ends operate at the same time, it is a successful connection. How many successes out of how many “</a:t>
            </a:r>
            <a:r>
              <a:rPr lang="en-US" sz="2000" i="1" dirty="0" smtClean="0"/>
              <a:t>n</a:t>
            </a:r>
            <a:r>
              <a:rPr lang="en-US" sz="2000" dirty="0" smtClean="0"/>
              <a:t>” trials, such as from</a:t>
            </a:r>
            <a:r>
              <a:rPr lang="en-US" sz="2000" i="1" dirty="0" smtClean="0"/>
              <a:t> s </a:t>
            </a:r>
            <a:r>
              <a:rPr lang="en-US" sz="2000" dirty="0" smtClean="0"/>
              <a:t>= 1 to</a:t>
            </a:r>
            <a:r>
              <a:rPr lang="en-US" sz="2000" i="1" dirty="0" smtClean="0"/>
              <a:t> t</a:t>
            </a:r>
            <a:r>
              <a:rPr lang="en-US" sz="2000" dirty="0" smtClean="0"/>
              <a:t> = 19 as in the Figure on the next slide, is the solution. </a:t>
            </a:r>
          </a:p>
          <a:p>
            <a:pPr algn="just">
              <a:buClrTx/>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20</a:t>
            </a:fld>
            <a:endParaRPr lang="en-IN"/>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t="3767" b="1883"/>
          <a:stretch>
            <a:fillRect/>
          </a:stretch>
        </p:blipFill>
        <p:spPr bwMode="auto">
          <a:xfrm>
            <a:off x="323850" y="476250"/>
            <a:ext cx="8424863" cy="5761038"/>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21</a:t>
            </a:fld>
            <a:endParaRPr lang="en-IN"/>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467544" y="2132856"/>
            <a:ext cx="3960440" cy="3672408"/>
          </a:xfrm>
          <a:prstGeom prst="rect">
            <a:avLst/>
          </a:prstGeom>
          <a:noFill/>
          <a:ln w="19050">
            <a:solidFill>
              <a:schemeClr val="tx1"/>
            </a:solidFill>
            <a:miter lim="800000"/>
            <a:headEnd/>
            <a:tailEnd/>
          </a:ln>
          <a:scene3d>
            <a:camera prst="orthographicFront"/>
            <a:lightRig rig="threePt" dir="t"/>
          </a:scene3d>
          <a:sp3d>
            <a:bevelT w="12700"/>
          </a:sp3d>
        </p:spPr>
      </p:pic>
      <p:pic>
        <p:nvPicPr>
          <p:cNvPr id="3" name="Picture 2"/>
          <p:cNvPicPr/>
          <p:nvPr/>
        </p:nvPicPr>
        <p:blipFill>
          <a:blip r:embed="rId3"/>
          <a:srcRect t="16216" b="10811"/>
          <a:stretch>
            <a:fillRect/>
          </a:stretch>
        </p:blipFill>
        <p:spPr bwMode="auto">
          <a:xfrm>
            <a:off x="4932363" y="2133600"/>
            <a:ext cx="3671887" cy="3671888"/>
          </a:xfrm>
          <a:prstGeom prst="rect">
            <a:avLst/>
          </a:prstGeom>
          <a:noFill/>
          <a:ln w="19050">
            <a:solidFill>
              <a:schemeClr val="accent3">
                <a:lumMod val="50000"/>
              </a:schemeClr>
            </a:solidFill>
            <a:miter lim="800000"/>
            <a:headEnd/>
            <a:tailEnd/>
          </a:ln>
        </p:spPr>
      </p:pic>
      <p:sp>
        <p:nvSpPr>
          <p:cNvPr id="32772" name="Rectangle 4"/>
          <p:cNvSpPr>
            <a:spLocks noChangeArrowheads="1"/>
          </p:cNvSpPr>
          <p:nvPr/>
        </p:nvSpPr>
        <p:spPr bwMode="auto">
          <a:xfrm>
            <a:off x="395288" y="476250"/>
            <a:ext cx="83534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sz="2000" dirty="0">
                <a:latin typeface="+mn-lt"/>
              </a:rPr>
              <a:t>19-node (s=1, t=19) complex network with Monte Carlo simulation (83 seconds) and analytical results (50 seconds), both 0.784 with simulation taking 33 more seconds.</a:t>
            </a:r>
          </a:p>
        </p:txBody>
      </p:sp>
      <p:sp>
        <p:nvSpPr>
          <p:cNvPr id="4" name="Slide Number Placeholder 3"/>
          <p:cNvSpPr>
            <a:spLocks noGrp="1"/>
          </p:cNvSpPr>
          <p:nvPr>
            <p:ph type="sldNum" sz="quarter" idx="12"/>
          </p:nvPr>
        </p:nvSpPr>
        <p:spPr/>
        <p:txBody>
          <a:bodyPr/>
          <a:lstStyle/>
          <a:p>
            <a:pPr>
              <a:defRPr/>
            </a:pPr>
            <a:fld id="{7E1E9778-DB1F-4841-84A9-D408579BEAF7}" type="slidenum">
              <a:rPr lang="en-IN" smtClean="0"/>
              <a:pPr>
                <a:defRPr/>
              </a:pPr>
              <a:t>22</a:t>
            </a:fld>
            <a:endParaRPr lang="en-IN"/>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395288" y="476250"/>
            <a:ext cx="83534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n-US" sz="2000" dirty="0">
                <a:latin typeface="+mn-lt"/>
              </a:rPr>
              <a:t>Example 5’s simulation for (s=1, t=52) with 72 links is 0.558 in 17119 seconds, and the faster analytical result is 0.556 in 18.034 seconds in 0.1% of the simulation time. More simulation runs, the closer results will converge as in the Figure on the next slide.</a:t>
            </a:r>
          </a:p>
        </p:txBody>
      </p:sp>
      <p:pic>
        <p:nvPicPr>
          <p:cNvPr id="5" name="Picture 4"/>
          <p:cNvPicPr/>
          <p:nvPr/>
        </p:nvPicPr>
        <p:blipFill rotWithShape="1">
          <a:blip r:embed="rId2" cstate="print"/>
          <a:srcRect t="1" b="-2922"/>
          <a:stretch/>
        </p:blipFill>
        <p:spPr bwMode="auto">
          <a:xfrm>
            <a:off x="683568" y="2132856"/>
            <a:ext cx="3600400" cy="3816424"/>
          </a:xfrm>
          <a:prstGeom prst="rect">
            <a:avLst/>
          </a:prstGeom>
          <a:noFill/>
          <a:ln w="19050">
            <a:solidFill>
              <a:schemeClr val="accent3">
                <a:lumMod val="50000"/>
              </a:schemeClr>
            </a:solidFill>
          </a:ln>
          <a:scene3d>
            <a:camera prst="orthographicFront"/>
            <a:lightRig rig="threePt" dir="t"/>
          </a:scene3d>
          <a:sp3d>
            <a:bevelT w="6350" h="82550"/>
            <a:bevelB w="6350" h="82550"/>
          </a:sp3d>
          <a:extLst/>
        </p:spPr>
      </p:pic>
      <p:pic>
        <p:nvPicPr>
          <p:cNvPr id="6" name="Picture 5"/>
          <p:cNvPicPr/>
          <p:nvPr/>
        </p:nvPicPr>
        <p:blipFill rotWithShape="1">
          <a:blip r:embed="rId3"/>
          <a:srcRect l="3618" t="73325" r="56197" b="-585"/>
          <a:stretch/>
        </p:blipFill>
        <p:spPr bwMode="auto">
          <a:xfrm>
            <a:off x="5003800" y="2133600"/>
            <a:ext cx="3240088" cy="3816350"/>
          </a:xfrm>
          <a:prstGeom prst="rect">
            <a:avLst/>
          </a:prstGeom>
          <a:noFill/>
          <a:ln w="19050">
            <a:solidFill>
              <a:schemeClr val="accent3">
                <a:lumMod val="50000"/>
              </a:schemeClr>
            </a:solidFill>
          </a:ln>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23</a:t>
            </a:fld>
            <a:endParaRPr lang="en-IN"/>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2"/>
          <a:srcRect l="1" t="1" r="-952" b="26450"/>
          <a:stretch/>
        </p:blipFill>
        <p:spPr bwMode="auto">
          <a:xfrm>
            <a:off x="395288" y="476250"/>
            <a:ext cx="8353425" cy="5689600"/>
          </a:xfrm>
          <a:prstGeom prst="rect">
            <a:avLst/>
          </a:prstGeom>
          <a:noFill/>
          <a:ln w="19050">
            <a:solidFill>
              <a:schemeClr val="accent3">
                <a:lumMod val="50000"/>
              </a:schemeClr>
            </a:solidFill>
          </a:ln>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24</a:t>
            </a:fld>
            <a:endParaRPr lang="en-IN"/>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rPr>
              <a:t>MULTISTATE SYSTEM RELIABILITY EVALUATION (cont’d)</a:t>
            </a:r>
            <a:r>
              <a:rPr lang="en-US" b="1" cap="small" dirty="0" smtClean="0"/>
              <a:t/>
            </a:r>
            <a:br>
              <a:rPr lang="en-US" b="1" cap="small" dirty="0" smtClean="0"/>
            </a:br>
            <a:endParaRPr lang="en-US" dirty="0"/>
          </a:p>
        </p:txBody>
      </p:sp>
      <p:sp>
        <p:nvSpPr>
          <p:cNvPr id="35843" name="Content Placeholder 5"/>
          <p:cNvSpPr>
            <a:spLocks noGrp="1"/>
          </p:cNvSpPr>
          <p:nvPr>
            <p:ph sz="quarter" idx="1"/>
          </p:nvPr>
        </p:nvSpPr>
        <p:spPr>
          <a:xfrm>
            <a:off x="301625" y="1527175"/>
            <a:ext cx="8504238" cy="4572000"/>
          </a:xfrm>
        </p:spPr>
        <p:txBody>
          <a:bodyPr/>
          <a:lstStyle/>
          <a:p>
            <a:pPr>
              <a:buFont typeface="Wingdings 2" pitchFamily="18" charset="2"/>
              <a:buNone/>
            </a:pPr>
            <a:r>
              <a:rPr lang="en-US" sz="2000" b="1" dirty="0" smtClean="0"/>
              <a:t>Simple Series System with Single </a:t>
            </a:r>
            <a:r>
              <a:rPr lang="en-US" sz="2000" b="1" dirty="0" err="1" smtClean="0"/>
              <a:t>Derated</a:t>
            </a:r>
            <a:r>
              <a:rPr lang="en-US" sz="2000" b="1" dirty="0" smtClean="0"/>
              <a:t> States:</a:t>
            </a:r>
          </a:p>
          <a:p>
            <a:pPr>
              <a:buFont typeface="Wingdings 2" pitchFamily="18" charset="2"/>
              <a:buNone/>
            </a:pPr>
            <a:endParaRPr lang="en-US" sz="2000" b="1" dirty="0" smtClean="0"/>
          </a:p>
          <a:p>
            <a:pPr algn="just">
              <a:buFont typeface="Wingdings 2" pitchFamily="18" charset="2"/>
              <a:buNone/>
            </a:pPr>
            <a:r>
              <a:rPr lang="en-US" sz="2000" dirty="0" smtClean="0"/>
              <a:t>A simple series system with fully operating and </a:t>
            </a:r>
            <a:r>
              <a:rPr lang="en-US" sz="2000" dirty="0" err="1" smtClean="0"/>
              <a:t>derated</a:t>
            </a:r>
            <a:r>
              <a:rPr lang="en-US" sz="2000" dirty="0" smtClean="0"/>
              <a:t> states is shown in below Figure of </a:t>
            </a:r>
            <a:r>
              <a:rPr lang="en-US" sz="2000" i="1" dirty="0" smtClean="0"/>
              <a:t>Example 6</a:t>
            </a:r>
            <a:r>
              <a:rPr lang="en-US" sz="2000" dirty="0" smtClean="0"/>
              <a:t>:</a:t>
            </a: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8" name="Picture 7"/>
          <p:cNvPicPr/>
          <p:nvPr/>
        </p:nvPicPr>
        <p:blipFill>
          <a:blip r:embed="rId2"/>
          <a:srcRect l="-1524" b="40382"/>
          <a:stretch>
            <a:fillRect/>
          </a:stretch>
        </p:blipFill>
        <p:spPr bwMode="auto">
          <a:xfrm>
            <a:off x="1187450" y="3357563"/>
            <a:ext cx="6553200" cy="2735262"/>
          </a:xfrm>
          <a:prstGeom prst="rect">
            <a:avLst/>
          </a:prstGeom>
          <a:noFill/>
          <a:ln w="19050" cmpd="sng">
            <a:solidFill>
              <a:schemeClr val="accent3">
                <a:lumMod val="50000"/>
              </a:schemeClr>
            </a:solidFill>
            <a:miter lim="800000"/>
            <a:headEnd/>
            <a:tailEnd/>
          </a:ln>
          <a:effec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25</a:t>
            </a:fld>
            <a:endParaRPr lang="en-IN"/>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rPr>
              <a:t>MULTISTATE SYSTEM RELIABILITY </a:t>
            </a:r>
            <a:r>
              <a:rPr lang="en-US" sz="2400" b="1" cap="small"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36867" name="Content Placeholder 5"/>
          <p:cNvSpPr>
            <a:spLocks noGrp="1"/>
          </p:cNvSpPr>
          <p:nvPr>
            <p:ph sz="quarter" idx="1"/>
          </p:nvPr>
        </p:nvSpPr>
        <p:spPr>
          <a:xfrm>
            <a:off x="301625" y="1484313"/>
            <a:ext cx="8504238" cy="4824412"/>
          </a:xfrm>
        </p:spPr>
        <p:txBody>
          <a:bodyPr/>
          <a:lstStyle/>
          <a:p>
            <a:pPr algn="just">
              <a:buClrTx/>
              <a:buFont typeface="Arial" panose="020B0604020202020204" pitchFamily="34" charset="0"/>
              <a:buChar char="•"/>
            </a:pPr>
            <a:r>
              <a:rPr lang="en-US" sz="1800" dirty="0" smtClean="0"/>
              <a:t>Our goal is to calculate the simplest series system reliability of a primitive example, where the node has three states, with probabilities, </a:t>
            </a:r>
            <a:r>
              <a:rPr lang="en-US" sz="1800" i="1" dirty="0" smtClean="0"/>
              <a:t>P</a:t>
            </a:r>
            <a:r>
              <a:rPr lang="en-US" sz="1800" dirty="0" smtClean="0"/>
              <a:t> (UP) = 0.7, </a:t>
            </a:r>
            <a:r>
              <a:rPr lang="en-US" sz="1800" i="1" dirty="0" smtClean="0"/>
              <a:t>P</a:t>
            </a:r>
            <a:r>
              <a:rPr lang="en-US" sz="1800" dirty="0" smtClean="0"/>
              <a:t> (DER) = 0.2 and </a:t>
            </a:r>
            <a:r>
              <a:rPr lang="en-US" sz="1800" i="1" dirty="0" smtClean="0"/>
              <a:t>P</a:t>
            </a:r>
            <a:r>
              <a:rPr lang="en-US" sz="1800" dirty="0" smtClean="0"/>
              <a:t> (DN) = 0.1 in Figure above. </a:t>
            </a:r>
          </a:p>
          <a:p>
            <a:pPr algn="just">
              <a:buClrTx/>
              <a:buFont typeface="Arial" panose="020B0604020202020204" pitchFamily="34" charset="0"/>
              <a:buChar char="•"/>
            </a:pPr>
            <a:endParaRPr lang="en-US" sz="1800" dirty="0" smtClean="0"/>
          </a:p>
          <a:p>
            <a:pPr algn="just">
              <a:buClrTx/>
              <a:buFont typeface="Arial" panose="020B0604020202020204" pitchFamily="34" charset="0"/>
              <a:buChar char="•"/>
            </a:pPr>
            <a:r>
              <a:rPr lang="en-US" sz="1800" dirty="0" smtClean="0"/>
              <a:t>We use two approaches. In this example, there can be </a:t>
            </a:r>
            <a:r>
              <a:rPr lang="en-US" sz="1800" i="1" dirty="0" smtClean="0"/>
              <a:t>S</a:t>
            </a:r>
            <a:r>
              <a:rPr lang="en-US" sz="1800" i="1" baseline="30000" dirty="0" smtClean="0"/>
              <a:t>N </a:t>
            </a:r>
            <a:r>
              <a:rPr lang="en-US" sz="1800" dirty="0" smtClean="0"/>
              <a:t>= 3</a:t>
            </a:r>
            <a:r>
              <a:rPr lang="en-US" sz="1800" baseline="30000" dirty="0" smtClean="0"/>
              <a:t>2 </a:t>
            </a:r>
            <a:r>
              <a:rPr lang="en-US" sz="1800" dirty="0" smtClean="0"/>
              <a:t>= 9 combinations, where </a:t>
            </a:r>
            <a:r>
              <a:rPr lang="en-US" sz="1800" i="1" dirty="0" smtClean="0"/>
              <a:t>S</a:t>
            </a:r>
            <a:r>
              <a:rPr lang="en-US" sz="1800" dirty="0" smtClean="0"/>
              <a:t> is the number of states and </a:t>
            </a:r>
            <a:r>
              <a:rPr lang="en-US" sz="1800" i="1" dirty="0" smtClean="0"/>
              <a:t>N</a:t>
            </a:r>
            <a:r>
              <a:rPr lang="en-US" sz="1800" dirty="0" smtClean="0"/>
              <a:t> is the number of nodes. </a:t>
            </a:r>
            <a:r>
              <a:rPr lang="en-US" sz="1800" i="1" dirty="0" smtClean="0"/>
              <a:t>S</a:t>
            </a:r>
            <a:r>
              <a:rPr lang="en-US" sz="1800" dirty="0" smtClean="0"/>
              <a:t> = 3 and</a:t>
            </a:r>
            <a:r>
              <a:rPr lang="en-US" sz="1800" i="1" dirty="0" smtClean="0"/>
              <a:t> N</a:t>
            </a:r>
            <a:r>
              <a:rPr lang="en-US" sz="1800" dirty="0" smtClean="0"/>
              <a:t> = 2; this is the long way. Working on the same two-node simple series system, let’s calculate the system up, </a:t>
            </a:r>
            <a:r>
              <a:rPr lang="en-US" sz="1800" dirty="0" err="1" smtClean="0"/>
              <a:t>derated</a:t>
            </a:r>
            <a:r>
              <a:rPr lang="en-US" sz="1800" dirty="0" smtClean="0"/>
              <a:t> and down probabilities in Figure above in a shorter way.</a:t>
            </a:r>
          </a:p>
          <a:p>
            <a:pPr algn="just">
              <a:buFont typeface="Wingdings 2" pitchFamily="18" charset="2"/>
              <a:buNone/>
            </a:pPr>
            <a:r>
              <a:rPr lang="en-US" sz="1800" dirty="0" smtClean="0"/>
              <a:t> </a:t>
            </a:r>
          </a:p>
          <a:p>
            <a:pPr algn="just">
              <a:buFont typeface="Wingdings 2" pitchFamily="18" charset="2"/>
              <a:buNone/>
            </a:pPr>
            <a:r>
              <a:rPr lang="en-US" sz="1800" i="1" dirty="0" err="1" smtClean="0"/>
              <a:t>P</a:t>
            </a:r>
            <a:r>
              <a:rPr lang="en-US" sz="1800" baseline="-25000" dirty="0" err="1" smtClean="0"/>
              <a:t>sys</a:t>
            </a:r>
            <a:r>
              <a:rPr lang="en-US" sz="1800" dirty="0" smtClean="0"/>
              <a:t> (UP) = </a:t>
            </a:r>
            <a:r>
              <a:rPr lang="en-US" sz="1800" i="1" dirty="0" smtClean="0"/>
              <a:t>P</a:t>
            </a:r>
            <a:r>
              <a:rPr lang="en-US" sz="1800" baseline="-25000" dirty="0" smtClean="0"/>
              <a:t>1</a:t>
            </a:r>
            <a:r>
              <a:rPr lang="en-US" sz="1800" dirty="0" smtClean="0"/>
              <a:t> (UP)</a:t>
            </a:r>
            <a:r>
              <a:rPr lang="en-US" sz="1800" i="1" dirty="0" smtClean="0"/>
              <a:t> P</a:t>
            </a:r>
            <a:r>
              <a:rPr lang="en-US" sz="1800" baseline="-25000" dirty="0" smtClean="0"/>
              <a:t>2</a:t>
            </a:r>
            <a:r>
              <a:rPr lang="en-US" sz="1800" dirty="0" smtClean="0"/>
              <a:t> (UP) = (0.7) (0.7) = 0.49 	 </a:t>
            </a:r>
          </a:p>
          <a:p>
            <a:pPr algn="just">
              <a:buFont typeface="Wingdings 2" pitchFamily="18" charset="2"/>
              <a:buNone/>
            </a:pPr>
            <a:r>
              <a:rPr lang="en-US" sz="1800" i="1" dirty="0" err="1" smtClean="0"/>
              <a:t>P</a:t>
            </a:r>
            <a:r>
              <a:rPr lang="en-US" sz="1800" baseline="-25000" dirty="0" err="1" smtClean="0"/>
              <a:t>sys</a:t>
            </a:r>
            <a:r>
              <a:rPr lang="en-US" sz="1800" dirty="0" smtClean="0"/>
              <a:t> (DER) = </a:t>
            </a:r>
            <a:r>
              <a:rPr lang="en-US" sz="1800" i="1" dirty="0" smtClean="0"/>
              <a:t>P</a:t>
            </a:r>
            <a:r>
              <a:rPr lang="en-US" sz="1800" baseline="-25000" dirty="0" smtClean="0"/>
              <a:t>1</a:t>
            </a:r>
            <a:r>
              <a:rPr lang="en-US" sz="1800" dirty="0" smtClean="0"/>
              <a:t> (UP+DER)</a:t>
            </a:r>
            <a:r>
              <a:rPr lang="en-US" sz="1800" i="1" dirty="0" smtClean="0"/>
              <a:t> P</a:t>
            </a:r>
            <a:r>
              <a:rPr lang="en-US" sz="1800" i="1" baseline="-25000" dirty="0" smtClean="0"/>
              <a:t>2</a:t>
            </a:r>
            <a:r>
              <a:rPr lang="en-US" sz="1800" dirty="0" smtClean="0"/>
              <a:t> (UP+DER) – </a:t>
            </a:r>
            <a:r>
              <a:rPr lang="en-US" sz="1800" i="1" dirty="0" err="1" smtClean="0"/>
              <a:t>P</a:t>
            </a:r>
            <a:r>
              <a:rPr lang="en-US" sz="1800" baseline="-25000" dirty="0" err="1" smtClean="0"/>
              <a:t>sys</a:t>
            </a:r>
            <a:r>
              <a:rPr lang="en-US" sz="1800" dirty="0" smtClean="0"/>
              <a:t> (UP) = (0.7 + 0.2)</a:t>
            </a:r>
            <a:r>
              <a:rPr lang="en-US" sz="1800" baseline="30000" dirty="0" smtClean="0"/>
              <a:t>2 </a:t>
            </a:r>
            <a:r>
              <a:rPr lang="en-US" sz="1800" dirty="0" smtClean="0"/>
              <a:t>– 0.7</a:t>
            </a:r>
            <a:r>
              <a:rPr lang="en-US" sz="1800" baseline="30000" dirty="0" smtClean="0"/>
              <a:t>2 </a:t>
            </a:r>
            <a:r>
              <a:rPr lang="en-US" sz="1800" dirty="0" smtClean="0"/>
              <a:t>= 0.81 – 0.49 </a:t>
            </a:r>
          </a:p>
          <a:p>
            <a:pPr algn="just">
              <a:buFont typeface="Wingdings 2" pitchFamily="18" charset="2"/>
              <a:buNone/>
            </a:pPr>
            <a:r>
              <a:rPr lang="fr-FR" sz="1800" dirty="0" smtClean="0"/>
              <a:t>= 0.32 </a:t>
            </a:r>
            <a:endParaRPr lang="en-US" sz="1800" dirty="0" smtClean="0"/>
          </a:p>
          <a:p>
            <a:pPr algn="just">
              <a:buFont typeface="Wingdings 2" pitchFamily="18" charset="2"/>
              <a:buNone/>
            </a:pPr>
            <a:r>
              <a:rPr lang="fr-FR" sz="1800" i="1" dirty="0" smtClean="0"/>
              <a:t>P</a:t>
            </a:r>
            <a:r>
              <a:rPr lang="fr-FR" sz="1800" baseline="-25000" dirty="0" smtClean="0"/>
              <a:t>sys</a:t>
            </a:r>
            <a:r>
              <a:rPr lang="fr-FR" sz="1800" dirty="0" smtClean="0"/>
              <a:t>(DN) = 1 – </a:t>
            </a:r>
            <a:r>
              <a:rPr lang="fr-FR" sz="1800" i="1" dirty="0" smtClean="0"/>
              <a:t>P</a:t>
            </a:r>
            <a:r>
              <a:rPr lang="fr-FR" sz="1800" baseline="-25000" dirty="0" smtClean="0"/>
              <a:t>sys</a:t>
            </a:r>
            <a:r>
              <a:rPr lang="fr-FR" sz="1800" dirty="0" smtClean="0"/>
              <a:t>(UP) – </a:t>
            </a:r>
            <a:r>
              <a:rPr lang="fr-FR" sz="1800" i="1" dirty="0" smtClean="0"/>
              <a:t>P</a:t>
            </a:r>
            <a:r>
              <a:rPr lang="fr-FR" sz="1800" baseline="-25000" dirty="0" smtClean="0"/>
              <a:t>sys</a:t>
            </a:r>
            <a:r>
              <a:rPr lang="fr-FR" sz="1800" dirty="0" smtClean="0"/>
              <a:t>(DER) = 1 – 0.49 – 0.32 = 0.19 </a:t>
            </a:r>
            <a:r>
              <a:rPr lang="fr-FR" sz="2000" dirty="0" smtClean="0">
                <a:latin typeface="Calibri" pitchFamily="34" charset="0"/>
              </a:rPr>
              <a:t>	</a:t>
            </a:r>
            <a:endParaRPr lang="en-US" sz="2000"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26</a:t>
            </a:fld>
            <a:endParaRPr lang="en-IN"/>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1" y="188641"/>
            <a:ext cx="8584504" cy="864096"/>
          </a:xfrm>
        </p:spPr>
        <p:txBody>
          <a:bodyPr/>
          <a:lstStyle/>
          <a:p>
            <a:pPr>
              <a:defRPr/>
            </a:pPr>
            <a:r>
              <a:rPr lang="en-US" dirty="0" smtClean="0"/>
              <a:t> </a:t>
            </a:r>
            <a:br>
              <a:rPr lang="en-US" dirty="0" smtClean="0"/>
            </a:br>
            <a:r>
              <a:rPr lang="en-US" dirty="0" smtClean="0"/>
              <a:t/>
            </a:r>
            <a:br>
              <a:rPr lang="en-US" dirty="0" smtClean="0"/>
            </a:br>
            <a:r>
              <a:rPr lang="en-US" dirty="0"/>
              <a:t/>
            </a:r>
            <a:br>
              <a:rPr lang="en-US" dirty="0"/>
            </a:br>
            <a:r>
              <a:rPr lang="en-US" sz="2400" b="1" cap="small" dirty="0"/>
              <a:t/>
            </a:r>
            <a:br>
              <a:rPr lang="en-US" sz="2400" b="1" cap="small" dirty="0"/>
            </a:br>
            <a:r>
              <a:rPr lang="en-US" sz="2800" b="1" cap="small" dirty="0" smtClean="0"/>
              <a:t/>
            </a:r>
            <a:br>
              <a:rPr lang="en-US" sz="2800" b="1" cap="small" dirty="0" smtClean="0"/>
            </a:br>
            <a:r>
              <a:rPr lang="en-US" sz="2800" b="1" cap="small" dirty="0">
                <a:solidFill>
                  <a:schemeClr val="accent3">
                    <a:lumMod val="50000"/>
                  </a:schemeClr>
                </a:solidFill>
              </a:rPr>
              <a:t>MULTISTATE SYSTEM RELIABILITY EVALUATION (cont’d)</a:t>
            </a:r>
            <a:endParaRPr lang="en-US" sz="2800" dirty="0"/>
          </a:p>
        </p:txBody>
      </p:sp>
      <p:sp>
        <p:nvSpPr>
          <p:cNvPr id="37891" name="Content Placeholder 5"/>
          <p:cNvSpPr>
            <a:spLocks noGrp="1"/>
          </p:cNvSpPr>
          <p:nvPr>
            <p:ph sz="quarter" idx="1"/>
          </p:nvPr>
        </p:nvSpPr>
        <p:spPr>
          <a:xfrm>
            <a:off x="301625" y="1527175"/>
            <a:ext cx="8504238" cy="4572000"/>
          </a:xfrm>
        </p:spPr>
        <p:txBody>
          <a:bodyPr/>
          <a:lstStyle/>
          <a:p>
            <a:pPr>
              <a:buFont typeface="Wingdings 2" pitchFamily="18" charset="2"/>
              <a:buNone/>
            </a:pPr>
            <a:r>
              <a:rPr lang="en-US" sz="2000" b="1" dirty="0" smtClean="0"/>
              <a:t>Active Parallel System:</a:t>
            </a:r>
          </a:p>
          <a:p>
            <a:pPr>
              <a:buFont typeface="Wingdings 2" pitchFamily="18" charset="2"/>
              <a:buNone/>
            </a:pPr>
            <a:endParaRPr lang="en-US" sz="2000" b="1" dirty="0" smtClean="0"/>
          </a:p>
          <a:p>
            <a:pPr algn="just">
              <a:buFont typeface="Wingdings 2" pitchFamily="18" charset="2"/>
              <a:buNone/>
            </a:pPr>
            <a:r>
              <a:rPr lang="en-US" sz="2000" dirty="0" smtClean="0"/>
              <a:t>The system with IN (1) and OUT (4) both perfect, 2 and 3 DER are shown in Figure below of Example 7.</a:t>
            </a: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7" name="Picture 6"/>
          <p:cNvPicPr/>
          <p:nvPr/>
        </p:nvPicPr>
        <p:blipFill>
          <a:blip r:embed="rId2"/>
          <a:srcRect t="-2187" b="13123"/>
          <a:stretch>
            <a:fillRect/>
          </a:stretch>
        </p:blipFill>
        <p:spPr bwMode="auto">
          <a:xfrm>
            <a:off x="1835150" y="3213100"/>
            <a:ext cx="5545138" cy="2952750"/>
          </a:xfrm>
          <a:prstGeom prst="rect">
            <a:avLst/>
          </a:prstGeom>
          <a:noFill/>
          <a:ln w="19050" cmpd="sng">
            <a:solidFill>
              <a:schemeClr val="accent3">
                <a:lumMod val="50000"/>
              </a:schemeClr>
            </a:solidFill>
            <a:miter lim="800000"/>
            <a:headEnd/>
            <a:tailEnd/>
          </a:ln>
          <a:effec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27</a:t>
            </a:fld>
            <a:endParaRPr lang="en-IN"/>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a:solidFill>
                  <a:schemeClr val="accent3">
                    <a:lumMod val="50000"/>
                  </a:schemeClr>
                </a:solidFill>
              </a:rPr>
              <a:t>MULTISTATE SYSTEM RELIABILITY EVALUATION (cont’d)</a:t>
            </a:r>
            <a:r>
              <a:rPr lang="en-US" b="1" cap="small" dirty="0" smtClean="0"/>
              <a:t/>
            </a:r>
            <a:br>
              <a:rPr lang="en-US" b="1" cap="small" dirty="0" smtClean="0"/>
            </a:br>
            <a:endParaRPr lang="en-US" dirty="0"/>
          </a:p>
        </p:txBody>
      </p:sp>
      <p:sp>
        <p:nvSpPr>
          <p:cNvPr id="38915" name="Content Placeholder 5"/>
          <p:cNvSpPr>
            <a:spLocks noGrp="1"/>
          </p:cNvSpPr>
          <p:nvPr>
            <p:ph sz="quarter" idx="1"/>
          </p:nvPr>
        </p:nvSpPr>
        <p:spPr>
          <a:xfrm>
            <a:off x="301625" y="1628775"/>
            <a:ext cx="8504238" cy="4679950"/>
          </a:xfrm>
        </p:spPr>
        <p:txBody>
          <a:bodyPr/>
          <a:lstStyle/>
          <a:p>
            <a:pPr algn="just">
              <a:buClrTx/>
              <a:buFont typeface="Arial" panose="020B0604020202020204" pitchFamily="34" charset="0"/>
              <a:buChar char="•"/>
            </a:pPr>
            <a:r>
              <a:rPr lang="en-US" sz="2000" dirty="0" smtClean="0"/>
              <a:t>Working on the same four-node simple parallel-series system, let’s calculate the system up, </a:t>
            </a:r>
            <a:r>
              <a:rPr lang="en-US" sz="2000" dirty="0" err="1" smtClean="0"/>
              <a:t>derated</a:t>
            </a:r>
            <a:r>
              <a:rPr lang="en-US" sz="2000" dirty="0" smtClean="0"/>
              <a:t> and down probabilities in the Figure in the previous slide with a shortcut formulation approach.</a:t>
            </a:r>
          </a:p>
          <a:p>
            <a:pPr algn="just">
              <a:buFont typeface="Wingdings 2" pitchFamily="18" charset="2"/>
              <a:buNone/>
            </a:pPr>
            <a:r>
              <a:rPr lang="en-US" sz="2000" i="1" dirty="0" smtClean="0"/>
              <a:t> </a:t>
            </a:r>
            <a:endParaRPr lang="en-US" sz="2000" dirty="0" smtClean="0"/>
          </a:p>
          <a:p>
            <a:pPr algn="just">
              <a:buFont typeface="Wingdings 2" pitchFamily="18" charset="2"/>
              <a:buNone/>
            </a:pPr>
            <a:r>
              <a:rPr lang="en-US" sz="2000" i="1" dirty="0" err="1" smtClean="0"/>
              <a:t>P</a:t>
            </a:r>
            <a:r>
              <a:rPr lang="en-US" sz="2000" baseline="-25000" dirty="0" err="1" smtClean="0"/>
              <a:t>sys</a:t>
            </a:r>
            <a:r>
              <a:rPr lang="en-US" sz="2000" dirty="0" smtClean="0"/>
              <a:t> (UP) =</a:t>
            </a:r>
            <a:r>
              <a:rPr lang="en-US" sz="2000" i="1" dirty="0" smtClean="0"/>
              <a:t> P</a:t>
            </a:r>
            <a:r>
              <a:rPr lang="en-US" sz="2000" baseline="-25000" dirty="0" smtClean="0"/>
              <a:t>1</a:t>
            </a:r>
            <a:r>
              <a:rPr lang="en-US" sz="2000" dirty="0" smtClean="0"/>
              <a:t> (UP) {1 – [1– </a:t>
            </a:r>
            <a:r>
              <a:rPr lang="en-US" sz="2000" i="1" dirty="0" smtClean="0"/>
              <a:t>P</a:t>
            </a:r>
            <a:r>
              <a:rPr lang="en-US" sz="2000" baseline="-25000" dirty="0" smtClean="0"/>
              <a:t>2</a:t>
            </a:r>
            <a:r>
              <a:rPr lang="en-US" sz="2000" dirty="0" smtClean="0"/>
              <a:t> (UP)] [1– </a:t>
            </a:r>
            <a:r>
              <a:rPr lang="en-US" sz="2000" i="1" dirty="0" smtClean="0"/>
              <a:t>P</a:t>
            </a:r>
            <a:r>
              <a:rPr lang="en-US" sz="2000" baseline="-25000" dirty="0" smtClean="0"/>
              <a:t>3</a:t>
            </a:r>
            <a:r>
              <a:rPr lang="en-US" sz="2000" dirty="0" smtClean="0"/>
              <a:t> (UP)] } </a:t>
            </a:r>
            <a:r>
              <a:rPr lang="en-US" sz="2000" i="1" dirty="0" smtClean="0"/>
              <a:t>P</a:t>
            </a:r>
            <a:r>
              <a:rPr lang="en-US" sz="2000" baseline="-25000" dirty="0" smtClean="0"/>
              <a:t>4</a:t>
            </a:r>
            <a:r>
              <a:rPr lang="en-US" sz="2000" dirty="0" smtClean="0"/>
              <a:t> (UP) </a:t>
            </a:r>
          </a:p>
          <a:p>
            <a:pPr algn="just">
              <a:buFont typeface="Wingdings 2" pitchFamily="18" charset="2"/>
              <a:buNone/>
            </a:pPr>
            <a:r>
              <a:rPr lang="en-US" sz="2000" dirty="0" smtClean="0"/>
              <a:t>= (1.0) [1 – (1 – 0.7)</a:t>
            </a:r>
            <a:r>
              <a:rPr lang="en-US" sz="2000" baseline="30000" dirty="0" smtClean="0"/>
              <a:t>2</a:t>
            </a:r>
            <a:r>
              <a:rPr lang="en-US" sz="2000" dirty="0" smtClean="0"/>
              <a:t>] (1.0) = (1.0) (0.91) = 0.91 	</a:t>
            </a:r>
          </a:p>
          <a:p>
            <a:pPr algn="just">
              <a:buFont typeface="Wingdings 2" pitchFamily="18" charset="2"/>
              <a:buNone/>
            </a:pPr>
            <a:r>
              <a:rPr lang="en-US" sz="2000" dirty="0" smtClean="0"/>
              <a:t> </a:t>
            </a:r>
          </a:p>
          <a:p>
            <a:pPr algn="just">
              <a:buFont typeface="Wingdings 2" pitchFamily="18" charset="2"/>
              <a:buNone/>
            </a:pPr>
            <a:r>
              <a:rPr lang="en-US" sz="2000" i="1" dirty="0" err="1" smtClean="0"/>
              <a:t>P</a:t>
            </a:r>
            <a:r>
              <a:rPr lang="en-US" sz="2000" baseline="-25000" dirty="0" err="1" smtClean="0"/>
              <a:t>sys</a:t>
            </a:r>
            <a:r>
              <a:rPr lang="en-US" sz="2000" dirty="0" smtClean="0"/>
              <a:t> (DER) = </a:t>
            </a:r>
            <a:r>
              <a:rPr lang="en-US" sz="2000" i="1" dirty="0" smtClean="0"/>
              <a:t>P</a:t>
            </a:r>
            <a:r>
              <a:rPr lang="en-US" sz="2000" baseline="-25000" dirty="0" smtClean="0"/>
              <a:t>1</a:t>
            </a:r>
            <a:r>
              <a:rPr lang="en-US" sz="2000" dirty="0" smtClean="0"/>
              <a:t> (UP) </a:t>
            </a:r>
            <a:r>
              <a:rPr lang="en-US" sz="2000" i="1" dirty="0" smtClean="0"/>
              <a:t>P</a:t>
            </a:r>
            <a:r>
              <a:rPr lang="en-US" sz="2000" baseline="-25000" dirty="0" smtClean="0"/>
              <a:t>4</a:t>
            </a:r>
            <a:r>
              <a:rPr lang="en-US" sz="2000" dirty="0" smtClean="0"/>
              <a:t> (UP) – [1– {1 – </a:t>
            </a:r>
            <a:r>
              <a:rPr lang="en-US" sz="2000" i="1" dirty="0" smtClean="0"/>
              <a:t>P</a:t>
            </a:r>
            <a:r>
              <a:rPr lang="en-US" sz="2000" baseline="-25000" dirty="0" smtClean="0"/>
              <a:t>2</a:t>
            </a:r>
            <a:r>
              <a:rPr lang="en-US" sz="2000" dirty="0" smtClean="0"/>
              <a:t> (UP+DER)} {1– </a:t>
            </a:r>
            <a:r>
              <a:rPr lang="en-US" sz="2000" i="1" dirty="0" smtClean="0"/>
              <a:t>P</a:t>
            </a:r>
            <a:r>
              <a:rPr lang="en-US" sz="2000" baseline="-25000" dirty="0" smtClean="0"/>
              <a:t>3</a:t>
            </a:r>
            <a:r>
              <a:rPr lang="en-US" sz="2000" dirty="0" smtClean="0"/>
              <a:t> (UP+DER)} ] –</a:t>
            </a:r>
            <a:r>
              <a:rPr lang="en-US" sz="2000" i="1" dirty="0" smtClean="0"/>
              <a:t> </a:t>
            </a:r>
            <a:r>
              <a:rPr lang="en-US" sz="2000" i="1" dirty="0" err="1" smtClean="0"/>
              <a:t>P</a:t>
            </a:r>
            <a:r>
              <a:rPr lang="en-US" sz="2000" baseline="-25000" dirty="0" err="1" smtClean="0"/>
              <a:t>sys</a:t>
            </a:r>
            <a:r>
              <a:rPr lang="en-US" sz="2000" dirty="0" smtClean="0"/>
              <a:t> </a:t>
            </a:r>
          </a:p>
          <a:p>
            <a:pPr algn="just">
              <a:buFont typeface="Wingdings 2" pitchFamily="18" charset="2"/>
              <a:buNone/>
            </a:pPr>
            <a:r>
              <a:rPr lang="en-US" sz="2000" dirty="0" smtClean="0"/>
              <a:t>(UP)  = 1 * (1– 0.1</a:t>
            </a:r>
            <a:r>
              <a:rPr lang="en-US" sz="2000" baseline="30000" dirty="0" smtClean="0"/>
              <a:t>2</a:t>
            </a:r>
            <a:r>
              <a:rPr lang="en-US" sz="2000" dirty="0" smtClean="0"/>
              <a:t>) – 0.91 = 0.99 – 0.91 = 0.08 	</a:t>
            </a:r>
          </a:p>
          <a:p>
            <a:pPr algn="just">
              <a:buFont typeface="Wingdings 2" pitchFamily="18" charset="2"/>
              <a:buNone/>
            </a:pPr>
            <a:r>
              <a:rPr lang="en-US" sz="2000" dirty="0" smtClean="0"/>
              <a:t> </a:t>
            </a:r>
          </a:p>
          <a:p>
            <a:pPr algn="just">
              <a:buFont typeface="Wingdings 2" pitchFamily="18" charset="2"/>
              <a:buNone/>
            </a:pPr>
            <a:r>
              <a:rPr lang="en-US" sz="2000" i="1" dirty="0" err="1" smtClean="0"/>
              <a:t>P</a:t>
            </a:r>
            <a:r>
              <a:rPr lang="en-US" sz="2000" baseline="-25000" dirty="0" err="1" smtClean="0"/>
              <a:t>sys</a:t>
            </a:r>
            <a:r>
              <a:rPr lang="en-US" sz="2000" dirty="0" smtClean="0"/>
              <a:t>(DN) = 1– </a:t>
            </a:r>
            <a:r>
              <a:rPr lang="en-US" sz="2000" i="1" dirty="0" err="1" smtClean="0"/>
              <a:t>P</a:t>
            </a:r>
            <a:r>
              <a:rPr lang="en-US" sz="2000" baseline="-25000" dirty="0" err="1" smtClean="0"/>
              <a:t>sys</a:t>
            </a:r>
            <a:r>
              <a:rPr lang="en-US" sz="2000" dirty="0" smtClean="0"/>
              <a:t>(UP) –</a:t>
            </a:r>
            <a:r>
              <a:rPr lang="en-US" sz="2000" i="1" dirty="0" smtClean="0"/>
              <a:t> </a:t>
            </a:r>
            <a:r>
              <a:rPr lang="en-US" sz="2000" i="1" dirty="0" err="1" smtClean="0"/>
              <a:t>P</a:t>
            </a:r>
            <a:r>
              <a:rPr lang="en-US" sz="2000" baseline="-25000" dirty="0" err="1" smtClean="0"/>
              <a:t>sys</a:t>
            </a:r>
            <a:r>
              <a:rPr lang="en-US" sz="2000" dirty="0" smtClean="0"/>
              <a:t>(DER) = 1– 0.91– 0.08 = 0.01</a:t>
            </a:r>
            <a:r>
              <a:rPr lang="en-US" sz="2000" dirty="0" smtClean="0">
                <a:latin typeface="Calibri" pitchFamily="34" charset="0"/>
              </a:rPr>
              <a:t> </a:t>
            </a:r>
            <a:r>
              <a:rPr lang="fr-FR" sz="2000" dirty="0" smtClean="0">
                <a:latin typeface="Calibri" pitchFamily="34" charset="0"/>
              </a:rPr>
              <a:t>	</a:t>
            </a:r>
            <a:endParaRPr lang="en-US" sz="2000"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28</a:t>
            </a:fld>
            <a:endParaRPr lang="en-IN"/>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endParaRPr lang="en-US" dirty="0"/>
          </a:p>
        </p:txBody>
      </p:sp>
      <p:sp>
        <p:nvSpPr>
          <p:cNvPr id="39939" name="Content Placeholder 5"/>
          <p:cNvSpPr>
            <a:spLocks noGrp="1"/>
          </p:cNvSpPr>
          <p:nvPr>
            <p:ph sz="quarter" idx="1"/>
          </p:nvPr>
        </p:nvSpPr>
        <p:spPr>
          <a:xfrm>
            <a:off x="301625" y="1527175"/>
            <a:ext cx="8504238" cy="4572000"/>
          </a:xfrm>
        </p:spPr>
        <p:txBody>
          <a:bodyPr/>
          <a:lstStyle/>
          <a:p>
            <a:pPr>
              <a:buFont typeface="Wingdings 2" pitchFamily="18" charset="2"/>
              <a:buNone/>
            </a:pPr>
            <a:r>
              <a:rPr lang="en-US" sz="2000" b="1" dirty="0" smtClean="0"/>
              <a:t>Simple Series-Parallel System:</a:t>
            </a:r>
          </a:p>
          <a:p>
            <a:pPr>
              <a:buFont typeface="Wingdings 2" pitchFamily="18" charset="2"/>
              <a:buNone/>
            </a:pPr>
            <a:endParaRPr lang="en-US" sz="2000" b="1" dirty="0" smtClean="0"/>
          </a:p>
          <a:p>
            <a:pPr algn="just">
              <a:buFont typeface="Wingdings 2" pitchFamily="18" charset="2"/>
              <a:buNone/>
            </a:pPr>
            <a:r>
              <a:rPr lang="en-US" sz="2000" dirty="0" smtClean="0"/>
              <a:t>A simple parallel-series system with </a:t>
            </a:r>
            <a:r>
              <a:rPr lang="en-US" sz="2000" dirty="0" err="1" smtClean="0"/>
              <a:t>derated</a:t>
            </a:r>
            <a:r>
              <a:rPr lang="en-US" sz="2000" dirty="0" smtClean="0"/>
              <a:t> states is shown in Figure below in </a:t>
            </a:r>
            <a:r>
              <a:rPr lang="en-US" sz="2000" i="1" dirty="0" smtClean="0"/>
              <a:t>Example 8</a:t>
            </a:r>
            <a:r>
              <a:rPr lang="en-US" sz="2000" dirty="0" smtClean="0"/>
              <a:t>.</a:t>
            </a: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8" name="Picture 7"/>
          <p:cNvPicPr/>
          <p:nvPr/>
        </p:nvPicPr>
        <p:blipFill>
          <a:blip r:embed="rId2"/>
          <a:srcRect t="8519"/>
          <a:stretch>
            <a:fillRect/>
          </a:stretch>
        </p:blipFill>
        <p:spPr bwMode="auto">
          <a:xfrm>
            <a:off x="1835150" y="3357563"/>
            <a:ext cx="5689600" cy="2663825"/>
          </a:xfrm>
          <a:prstGeom prst="rect">
            <a:avLst/>
          </a:prstGeom>
          <a:noFill/>
          <a:ln w="19050" cmpd="sng">
            <a:solidFill>
              <a:schemeClr val="accent3">
                <a:lumMod val="50000"/>
              </a:schemeClr>
            </a:solidFill>
            <a:miter lim="800000"/>
            <a:headEnd/>
            <a:tailEnd/>
          </a:ln>
          <a:effec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29</a:t>
            </a:fld>
            <a:endParaRPr lang="en-IN" dirty="0"/>
          </a:p>
        </p:txBody>
      </p:sp>
      <p:sp>
        <p:nvSpPr>
          <p:cNvPr id="3" name="Rectangle 2"/>
          <p:cNvSpPr/>
          <p:nvPr/>
        </p:nvSpPr>
        <p:spPr>
          <a:xfrm>
            <a:off x="323528" y="188641"/>
            <a:ext cx="8352928" cy="830997"/>
          </a:xfrm>
          <a:prstGeom prst="rect">
            <a:avLst/>
          </a:prstGeom>
        </p:spPr>
        <p:txBody>
          <a:bodyPr wrap="square">
            <a:spAutoFit/>
          </a:bodyPr>
          <a:lstStyle/>
          <a:p>
            <a:pPr algn="ctr"/>
            <a:r>
              <a:rPr lang="en-US" b="1" dirty="0" smtClean="0">
                <a:solidFill>
                  <a:srgbClr val="33CC33"/>
                </a:solidFill>
              </a:rPr>
              <a:t>            </a:t>
            </a:r>
            <a:r>
              <a:rPr lang="en-US" sz="2400" b="1" dirty="0" smtClean="0">
                <a:solidFill>
                  <a:srgbClr val="33CC33"/>
                </a:solidFill>
              </a:rPr>
              <a:t>MULTISTATE </a:t>
            </a:r>
            <a:r>
              <a:rPr lang="en-US" sz="2400" b="1" dirty="0">
                <a:solidFill>
                  <a:srgbClr val="33CC33"/>
                </a:solidFill>
              </a:rPr>
              <a:t>SYSTEM RELIABILITY EVALUATION </a:t>
            </a:r>
            <a:r>
              <a:rPr lang="en-US" sz="2400" b="1" dirty="0" smtClean="0">
                <a:solidFill>
                  <a:srgbClr val="33CC33"/>
                </a:solidFill>
              </a:rPr>
              <a:t>(CONT’D)</a:t>
            </a:r>
            <a:endParaRPr lang="en-US" sz="2400" b="1" dirty="0">
              <a:solidFill>
                <a:srgbClr val="33CC3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1"/>
            <a:ext cx="8534400" cy="536104"/>
          </a:xfrm>
        </p:spPr>
        <p:txBody>
          <a:bodyPr/>
          <a:lstStyle/>
          <a:p>
            <a:r>
              <a:rPr lang="en-US" b="1" cap="small" dirty="0"/>
              <a:t>Abstract</a:t>
            </a:r>
            <a:endParaRPr lang="en-US" dirty="0"/>
          </a:p>
        </p:txBody>
      </p:sp>
      <p:sp>
        <p:nvSpPr>
          <p:cNvPr id="3" name="Content Placeholder 2"/>
          <p:cNvSpPr>
            <a:spLocks noGrp="1"/>
          </p:cNvSpPr>
          <p:nvPr>
            <p:ph sz="quarter" idx="1"/>
          </p:nvPr>
        </p:nvSpPr>
        <p:spPr>
          <a:xfrm>
            <a:off x="395536" y="1196752"/>
            <a:ext cx="8568952" cy="5832648"/>
          </a:xfrm>
        </p:spPr>
        <p:txBody>
          <a:bodyPr/>
          <a:lstStyle/>
          <a:p>
            <a:pPr marL="0" indent="0" algn="just">
              <a:buNone/>
            </a:pPr>
            <a:endParaRPr lang="en-US" sz="1700" dirty="0" smtClean="0"/>
          </a:p>
          <a:p>
            <a:pPr marL="0" indent="0" algn="just">
              <a:buNone/>
            </a:pPr>
            <a:r>
              <a:rPr lang="en-US" sz="1700" dirty="0" smtClean="0"/>
              <a:t>This </a:t>
            </a:r>
            <a:r>
              <a:rPr lang="en-US" sz="1700" dirty="0"/>
              <a:t>chapter beyond presenting a spectrum of network reliability methods studied in the past decades, describes a scalable innovative “overlap technique” to tackle large complex networks’ reliability evaluation difficulties, which cannot be handled by straightforward RBD (reliability block diagramming) techniques used for the simple parallel-series topologies. Reliability analysis is the process of quantifying an embedded system’s ingress (s=source) to egress (t=target) or ‘s-t’ serviceability by examining the dependency relationships between the components. Every embedded system, whether simple or complex, can be decomposed into components (blocks) and transmissions (links) within a topology. A large amount of work is in progress on reliability block diagramming techniques. Another body of dynamic research is in digital testing of embedded systems with VLSI (very large scale integrated) circuits. Examples are shown on how to apply the Overlap Algorithm to compute the ingress-egress reliability. Monte Carlo simulations verify these methods. Namely, A) Static (time-independent) or constant, B) Dynamic (time-dependent) with Weibull distribution to represent the multiple stages of components from infancy to useful-life period and to wear-out, and C) Multi-state versions to include derated behavior, beyond conventionally up and down states, are illustrated for calculating the directional s-t reliability of complex </a:t>
            </a:r>
            <a:r>
              <a:rPr lang="en-US" sz="1700" dirty="0" smtClean="0"/>
              <a:t>networks.</a:t>
            </a:r>
            <a:endParaRPr lang="en-US" sz="1700" dirty="0"/>
          </a:p>
          <a:p>
            <a:pPr marL="0" indent="0" algn="just">
              <a:buNone/>
            </a:pPr>
            <a:r>
              <a:rPr lang="en-US" sz="1700" b="1" dirty="0" smtClean="0"/>
              <a:t>Keywords</a:t>
            </a:r>
            <a:r>
              <a:rPr lang="en-US" sz="1700" dirty="0"/>
              <a:t>: Reliability, RBD, s-t (source-target), component, </a:t>
            </a:r>
            <a:r>
              <a:rPr lang="en-US" sz="1700" dirty="0" smtClean="0"/>
              <a:t>network, overlap</a:t>
            </a:r>
            <a:r>
              <a:rPr lang="en-US" sz="1700" dirty="0"/>
              <a:t>, pdf, cdf, </a:t>
            </a:r>
            <a:r>
              <a:rPr lang="en-US" sz="1700" dirty="0" smtClean="0"/>
              <a:t>UP</a:t>
            </a:r>
            <a:r>
              <a:rPr lang="en-US" sz="1700" dirty="0"/>
              <a:t>, complex, static, multi-state, dynamic, Weibull, ERBDC, LSE, DOWN, DER.    </a:t>
            </a:r>
          </a:p>
          <a:p>
            <a:pPr marL="0" indent="0">
              <a:buNone/>
            </a:pPr>
            <a:endParaRPr lang="en-US" sz="1500" dirty="0"/>
          </a:p>
        </p:txBody>
      </p:sp>
      <p:sp>
        <p:nvSpPr>
          <p:cNvPr id="4" name="Slide Number Placeholder 3"/>
          <p:cNvSpPr>
            <a:spLocks noGrp="1"/>
          </p:cNvSpPr>
          <p:nvPr>
            <p:ph type="sldNum" sz="quarter" idx="12"/>
          </p:nvPr>
        </p:nvSpPr>
        <p:spPr/>
        <p:txBody>
          <a:bodyPr/>
          <a:lstStyle/>
          <a:p>
            <a:pPr>
              <a:defRPr/>
            </a:pPr>
            <a:fld id="{C9855DB2-587A-4776-B875-6D362CD9B070}" type="slidenum">
              <a:rPr lang="en-IN" smtClean="0"/>
              <a:pPr>
                <a:defRPr/>
              </a:pPr>
              <a:t>3</a:t>
            </a:fld>
            <a:endParaRPr lang="en-IN"/>
          </a:p>
        </p:txBody>
      </p:sp>
    </p:spTree>
    <p:extLst>
      <p:ext uri="{BB962C8B-B14F-4D97-AF65-F5344CB8AC3E}">
        <p14:creationId xmlns:p14="http://schemas.microsoft.com/office/powerpoint/2010/main" val="16456181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rPr>
              <a:t>MULTISTATE SYSTEM RELIABILITY </a:t>
            </a:r>
            <a:r>
              <a:rPr lang="en-US" sz="2400" b="1" cap="small"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40963" name="Content Placeholder 5"/>
          <p:cNvSpPr>
            <a:spLocks noGrp="1"/>
          </p:cNvSpPr>
          <p:nvPr>
            <p:ph sz="quarter" idx="1"/>
          </p:nvPr>
        </p:nvSpPr>
        <p:spPr>
          <a:xfrm>
            <a:off x="301625" y="1628775"/>
            <a:ext cx="8504238" cy="4679950"/>
          </a:xfrm>
        </p:spPr>
        <p:txBody>
          <a:bodyPr/>
          <a:lstStyle/>
          <a:p>
            <a:pPr algn="just">
              <a:buClrTx/>
              <a:buFont typeface="Arial" panose="020B0604020202020204" pitchFamily="34" charset="0"/>
              <a:buChar char="•"/>
            </a:pPr>
            <a:r>
              <a:rPr lang="en-US" sz="1800" dirty="0" smtClean="0"/>
              <a:t>The parallel and series topologies merged will contain 3</a:t>
            </a:r>
            <a:r>
              <a:rPr lang="en-US" sz="1800" baseline="30000" dirty="0" smtClean="0"/>
              <a:t>4 </a:t>
            </a:r>
            <a:r>
              <a:rPr lang="en-US" sz="1800" dirty="0" smtClean="0"/>
              <a:t>= 81 combinations, such as UP-UP-UP-UP, DER-UP-UP-UP all the way to DN-DN-DN-DN. </a:t>
            </a:r>
          </a:p>
          <a:p>
            <a:pPr algn="just">
              <a:buClrTx/>
              <a:buFont typeface="Arial" panose="020B0604020202020204" pitchFamily="34" charset="0"/>
              <a:buChar char="•"/>
            </a:pPr>
            <a:endParaRPr lang="en-US" sz="1800" dirty="0" smtClean="0"/>
          </a:p>
          <a:p>
            <a:pPr algn="just">
              <a:buClrTx/>
              <a:buFont typeface="Arial" panose="020B0604020202020204" pitchFamily="34" charset="0"/>
              <a:buChar char="•"/>
            </a:pPr>
            <a:r>
              <a:rPr lang="en-US" sz="1800" dirty="0" smtClean="0"/>
              <a:t>This method is cumbersome and time consuming to distinguish the desirable states by enumerating. The shortcut technique is faster as follows.</a:t>
            </a:r>
          </a:p>
          <a:p>
            <a:pPr algn="just">
              <a:buFont typeface="Wingdings 2" pitchFamily="18" charset="2"/>
              <a:buNone/>
            </a:pPr>
            <a:endParaRPr lang="en-US" sz="1800" dirty="0" smtClean="0"/>
          </a:p>
          <a:p>
            <a:pPr algn="just">
              <a:buFont typeface="Wingdings 2" pitchFamily="18" charset="2"/>
              <a:buNone/>
            </a:pPr>
            <a:r>
              <a:rPr lang="en-US" sz="1800" i="1" dirty="0" smtClean="0"/>
              <a:t>P</a:t>
            </a:r>
            <a:r>
              <a:rPr lang="en-US" sz="1800" dirty="0" smtClean="0"/>
              <a:t> (UP) = </a:t>
            </a:r>
            <a:r>
              <a:rPr lang="en-US" sz="1800" i="1" dirty="0" smtClean="0"/>
              <a:t>P</a:t>
            </a:r>
            <a:r>
              <a:rPr lang="en-US" sz="1800" baseline="-25000" dirty="0" smtClean="0"/>
              <a:t>1</a:t>
            </a:r>
            <a:r>
              <a:rPr lang="en-US" sz="1800" dirty="0" smtClean="0"/>
              <a:t> (UP)</a:t>
            </a:r>
            <a:r>
              <a:rPr lang="en-US" sz="1800" i="1" dirty="0" smtClean="0"/>
              <a:t> P4</a:t>
            </a:r>
            <a:r>
              <a:rPr lang="en-US" sz="1800" dirty="0" smtClean="0"/>
              <a:t> (UP) {1– [1– </a:t>
            </a:r>
            <a:r>
              <a:rPr lang="en-US" sz="1800" i="1" dirty="0" smtClean="0"/>
              <a:t>P</a:t>
            </a:r>
            <a:r>
              <a:rPr lang="en-US" sz="1800" baseline="-25000" dirty="0" smtClean="0"/>
              <a:t>2</a:t>
            </a:r>
            <a:r>
              <a:rPr lang="en-US" sz="1800" dirty="0" smtClean="0"/>
              <a:t> (UP)][1– </a:t>
            </a:r>
            <a:r>
              <a:rPr lang="en-US" sz="1800" i="1" dirty="0" smtClean="0"/>
              <a:t>P</a:t>
            </a:r>
            <a:r>
              <a:rPr lang="en-US" sz="1800" baseline="-25000" dirty="0" smtClean="0"/>
              <a:t>2</a:t>
            </a:r>
            <a:r>
              <a:rPr lang="en-US" sz="1800" dirty="0" smtClean="0"/>
              <a:t> (UP)]} = (0.7) (0.7) [1– (1 – 0.7)</a:t>
            </a:r>
            <a:r>
              <a:rPr lang="en-US" sz="1800" baseline="30000" dirty="0" smtClean="0"/>
              <a:t>2</a:t>
            </a:r>
            <a:r>
              <a:rPr lang="en-US" sz="1800" dirty="0" smtClean="0"/>
              <a:t>] = (0.49) (0.91) = 0.4459</a:t>
            </a:r>
          </a:p>
          <a:p>
            <a:pPr algn="just">
              <a:buFont typeface="Wingdings 2" pitchFamily="18" charset="2"/>
              <a:buNone/>
            </a:pPr>
            <a:r>
              <a:rPr lang="en-US" sz="1800" dirty="0" smtClean="0"/>
              <a:t> </a:t>
            </a:r>
          </a:p>
          <a:p>
            <a:pPr algn="just">
              <a:buFont typeface="Wingdings 2" pitchFamily="18" charset="2"/>
              <a:buNone/>
            </a:pPr>
            <a:r>
              <a:rPr lang="en-US" sz="1800" i="1" dirty="0" err="1" smtClean="0"/>
              <a:t>P</a:t>
            </a:r>
            <a:r>
              <a:rPr lang="en-US" sz="1800" baseline="-25000" dirty="0" err="1" smtClean="0"/>
              <a:t>sys</a:t>
            </a:r>
            <a:r>
              <a:rPr lang="en-US" sz="1800" dirty="0" smtClean="0"/>
              <a:t> (DER) = </a:t>
            </a:r>
            <a:r>
              <a:rPr lang="en-US" sz="1800" i="1" dirty="0" smtClean="0"/>
              <a:t>P</a:t>
            </a:r>
            <a:r>
              <a:rPr lang="en-US" sz="1800" baseline="-25000" dirty="0" smtClean="0"/>
              <a:t>1</a:t>
            </a:r>
            <a:r>
              <a:rPr lang="en-US" sz="1800" dirty="0" smtClean="0"/>
              <a:t> (UP+DER)</a:t>
            </a:r>
            <a:r>
              <a:rPr lang="en-US" sz="1800" i="1" dirty="0" smtClean="0"/>
              <a:t> P4</a:t>
            </a:r>
            <a:r>
              <a:rPr lang="en-US" sz="1800" dirty="0" smtClean="0"/>
              <a:t> (UP+DER) – {1– [1– </a:t>
            </a:r>
            <a:r>
              <a:rPr lang="en-US" sz="1800" i="1" dirty="0" smtClean="0"/>
              <a:t>P</a:t>
            </a:r>
            <a:r>
              <a:rPr lang="en-US" sz="1800" baseline="-25000" dirty="0" smtClean="0"/>
              <a:t>2</a:t>
            </a:r>
            <a:r>
              <a:rPr lang="en-US" sz="1800" dirty="0" smtClean="0"/>
              <a:t> (UP)] [1– </a:t>
            </a:r>
            <a:r>
              <a:rPr lang="en-US" sz="1800" i="1" dirty="0" smtClean="0"/>
              <a:t>P</a:t>
            </a:r>
            <a:r>
              <a:rPr lang="en-US" sz="1800" baseline="-25000" dirty="0" smtClean="0"/>
              <a:t>3</a:t>
            </a:r>
            <a:r>
              <a:rPr lang="en-US" sz="1800" dirty="0" smtClean="0"/>
              <a:t> (UP)]} – </a:t>
            </a:r>
            <a:r>
              <a:rPr lang="en-US" sz="1800" i="1" dirty="0" err="1" smtClean="0"/>
              <a:t>P</a:t>
            </a:r>
            <a:r>
              <a:rPr lang="en-US" sz="1800" baseline="-25000" dirty="0" err="1" smtClean="0"/>
              <a:t>sys</a:t>
            </a:r>
            <a:r>
              <a:rPr lang="en-US" sz="1800" dirty="0" smtClean="0"/>
              <a:t> (UP)  </a:t>
            </a:r>
            <a:r>
              <a:rPr lang="fr-FR" sz="1800" dirty="0" smtClean="0"/>
              <a:t>= (0.7+0.2)</a:t>
            </a:r>
            <a:r>
              <a:rPr lang="fr-FR" sz="1800" baseline="30000" dirty="0" smtClean="0"/>
              <a:t>2</a:t>
            </a:r>
            <a:r>
              <a:rPr lang="fr-FR" sz="1800" dirty="0" smtClean="0"/>
              <a:t>(1– 0.1</a:t>
            </a:r>
            <a:r>
              <a:rPr lang="fr-FR" sz="1800" baseline="30000" dirty="0" smtClean="0"/>
              <a:t>2</a:t>
            </a:r>
            <a:r>
              <a:rPr lang="fr-FR" sz="1800" dirty="0" smtClean="0"/>
              <a:t>) – 0.4459 = (0.81) (0.99) – 0.4459 = 0.356	</a:t>
            </a:r>
            <a:endParaRPr lang="en-US" sz="1800" dirty="0" smtClean="0"/>
          </a:p>
          <a:p>
            <a:pPr algn="just">
              <a:buFont typeface="Wingdings 2" pitchFamily="18" charset="2"/>
              <a:buNone/>
            </a:pPr>
            <a:r>
              <a:rPr lang="fr-FR" sz="1800" dirty="0" smtClean="0"/>
              <a:t> </a:t>
            </a:r>
            <a:endParaRPr lang="en-US" sz="1800" dirty="0" smtClean="0"/>
          </a:p>
          <a:p>
            <a:pPr algn="just">
              <a:buFont typeface="Wingdings 2" pitchFamily="18" charset="2"/>
              <a:buNone/>
            </a:pPr>
            <a:r>
              <a:rPr lang="fr-FR" sz="1800" i="1" dirty="0" smtClean="0"/>
              <a:t>P</a:t>
            </a:r>
            <a:r>
              <a:rPr lang="fr-FR" sz="1800" baseline="-25000" dirty="0" smtClean="0"/>
              <a:t>sys</a:t>
            </a:r>
            <a:r>
              <a:rPr lang="fr-FR" sz="1800" dirty="0" smtClean="0"/>
              <a:t>(DN) = 1 –</a:t>
            </a:r>
            <a:r>
              <a:rPr lang="fr-FR" sz="1800" i="1" dirty="0" smtClean="0"/>
              <a:t> P</a:t>
            </a:r>
            <a:r>
              <a:rPr lang="fr-FR" sz="1800" baseline="-25000" dirty="0" smtClean="0"/>
              <a:t>sys</a:t>
            </a:r>
            <a:r>
              <a:rPr lang="fr-FR" sz="1800" dirty="0" smtClean="0"/>
              <a:t>(UP) – </a:t>
            </a:r>
            <a:r>
              <a:rPr lang="fr-FR" sz="1800" i="1" dirty="0" smtClean="0"/>
              <a:t>P</a:t>
            </a:r>
            <a:r>
              <a:rPr lang="fr-FR" sz="1800" baseline="-25000" dirty="0" smtClean="0"/>
              <a:t>sys</a:t>
            </a:r>
            <a:r>
              <a:rPr lang="fr-FR" sz="1800" dirty="0" smtClean="0"/>
              <a:t>(DER) = 1 – 0.4459 – 0.356 = 0.19 </a:t>
            </a:r>
            <a:r>
              <a:rPr lang="fr-FR" sz="2000" dirty="0" smtClean="0">
                <a:latin typeface="Calibri" pitchFamily="34" charset="0"/>
              </a:rPr>
              <a:t>	</a:t>
            </a:r>
            <a:endParaRPr lang="en-US" sz="2000" dirty="0" smtClean="0">
              <a:latin typeface="Calibri" pitchFamily="34" charset="0"/>
            </a:endParaRPr>
          </a:p>
          <a:p>
            <a:pPr algn="just">
              <a:buFont typeface="Wingdings 2" pitchFamily="18" charset="2"/>
              <a:buNone/>
            </a:pPr>
            <a:r>
              <a:rPr lang="fr-FR" sz="2000" dirty="0" smtClean="0">
                <a:latin typeface="Calibri" pitchFamily="34" charset="0"/>
              </a:rPr>
              <a:t> </a:t>
            </a:r>
            <a:endParaRPr lang="en-US" sz="2000"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30</a:t>
            </a:fld>
            <a:endParaRPr lang="en-IN"/>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rPr>
              <a:t>MULTISTATE SYSTEM RELIABILITY </a:t>
            </a:r>
            <a:r>
              <a:rPr lang="en-US" sz="2400" b="1" cap="small"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41987" name="Content Placeholder 5"/>
          <p:cNvSpPr>
            <a:spLocks noGrp="1"/>
          </p:cNvSpPr>
          <p:nvPr>
            <p:ph sz="quarter" idx="1"/>
          </p:nvPr>
        </p:nvSpPr>
        <p:spPr>
          <a:xfrm>
            <a:off x="301625" y="1527175"/>
            <a:ext cx="8504238" cy="4572000"/>
          </a:xfrm>
        </p:spPr>
        <p:txBody>
          <a:bodyPr/>
          <a:lstStyle/>
          <a:p>
            <a:pPr>
              <a:buFont typeface="Wingdings 2" pitchFamily="18" charset="2"/>
              <a:buNone/>
            </a:pPr>
            <a:r>
              <a:rPr lang="en-US" sz="2000" b="1" dirty="0" smtClean="0"/>
              <a:t>A Simple Series-Parallel System with Multistate Components:</a:t>
            </a:r>
          </a:p>
          <a:p>
            <a:pPr>
              <a:buFont typeface="Wingdings 2" pitchFamily="18" charset="2"/>
              <a:buNone/>
            </a:pPr>
            <a:endParaRPr lang="en-US" sz="2000" b="1" dirty="0" smtClean="0"/>
          </a:p>
          <a:p>
            <a:pPr algn="just">
              <a:buFont typeface="Wingdings 2" pitchFamily="18" charset="2"/>
              <a:buNone/>
            </a:pPr>
            <a:r>
              <a:rPr lang="en-US" sz="2000" dirty="0" smtClean="0"/>
              <a:t>A simple parallel-series system with </a:t>
            </a:r>
            <a:r>
              <a:rPr lang="en-US" sz="2000" dirty="0" err="1" smtClean="0"/>
              <a:t>derated</a:t>
            </a:r>
            <a:r>
              <a:rPr lang="en-US" sz="2000" dirty="0" smtClean="0"/>
              <a:t> and degrades states is shown in Figure below in </a:t>
            </a:r>
            <a:r>
              <a:rPr lang="en-US" sz="2000" i="1" dirty="0" smtClean="0"/>
              <a:t>Example 9</a:t>
            </a:r>
            <a:r>
              <a:rPr lang="en-US" sz="2000" dirty="0" smtClean="0"/>
              <a:t>.</a:t>
            </a: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7" name="Picture 6"/>
          <p:cNvPicPr/>
          <p:nvPr/>
        </p:nvPicPr>
        <p:blipFill>
          <a:blip r:embed="rId2"/>
          <a:srcRect t="-2580"/>
          <a:stretch>
            <a:fillRect/>
          </a:stretch>
        </p:blipFill>
        <p:spPr bwMode="auto">
          <a:xfrm>
            <a:off x="1835150" y="3284538"/>
            <a:ext cx="5545138" cy="2808287"/>
          </a:xfrm>
          <a:prstGeom prst="rect">
            <a:avLst/>
          </a:prstGeom>
          <a:noFill/>
          <a:ln w="19050" cmpd="sng">
            <a:solidFill>
              <a:schemeClr val="accent3">
                <a:lumMod val="50000"/>
              </a:schemeClr>
            </a:solidFill>
            <a:miter lim="800000"/>
            <a:headEnd/>
            <a:tailEnd/>
          </a:ln>
          <a:effec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31</a:t>
            </a:fld>
            <a:endParaRPr lang="en-IN"/>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latin typeface="+mn-lt"/>
              </a:rPr>
              <a:t>MULTISTATE SYSTEM RELIABILITY </a:t>
            </a:r>
            <a:r>
              <a:rPr lang="en-US" sz="2400" b="1" cap="small" dirty="0" smtClean="0">
                <a:solidFill>
                  <a:schemeClr val="accent3">
                    <a:lumMod val="50000"/>
                  </a:schemeClr>
                </a:solidFill>
                <a:latin typeface="+mn-lt"/>
              </a:rPr>
              <a:t>EVALUATION (CONT’D)</a:t>
            </a:r>
            <a:r>
              <a:rPr lang="en-US" b="1" cap="small" dirty="0" smtClean="0"/>
              <a:t/>
            </a:r>
            <a:br>
              <a:rPr lang="en-US" b="1" cap="small" dirty="0" smtClean="0"/>
            </a:br>
            <a:endParaRPr lang="en-US" dirty="0"/>
          </a:p>
        </p:txBody>
      </p:sp>
      <p:sp>
        <p:nvSpPr>
          <p:cNvPr id="43011" name="Content Placeholder 5"/>
          <p:cNvSpPr>
            <a:spLocks noGrp="1"/>
          </p:cNvSpPr>
          <p:nvPr>
            <p:ph sz="quarter" idx="1"/>
          </p:nvPr>
        </p:nvSpPr>
        <p:spPr>
          <a:xfrm>
            <a:off x="251520" y="1700808"/>
            <a:ext cx="8504238" cy="4897437"/>
          </a:xfrm>
        </p:spPr>
        <p:txBody>
          <a:bodyPr/>
          <a:lstStyle/>
          <a:p>
            <a:pPr algn="just">
              <a:buClrTx/>
              <a:buFont typeface="Arial" panose="020B0604020202020204" pitchFamily="34" charset="0"/>
              <a:buChar char="•"/>
            </a:pPr>
            <a:r>
              <a:rPr lang="en-US" sz="1800" dirty="0" smtClean="0"/>
              <a:t>Using the short-cut formulation approach (the state-enumeration method requires  </a:t>
            </a:r>
            <a:r>
              <a:rPr lang="en-US" sz="1800" i="1" dirty="0" smtClean="0"/>
              <a:t>S</a:t>
            </a:r>
            <a:r>
              <a:rPr lang="en-US" sz="1800" i="1" baseline="30000" dirty="0" smtClean="0"/>
              <a:t>N</a:t>
            </a:r>
            <a:r>
              <a:rPr lang="en-US" sz="1800" dirty="0" smtClean="0"/>
              <a:t> = 4</a:t>
            </a:r>
            <a:r>
              <a:rPr lang="en-US" sz="1800" baseline="30000" dirty="0" smtClean="0"/>
              <a:t>4 </a:t>
            </a:r>
            <a:r>
              <a:rPr lang="en-US" sz="1800" dirty="0" smtClean="0"/>
              <a:t>= 256 combinations in general; here, due to 1 and 4 being full states, 4</a:t>
            </a:r>
            <a:r>
              <a:rPr lang="en-US" sz="1800" baseline="30000" dirty="0" smtClean="0"/>
              <a:t>2 </a:t>
            </a:r>
            <a:r>
              <a:rPr lang="en-US" sz="1800" dirty="0" smtClean="0"/>
              <a:t>= 16, and therefore cumbersome to work with), we get, using the same logic as we used earlier. </a:t>
            </a:r>
          </a:p>
          <a:p>
            <a:pPr algn="just">
              <a:buFont typeface="Wingdings 2" pitchFamily="18" charset="2"/>
              <a:buNone/>
            </a:pPr>
            <a:r>
              <a:rPr lang="en-US" sz="1800" dirty="0" smtClean="0"/>
              <a:t> </a:t>
            </a:r>
          </a:p>
          <a:p>
            <a:pPr algn="just">
              <a:buFont typeface="Wingdings 2" pitchFamily="18" charset="2"/>
              <a:buNone/>
            </a:pPr>
            <a:r>
              <a:rPr lang="en-US" sz="1800" i="1" dirty="0" smtClean="0"/>
              <a:t>P</a:t>
            </a:r>
            <a:r>
              <a:rPr lang="en-US" sz="1800" dirty="0" smtClean="0"/>
              <a:t> (UP) = </a:t>
            </a:r>
            <a:r>
              <a:rPr lang="en-US" sz="1800" i="1" dirty="0" smtClean="0"/>
              <a:t>P</a:t>
            </a:r>
            <a:r>
              <a:rPr lang="en-US" sz="1800" baseline="-25000" dirty="0" smtClean="0"/>
              <a:t>1</a:t>
            </a:r>
            <a:r>
              <a:rPr lang="en-US" sz="1800" dirty="0" smtClean="0"/>
              <a:t> (UP)</a:t>
            </a:r>
            <a:r>
              <a:rPr lang="en-US" sz="1800" i="1" dirty="0" smtClean="0"/>
              <a:t> P4</a:t>
            </a:r>
            <a:r>
              <a:rPr lang="en-US" sz="1800" dirty="0" smtClean="0"/>
              <a:t> (UP) {1– [1– </a:t>
            </a:r>
            <a:r>
              <a:rPr lang="en-US" sz="1800" i="1" dirty="0" smtClean="0"/>
              <a:t>P</a:t>
            </a:r>
            <a:r>
              <a:rPr lang="en-US" sz="1800" baseline="-25000" dirty="0" smtClean="0"/>
              <a:t>2</a:t>
            </a:r>
            <a:r>
              <a:rPr lang="en-US" sz="1800" dirty="0" smtClean="0"/>
              <a:t> (UP)] [1– </a:t>
            </a:r>
            <a:r>
              <a:rPr lang="en-US" sz="1800" i="1" dirty="0" smtClean="0"/>
              <a:t>P</a:t>
            </a:r>
            <a:r>
              <a:rPr lang="en-US" sz="1800" baseline="-25000" dirty="0" smtClean="0"/>
              <a:t>3</a:t>
            </a:r>
            <a:r>
              <a:rPr lang="en-US" sz="1800" dirty="0" smtClean="0"/>
              <a:t> (UP)] } = (1.0) [1– (1 – 0.4)</a:t>
            </a:r>
            <a:r>
              <a:rPr lang="en-US" sz="1800" baseline="30000" dirty="0" smtClean="0"/>
              <a:t>2</a:t>
            </a:r>
            <a:r>
              <a:rPr lang="en-US" sz="1800" dirty="0" smtClean="0"/>
              <a:t>] = 1 – 0.36 = 0.64 </a:t>
            </a:r>
          </a:p>
          <a:p>
            <a:pPr algn="just">
              <a:buFont typeface="Wingdings 2" pitchFamily="18" charset="2"/>
              <a:buNone/>
            </a:pPr>
            <a:endParaRPr lang="en-US" sz="1800" dirty="0" smtClean="0"/>
          </a:p>
          <a:p>
            <a:pPr algn="just">
              <a:buFont typeface="Wingdings 2" pitchFamily="18" charset="2"/>
              <a:buNone/>
            </a:pPr>
            <a:r>
              <a:rPr lang="en-US" sz="1800" i="1" dirty="0" err="1" smtClean="0"/>
              <a:t>P</a:t>
            </a:r>
            <a:r>
              <a:rPr lang="en-US" sz="1800" baseline="-25000" dirty="0" err="1" smtClean="0"/>
              <a:t>sys</a:t>
            </a:r>
            <a:r>
              <a:rPr lang="en-US" sz="1800" dirty="0" smtClean="0"/>
              <a:t> (DER) = (1.0) {1– [1– </a:t>
            </a:r>
            <a:r>
              <a:rPr lang="en-US" sz="1800" i="1" dirty="0" smtClean="0"/>
              <a:t>P</a:t>
            </a:r>
            <a:r>
              <a:rPr lang="en-US" sz="1800" baseline="-25000" dirty="0" smtClean="0"/>
              <a:t>2</a:t>
            </a:r>
            <a:r>
              <a:rPr lang="en-US" sz="1800" dirty="0" smtClean="0"/>
              <a:t> (UP+DER)] [1– </a:t>
            </a:r>
            <a:r>
              <a:rPr lang="en-US" sz="1800" i="1" dirty="0" smtClean="0"/>
              <a:t>P</a:t>
            </a:r>
            <a:r>
              <a:rPr lang="en-US" sz="1800" baseline="-25000" dirty="0" smtClean="0"/>
              <a:t>3</a:t>
            </a:r>
            <a:r>
              <a:rPr lang="en-US" sz="1800" dirty="0" smtClean="0"/>
              <a:t> (UP+DER)] } – </a:t>
            </a:r>
            <a:r>
              <a:rPr lang="en-US" sz="1800" i="1" dirty="0" err="1" smtClean="0"/>
              <a:t>P</a:t>
            </a:r>
            <a:r>
              <a:rPr lang="en-US" sz="1800" baseline="-25000" dirty="0" err="1" smtClean="0"/>
              <a:t>sys</a:t>
            </a:r>
            <a:r>
              <a:rPr lang="en-US" sz="1800" dirty="0" smtClean="0"/>
              <a:t> (UP)  </a:t>
            </a:r>
            <a:r>
              <a:rPr lang="fr-FR" sz="1800" dirty="0" smtClean="0"/>
              <a:t>= (1.0) (1– 0.3</a:t>
            </a:r>
            <a:r>
              <a:rPr lang="fr-FR" sz="1800" baseline="30000" dirty="0" smtClean="0"/>
              <a:t>2</a:t>
            </a:r>
            <a:r>
              <a:rPr lang="fr-FR" sz="1800" dirty="0" smtClean="0"/>
              <a:t>) – 0.64 = 0.91 – 0.64 = 0.27 	 </a:t>
            </a:r>
          </a:p>
          <a:p>
            <a:pPr algn="just">
              <a:buFont typeface="Wingdings 2" pitchFamily="18" charset="2"/>
              <a:buNone/>
            </a:pPr>
            <a:r>
              <a:rPr lang="fr-FR" sz="1800" i="1" dirty="0" smtClean="0"/>
              <a:t>P</a:t>
            </a:r>
            <a:r>
              <a:rPr lang="fr-FR" sz="1800" baseline="-25000" dirty="0" smtClean="0"/>
              <a:t>sys</a:t>
            </a:r>
            <a:r>
              <a:rPr lang="fr-FR" sz="1800" dirty="0" smtClean="0"/>
              <a:t>(DEGR) = (1.0) * {1– [1– </a:t>
            </a:r>
            <a:r>
              <a:rPr lang="fr-FR" sz="1800" i="1" dirty="0" smtClean="0"/>
              <a:t>P</a:t>
            </a:r>
            <a:r>
              <a:rPr lang="fr-FR" sz="1800" baseline="-25000" dirty="0" smtClean="0"/>
              <a:t>2</a:t>
            </a:r>
            <a:r>
              <a:rPr lang="fr-FR" sz="1800" dirty="0" smtClean="0"/>
              <a:t> (UP+DER+DEGR)] [1– </a:t>
            </a:r>
            <a:r>
              <a:rPr lang="fr-FR" sz="1800" i="1" dirty="0" smtClean="0"/>
              <a:t>P</a:t>
            </a:r>
            <a:r>
              <a:rPr lang="fr-FR" sz="1800" baseline="-25000" dirty="0" smtClean="0"/>
              <a:t>3</a:t>
            </a:r>
            <a:r>
              <a:rPr lang="fr-FR" sz="1800" dirty="0" smtClean="0"/>
              <a:t> (UP+DER+DEGR)] } – </a:t>
            </a:r>
            <a:r>
              <a:rPr lang="fr-FR" sz="1800" i="1" dirty="0" smtClean="0"/>
              <a:t>P</a:t>
            </a:r>
            <a:r>
              <a:rPr lang="fr-FR" sz="1800" baseline="-25000" dirty="0" smtClean="0"/>
              <a:t>sys</a:t>
            </a:r>
            <a:r>
              <a:rPr lang="fr-FR" sz="1800" dirty="0" smtClean="0"/>
              <a:t>(UP) – </a:t>
            </a:r>
            <a:r>
              <a:rPr lang="fr-FR" sz="1800" i="1" dirty="0" smtClean="0"/>
              <a:t>P</a:t>
            </a:r>
            <a:r>
              <a:rPr lang="fr-FR" sz="1800" baseline="-25000" dirty="0" smtClean="0"/>
              <a:t>sys</a:t>
            </a:r>
            <a:r>
              <a:rPr lang="fr-FR" sz="1800" dirty="0" smtClean="0"/>
              <a:t>(DER) = (1.0) (1 – .1</a:t>
            </a:r>
            <a:r>
              <a:rPr lang="fr-FR" sz="1800" baseline="30000" dirty="0" smtClean="0"/>
              <a:t>2</a:t>
            </a:r>
            <a:r>
              <a:rPr lang="fr-FR" sz="1800" dirty="0" smtClean="0"/>
              <a:t>) – 0.64 – 0.27 = 0.99 – 0.64 – 0.27 = 0.08</a:t>
            </a:r>
          </a:p>
          <a:p>
            <a:pPr algn="just">
              <a:buFont typeface="Wingdings 2" pitchFamily="18" charset="2"/>
              <a:buNone/>
            </a:pPr>
            <a:endParaRPr lang="fr-FR" sz="1800" dirty="0" smtClean="0"/>
          </a:p>
          <a:p>
            <a:pPr algn="just">
              <a:buFont typeface="Wingdings 2" pitchFamily="18" charset="2"/>
              <a:buNone/>
            </a:pPr>
            <a:r>
              <a:rPr lang="fr-FR" sz="1800" dirty="0" smtClean="0"/>
              <a:t> </a:t>
            </a:r>
            <a:r>
              <a:rPr lang="fr-FR" sz="1800" i="1" dirty="0" smtClean="0"/>
              <a:t>P</a:t>
            </a:r>
            <a:r>
              <a:rPr lang="fr-FR" sz="1800" baseline="-25000" dirty="0" smtClean="0"/>
              <a:t>sys</a:t>
            </a:r>
            <a:r>
              <a:rPr lang="fr-FR" sz="1800" dirty="0" smtClean="0"/>
              <a:t>(DN) = 1– </a:t>
            </a:r>
            <a:r>
              <a:rPr lang="fr-FR" sz="1800" i="1" dirty="0" smtClean="0"/>
              <a:t>P</a:t>
            </a:r>
            <a:r>
              <a:rPr lang="fr-FR" sz="1800" baseline="-25000" dirty="0" smtClean="0"/>
              <a:t>sys</a:t>
            </a:r>
            <a:r>
              <a:rPr lang="fr-FR" sz="1800" dirty="0" smtClean="0"/>
              <a:t>(UP) – </a:t>
            </a:r>
            <a:r>
              <a:rPr lang="fr-FR" sz="1800" i="1" dirty="0" smtClean="0"/>
              <a:t>P</a:t>
            </a:r>
            <a:r>
              <a:rPr lang="fr-FR" sz="1800" baseline="-25000" dirty="0" smtClean="0"/>
              <a:t>sys</a:t>
            </a:r>
            <a:r>
              <a:rPr lang="fr-FR" sz="1800" dirty="0" smtClean="0"/>
              <a:t>(DER) – </a:t>
            </a:r>
            <a:r>
              <a:rPr lang="fr-FR" sz="1800" i="1" dirty="0" smtClean="0"/>
              <a:t>P</a:t>
            </a:r>
            <a:r>
              <a:rPr lang="fr-FR" sz="1800" baseline="-25000" dirty="0" smtClean="0"/>
              <a:t>sys</a:t>
            </a:r>
            <a:r>
              <a:rPr lang="fr-FR" sz="1800" dirty="0" smtClean="0"/>
              <a:t>(DEGR) = 1 – 0.64 – 0.27 – 0.08 = 0.01 </a:t>
            </a:r>
            <a:r>
              <a:rPr lang="fr-FR" sz="2000" dirty="0" smtClean="0">
                <a:latin typeface="Calibri" pitchFamily="34" charset="0"/>
              </a:rPr>
              <a:t>	</a:t>
            </a:r>
            <a:endParaRPr lang="en-US" sz="2000" dirty="0" smtClean="0">
              <a:latin typeface="Calibri" pitchFamily="34" charset="0"/>
            </a:endParaRPr>
          </a:p>
          <a:p>
            <a:pPr algn="just">
              <a:buFont typeface="Wingdings 2" pitchFamily="18" charset="2"/>
              <a:buNone/>
            </a:pPr>
            <a:r>
              <a:rPr lang="fr-FR" sz="2000" dirty="0" smtClean="0">
                <a:latin typeface="Calibri" pitchFamily="34" charset="0"/>
              </a:rPr>
              <a:t> </a:t>
            </a:r>
            <a:endParaRPr lang="en-US" sz="2000" dirty="0" smtClean="0">
              <a:latin typeface="Calibri" pitchFamily="34" charset="0"/>
            </a:endParaRPr>
          </a:p>
          <a:p>
            <a:pPr algn="just">
              <a:buFont typeface="Wingdings 2" pitchFamily="18" charset="2"/>
              <a:buNone/>
            </a:pPr>
            <a:r>
              <a:rPr lang="fr-FR" sz="2000" dirty="0" smtClean="0">
                <a:latin typeface="Calibri" pitchFamily="34" charset="0"/>
              </a:rPr>
              <a:t>	</a:t>
            </a:r>
            <a:endParaRPr lang="en-US" sz="2000" dirty="0" smtClean="0">
              <a:latin typeface="Calibri" pitchFamily="34" charset="0"/>
            </a:endParaRPr>
          </a:p>
          <a:p>
            <a:pPr algn="just">
              <a:buFont typeface="Wingdings 2" pitchFamily="18" charset="2"/>
              <a:buNone/>
            </a:pPr>
            <a:r>
              <a:rPr lang="fr-FR" sz="2000" dirty="0" smtClean="0">
                <a:latin typeface="Calibri" pitchFamily="34" charset="0"/>
              </a:rPr>
              <a:t> </a:t>
            </a:r>
            <a:endParaRPr lang="en-US" sz="2000" dirty="0" smtClean="0">
              <a:latin typeface="Calibri" pitchFamily="34" charset="0"/>
            </a:endParaRPr>
          </a:p>
          <a:p>
            <a:pPr algn="just">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32</a:t>
            </a:fld>
            <a:endParaRPr lang="en-IN"/>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rPr>
              <a:t>MULTISTATE SYSTEM RELIABILITY </a:t>
            </a:r>
            <a:r>
              <a:rPr lang="en-US" sz="2400" b="1" cap="small"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44035" name="Content Placeholder 5"/>
          <p:cNvSpPr>
            <a:spLocks noGrp="1"/>
          </p:cNvSpPr>
          <p:nvPr>
            <p:ph sz="quarter" idx="1"/>
          </p:nvPr>
        </p:nvSpPr>
        <p:spPr>
          <a:xfrm>
            <a:off x="301625" y="1628775"/>
            <a:ext cx="8504238" cy="4470400"/>
          </a:xfrm>
        </p:spPr>
        <p:txBody>
          <a:bodyPr/>
          <a:lstStyle/>
          <a:p>
            <a:pPr>
              <a:buFont typeface="Wingdings 2" pitchFamily="18" charset="2"/>
              <a:buNone/>
            </a:pPr>
            <a:r>
              <a:rPr lang="en-US" sz="2000" b="1" dirty="0" smtClean="0"/>
              <a:t>A Combined System: Power-Plant Example:</a:t>
            </a:r>
          </a:p>
          <a:p>
            <a:pPr>
              <a:buFont typeface="Wingdings 2" pitchFamily="18" charset="2"/>
              <a:buNone/>
            </a:pPr>
            <a:endParaRPr lang="en-US" sz="2000" b="1" dirty="0" smtClean="0">
              <a:latin typeface="Calibri" pitchFamily="34" charset="0"/>
            </a:endParaRPr>
          </a:p>
          <a:p>
            <a:pPr algn="just">
              <a:buClrTx/>
              <a:buFont typeface="Arial" panose="020B0604020202020204" pitchFamily="34" charset="0"/>
              <a:buChar char="•"/>
            </a:pPr>
            <a:r>
              <a:rPr lang="en-US" sz="2000" dirty="0" smtClean="0"/>
              <a:t>A hydroelectric power plant in Figure 10 can generate 100 % (fully operating), 75% (</a:t>
            </a:r>
            <a:r>
              <a:rPr lang="en-US" sz="2000" dirty="0" err="1" smtClean="0"/>
              <a:t>derated</a:t>
            </a:r>
            <a:r>
              <a:rPr lang="en-US" sz="2000" dirty="0" smtClean="0"/>
              <a:t> 1), 50% (</a:t>
            </a:r>
            <a:r>
              <a:rPr lang="en-US" sz="2000" dirty="0" err="1" smtClean="0"/>
              <a:t>derated</a:t>
            </a:r>
            <a:r>
              <a:rPr lang="en-US" sz="2000" dirty="0" smtClean="0"/>
              <a:t> 2), 25% (</a:t>
            </a:r>
            <a:r>
              <a:rPr lang="en-US" sz="2000" dirty="0" err="1" smtClean="0"/>
              <a:t>derated</a:t>
            </a:r>
            <a:r>
              <a:rPr lang="en-US" sz="2000" dirty="0" smtClean="0"/>
              <a:t> 3) or 0% (fully down) of rated electric power capacity depending on the water storage level and thus the amount of steam flow reaching the turbine. </a:t>
            </a:r>
          </a:p>
          <a:p>
            <a:pPr algn="just">
              <a:buClrTx/>
              <a:buFont typeface="Arial" panose="020B0604020202020204" pitchFamily="34" charset="0"/>
              <a:buChar char="•"/>
            </a:pPr>
            <a:endParaRPr lang="en-US" sz="2000" dirty="0" smtClean="0"/>
          </a:p>
          <a:p>
            <a:pPr algn="just">
              <a:buClrTx/>
              <a:buFont typeface="Arial" panose="020B0604020202020204" pitchFamily="34" charset="0"/>
              <a:buChar char="•"/>
            </a:pPr>
            <a:r>
              <a:rPr lang="en-US" sz="2000" dirty="0" smtClean="0"/>
              <a:t>The corresponding system states are 1, 2, 3, 4, and 5. The power plant consists of four turbines in active parallel and an output transformer in series with the turbines. </a:t>
            </a:r>
          </a:p>
          <a:p>
            <a:pPr algn="just">
              <a:buClrTx/>
              <a:buFont typeface="Arial" panose="020B0604020202020204" pitchFamily="34" charset="0"/>
              <a:buChar char="•"/>
            </a:pPr>
            <a:endParaRPr lang="en-US" sz="2000" dirty="0" smtClean="0"/>
          </a:p>
          <a:p>
            <a:pPr algn="just">
              <a:buClrTx/>
              <a:buFont typeface="Arial" panose="020B0604020202020204" pitchFamily="34" charset="0"/>
              <a:buChar char="•"/>
            </a:pPr>
            <a:r>
              <a:rPr lang="en-US" sz="2000" dirty="0" smtClean="0"/>
              <a:t>The available turbine with maximal power is used.</a:t>
            </a:r>
            <a:r>
              <a:rPr lang="en-US" sz="2000" dirty="0" smtClean="0">
                <a:latin typeface="Calibri" pitchFamily="34" charset="0"/>
              </a:rPr>
              <a:t> </a:t>
            </a: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33</a:t>
            </a:fld>
            <a:endParaRPr lang="en-IN"/>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rPr>
              <a:t>MULTISTATE SYSTEM RELIABILITY </a:t>
            </a:r>
            <a:r>
              <a:rPr lang="en-US" sz="2400" b="1" cap="small"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45059" name="Content Placeholder 5"/>
          <p:cNvSpPr>
            <a:spLocks noGrp="1"/>
          </p:cNvSpPr>
          <p:nvPr>
            <p:ph sz="quarter" idx="1"/>
          </p:nvPr>
        </p:nvSpPr>
        <p:spPr>
          <a:xfrm>
            <a:off x="301625" y="1527175"/>
            <a:ext cx="8504238" cy="4572000"/>
          </a:xfrm>
        </p:spPr>
        <p:txBody>
          <a:bodyPr/>
          <a:lstStyle/>
          <a:p>
            <a:pPr>
              <a:buFont typeface="Wingdings 2" pitchFamily="18" charset="2"/>
              <a:buNone/>
            </a:pPr>
            <a:r>
              <a:rPr lang="en-US" sz="2000" b="1" dirty="0" smtClean="0"/>
              <a:t>A Combined System: Power-Plant Example:</a:t>
            </a:r>
          </a:p>
          <a:p>
            <a:pPr>
              <a:buFont typeface="Wingdings 2" pitchFamily="18" charset="2"/>
              <a:buNone/>
            </a:pPr>
            <a:endParaRPr lang="en-US" sz="2000" b="1" dirty="0" smtClean="0"/>
          </a:p>
          <a:p>
            <a:pPr algn="just">
              <a:buFont typeface="Wingdings 2" pitchFamily="18" charset="2"/>
              <a:buNone/>
            </a:pPr>
            <a:r>
              <a:rPr lang="en-US" sz="2000" dirty="0" smtClean="0"/>
              <a:t>For any demand level of w = 1, 2, 3, 4, 5, the combined system reliability of states takes the recursive form in </a:t>
            </a:r>
            <a:r>
              <a:rPr lang="en-US" sz="2000" i="1" dirty="0" smtClean="0"/>
              <a:t>Example 10</a:t>
            </a:r>
            <a:r>
              <a:rPr lang="en-US" sz="2000" dirty="0" smtClean="0"/>
              <a:t>:</a:t>
            </a:r>
          </a:p>
          <a:p>
            <a:pPr algn="just">
              <a:buFont typeface="Wingdings 2" pitchFamily="18" charset="2"/>
              <a:buNone/>
            </a:pPr>
            <a:endParaRPr lang="en-US" sz="2000" dirty="0" smtClean="0"/>
          </a:p>
          <a:p>
            <a:pPr algn="just">
              <a:buFont typeface="Wingdings 2" pitchFamily="18" charset="2"/>
              <a:buNone/>
            </a:pPr>
            <a:endParaRPr lang="en-US" sz="2000" dirty="0" smtClean="0"/>
          </a:p>
          <a:p>
            <a:pPr algn="just">
              <a:buFont typeface="Wingdings 2" pitchFamily="18" charset="2"/>
              <a:buNone/>
            </a:pPr>
            <a:endParaRPr lang="en-US" sz="2000" dirty="0" smtClean="0"/>
          </a:p>
          <a:p>
            <a:pPr algn="just">
              <a:buFont typeface="Wingdings 2" pitchFamily="18" charset="2"/>
              <a:buNone/>
            </a:pPr>
            <a:endParaRPr lang="en-US" sz="2000" dirty="0" smtClean="0"/>
          </a:p>
          <a:p>
            <a:pPr algn="just">
              <a:buFont typeface="Wingdings 2" pitchFamily="18" charset="2"/>
              <a:buNone/>
            </a:pPr>
            <a:endParaRPr lang="en-US" sz="2000" dirty="0" smtClean="0"/>
          </a:p>
          <a:p>
            <a:pPr algn="just">
              <a:buFont typeface="Wingdings 2" pitchFamily="18" charset="2"/>
              <a:buNone/>
            </a:pPr>
            <a:endParaRPr lang="en-US" sz="2000" dirty="0" smtClean="0"/>
          </a:p>
          <a:p>
            <a:pPr algn="just">
              <a:buFont typeface="Wingdings 2" pitchFamily="18" charset="2"/>
              <a:buNone/>
            </a:pPr>
            <a:r>
              <a:rPr lang="en-US" sz="2000" dirty="0" smtClean="0"/>
              <a:t>where, w=1, 2, 3, 4, 5 and </a:t>
            </a:r>
            <a:r>
              <a:rPr lang="en-US" sz="2000" dirty="0" err="1" smtClean="0"/>
              <a:t>Rsys</a:t>
            </a:r>
            <a:r>
              <a:rPr lang="en-US" sz="2000" dirty="0" smtClean="0"/>
              <a:t> (0) = 0.0.</a:t>
            </a:r>
          </a:p>
          <a:p>
            <a:pPr algn="just">
              <a:buFont typeface="Wingdings 2" pitchFamily="18" charset="2"/>
              <a:buNone/>
            </a:pPr>
            <a:endParaRPr lang="en-US" sz="2000"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4506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3357563"/>
            <a:ext cx="806450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34</a:t>
            </a:fld>
            <a:endParaRPr lang="en-IN"/>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333375"/>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rPr>
              <a:t>MULTISTATE SYSTEM RELIABILITY </a:t>
            </a:r>
            <a:r>
              <a:rPr lang="en-US" sz="2400" b="1" cap="small"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46083" name="Content Placeholder 5"/>
          <p:cNvSpPr>
            <a:spLocks noGrp="1"/>
          </p:cNvSpPr>
          <p:nvPr>
            <p:ph sz="quarter" idx="1"/>
          </p:nvPr>
        </p:nvSpPr>
        <p:spPr>
          <a:xfrm>
            <a:off x="323528" y="1772816"/>
            <a:ext cx="8504238" cy="4897437"/>
          </a:xfrm>
        </p:spPr>
        <p:txBody>
          <a:bodyPr/>
          <a:lstStyle/>
          <a:p>
            <a:pPr algn="just">
              <a:buFont typeface="Wingdings 2" pitchFamily="18" charset="2"/>
              <a:buNone/>
            </a:pPr>
            <a:r>
              <a:rPr lang="en-US" sz="1700" dirty="0" smtClean="0"/>
              <a:t>MSS (Multistate system) elements are statistically independent. </a:t>
            </a:r>
          </a:p>
          <a:p>
            <a:pPr algn="just">
              <a:buFont typeface="Wingdings 2" pitchFamily="18" charset="2"/>
              <a:buNone/>
            </a:pPr>
            <a:r>
              <a:rPr lang="en-US" sz="1700" dirty="0" smtClean="0"/>
              <a:t>If </a:t>
            </a:r>
            <a:r>
              <a:rPr lang="en-US" sz="1700" i="1" dirty="0" smtClean="0"/>
              <a:t>R</a:t>
            </a:r>
            <a:r>
              <a:rPr lang="en-US" sz="1700" i="1" baseline="-25000" dirty="0" smtClean="0"/>
              <a:t>w</a:t>
            </a:r>
            <a:r>
              <a:rPr lang="en-US" sz="1700" baseline="-25000" dirty="0" smtClean="0"/>
              <a:t>1 </a:t>
            </a:r>
            <a:r>
              <a:rPr lang="en-US" sz="1700" dirty="0" smtClean="0"/>
              <a:t>= 0.4, </a:t>
            </a:r>
            <a:r>
              <a:rPr lang="en-US" sz="1700" i="1" dirty="0" smtClean="0"/>
              <a:t>R</a:t>
            </a:r>
            <a:r>
              <a:rPr lang="en-US" sz="1700" i="1" baseline="-25000" dirty="0" smtClean="0"/>
              <a:t>w</a:t>
            </a:r>
            <a:r>
              <a:rPr lang="en-US" sz="1700" baseline="-25000" dirty="0" smtClean="0"/>
              <a:t>2 </a:t>
            </a:r>
            <a:r>
              <a:rPr lang="en-US" sz="1700" dirty="0" smtClean="0"/>
              <a:t>= 0.3, </a:t>
            </a:r>
            <a:r>
              <a:rPr lang="en-US" sz="1700" i="1" dirty="0" smtClean="0"/>
              <a:t>R</a:t>
            </a:r>
            <a:r>
              <a:rPr lang="en-US" sz="1700" i="1" baseline="-25000" dirty="0" smtClean="0"/>
              <a:t>w</a:t>
            </a:r>
            <a:r>
              <a:rPr lang="en-US" sz="1700" baseline="-25000" dirty="0" smtClean="0"/>
              <a:t>3 </a:t>
            </a:r>
            <a:r>
              <a:rPr lang="en-US" sz="1700" dirty="0" smtClean="0"/>
              <a:t>= 0.15, </a:t>
            </a:r>
            <a:r>
              <a:rPr lang="en-US" sz="1700" i="1" dirty="0" smtClean="0"/>
              <a:t>R</a:t>
            </a:r>
            <a:r>
              <a:rPr lang="en-US" sz="1700" i="1" baseline="-25000" dirty="0" smtClean="0"/>
              <a:t>w</a:t>
            </a:r>
            <a:r>
              <a:rPr lang="en-US" sz="1700" baseline="-25000" dirty="0" smtClean="0"/>
              <a:t>4 </a:t>
            </a:r>
            <a:r>
              <a:rPr lang="en-US" sz="1700" dirty="0" smtClean="0"/>
              <a:t>= 0.1 and </a:t>
            </a:r>
            <a:r>
              <a:rPr lang="en-US" sz="1700" i="1" dirty="0" smtClean="0"/>
              <a:t>R</a:t>
            </a:r>
            <a:r>
              <a:rPr lang="en-US" sz="1700" i="1" baseline="-25000" dirty="0" smtClean="0"/>
              <a:t>w</a:t>
            </a:r>
            <a:r>
              <a:rPr lang="en-US" sz="1700" baseline="-25000" dirty="0" smtClean="0"/>
              <a:t>5 </a:t>
            </a:r>
            <a:r>
              <a:rPr lang="en-US" sz="1700" dirty="0" smtClean="0"/>
              <a:t>= 0.05, w (state) = 1… 5 as shown in Figure below; then the system reliabilities </a:t>
            </a:r>
            <a:r>
              <a:rPr lang="en-US" sz="1700" dirty="0" err="1" smtClean="0"/>
              <a:t>R</a:t>
            </a:r>
            <a:r>
              <a:rPr lang="en-US" sz="1700" baseline="-25000" dirty="0" err="1" smtClean="0"/>
              <a:t>sys</a:t>
            </a:r>
            <a:r>
              <a:rPr lang="en-US" sz="1700" dirty="0" smtClean="0"/>
              <a:t> (w) are: </a:t>
            </a:r>
          </a:p>
          <a:p>
            <a:pPr algn="just">
              <a:buFont typeface="Wingdings 2" pitchFamily="18" charset="2"/>
              <a:buNone/>
            </a:pPr>
            <a:endParaRPr lang="en-US" sz="1700" dirty="0" smtClean="0"/>
          </a:p>
          <a:p>
            <a:pPr algn="just">
              <a:buFont typeface="Wingdings 2" pitchFamily="18" charset="2"/>
              <a:buNone/>
            </a:pPr>
            <a:r>
              <a:rPr lang="en-US" sz="1700" i="1" dirty="0" err="1" smtClean="0"/>
              <a:t>R</a:t>
            </a:r>
            <a:r>
              <a:rPr lang="en-US" sz="1700" baseline="-25000" dirty="0" err="1" smtClean="0"/>
              <a:t>sys</a:t>
            </a:r>
            <a:r>
              <a:rPr lang="en-US" sz="1700" dirty="0" smtClean="0"/>
              <a:t> (1) = 0.4[1– (1 – 0.4)</a:t>
            </a:r>
            <a:r>
              <a:rPr lang="en-US" sz="1700" baseline="30000" dirty="0" smtClean="0"/>
              <a:t>4</a:t>
            </a:r>
            <a:r>
              <a:rPr lang="en-US" sz="1700" dirty="0" smtClean="0"/>
              <a:t>] = 0.34816  </a:t>
            </a:r>
          </a:p>
          <a:p>
            <a:pPr algn="just">
              <a:buFont typeface="Wingdings 2" pitchFamily="18" charset="2"/>
              <a:buNone/>
            </a:pPr>
            <a:r>
              <a:rPr lang="en-US" sz="1700" i="1" dirty="0" err="1" smtClean="0"/>
              <a:t>R</a:t>
            </a:r>
            <a:r>
              <a:rPr lang="en-US" sz="1700" baseline="-25000" dirty="0" err="1" smtClean="0"/>
              <a:t>sys</a:t>
            </a:r>
            <a:r>
              <a:rPr lang="en-US" sz="1700" dirty="0" smtClean="0"/>
              <a:t> (2) = (0.4 + 0.3) {1 – [1 – (0.4 + 0.3)]</a:t>
            </a:r>
            <a:r>
              <a:rPr lang="en-US" sz="1700" baseline="30000" dirty="0" smtClean="0"/>
              <a:t> 4</a:t>
            </a:r>
            <a:r>
              <a:rPr lang="en-US" sz="1700" dirty="0" smtClean="0"/>
              <a:t>} – </a:t>
            </a:r>
            <a:r>
              <a:rPr lang="en-US" sz="1700" i="1" dirty="0" smtClean="0"/>
              <a:t>R</a:t>
            </a:r>
            <a:r>
              <a:rPr lang="en-US" sz="1700" dirty="0" smtClean="0"/>
              <a:t> (1) = 0.69433 – 0.34816 = 0.34617 </a:t>
            </a:r>
          </a:p>
          <a:p>
            <a:pPr algn="just">
              <a:buFont typeface="Wingdings 2" pitchFamily="18" charset="2"/>
              <a:buNone/>
            </a:pPr>
            <a:r>
              <a:rPr lang="en-US" sz="1700" i="1" dirty="0" err="1" smtClean="0"/>
              <a:t>R</a:t>
            </a:r>
            <a:r>
              <a:rPr lang="en-US" sz="1700" baseline="-25000" dirty="0" err="1" smtClean="0"/>
              <a:t>sys</a:t>
            </a:r>
            <a:r>
              <a:rPr lang="en-US" sz="1700" dirty="0" smtClean="0"/>
              <a:t> (3) = (0.4 + 0.3 + 0.15) {1–[1–(0.4 + 0.3 + 0.15)]</a:t>
            </a:r>
            <a:r>
              <a:rPr lang="en-US" sz="1700" baseline="30000" dirty="0" smtClean="0"/>
              <a:t> 4</a:t>
            </a:r>
            <a:r>
              <a:rPr lang="en-US" sz="1700" dirty="0" smtClean="0"/>
              <a:t>} –</a:t>
            </a:r>
            <a:r>
              <a:rPr lang="en-US" sz="1700" i="1" dirty="0" smtClean="0"/>
              <a:t> R</a:t>
            </a:r>
            <a:r>
              <a:rPr lang="en-US" sz="1700" dirty="0" smtClean="0"/>
              <a:t> (1)–</a:t>
            </a:r>
            <a:r>
              <a:rPr lang="en-US" sz="1700" i="1" dirty="0" smtClean="0"/>
              <a:t>R</a:t>
            </a:r>
            <a:r>
              <a:rPr lang="en-US" sz="1700" dirty="0" smtClean="0"/>
              <a:t> (2) = 0.15524 	</a:t>
            </a:r>
          </a:p>
          <a:p>
            <a:pPr algn="just">
              <a:buFont typeface="Wingdings 2" pitchFamily="18" charset="2"/>
              <a:buNone/>
            </a:pPr>
            <a:r>
              <a:rPr lang="en-US" sz="1700" dirty="0" smtClean="0"/>
              <a:t> </a:t>
            </a:r>
          </a:p>
          <a:p>
            <a:pPr algn="just">
              <a:buFont typeface="Wingdings 2" pitchFamily="18" charset="2"/>
              <a:buNone/>
            </a:pPr>
            <a:r>
              <a:rPr lang="en-US" sz="1700" i="1" dirty="0" err="1" smtClean="0"/>
              <a:t>R</a:t>
            </a:r>
            <a:r>
              <a:rPr lang="en-US" sz="1700" baseline="-25000" dirty="0" err="1" smtClean="0"/>
              <a:t>sys</a:t>
            </a:r>
            <a:r>
              <a:rPr lang="en-US" sz="1700" dirty="0" smtClean="0"/>
              <a:t> (4) = (0.4 + 0.3 + 0.15 + 0.1) {1– [1 – (0.4 + 0.3 + 0.15 + 0.1)]</a:t>
            </a:r>
            <a:r>
              <a:rPr lang="en-US" sz="1700" baseline="30000" dirty="0" smtClean="0"/>
              <a:t> 4</a:t>
            </a:r>
            <a:r>
              <a:rPr lang="en-US" sz="1700" dirty="0" smtClean="0"/>
              <a:t>} –</a:t>
            </a:r>
            <a:r>
              <a:rPr lang="en-US" sz="1700" i="1" dirty="0" smtClean="0"/>
              <a:t>R</a:t>
            </a:r>
            <a:r>
              <a:rPr lang="en-US" sz="1700" dirty="0" smtClean="0"/>
              <a:t> (1) –</a:t>
            </a:r>
            <a:r>
              <a:rPr lang="en-US" sz="1700" i="1" dirty="0" smtClean="0"/>
              <a:t>R</a:t>
            </a:r>
            <a:r>
              <a:rPr lang="en-US" sz="1700" dirty="0" smtClean="0"/>
              <a:t> (2) –</a:t>
            </a:r>
            <a:r>
              <a:rPr lang="en-US" sz="1700" i="1" dirty="0" smtClean="0"/>
              <a:t>R</a:t>
            </a:r>
            <a:r>
              <a:rPr lang="en-US" sz="1700" dirty="0" smtClean="0"/>
              <a:t> (3) = 0.10042 </a:t>
            </a:r>
          </a:p>
          <a:p>
            <a:pPr algn="just">
              <a:buFont typeface="Wingdings 2" pitchFamily="18" charset="2"/>
              <a:buNone/>
            </a:pPr>
            <a:endParaRPr lang="en-US" sz="1700" dirty="0" smtClean="0"/>
          </a:p>
          <a:p>
            <a:pPr algn="just">
              <a:buFont typeface="Wingdings 2" pitchFamily="18" charset="2"/>
              <a:buNone/>
            </a:pPr>
            <a:r>
              <a:rPr lang="en-US" sz="1700" i="1" dirty="0" err="1" smtClean="0"/>
              <a:t>R</a:t>
            </a:r>
            <a:r>
              <a:rPr lang="en-US" sz="1700" baseline="-25000" dirty="0" err="1" smtClean="0"/>
              <a:t>sys</a:t>
            </a:r>
            <a:r>
              <a:rPr lang="en-US" sz="1700" dirty="0" smtClean="0"/>
              <a:t> (5) = (0.4 + 0.3 + 0.15 + 0.1 + 0.05) {1– [1 – (0.4 + 0.3 + 0.15 + 0.1 + 0.05)]</a:t>
            </a:r>
            <a:r>
              <a:rPr lang="en-US" sz="1700" baseline="30000" dirty="0" smtClean="0"/>
              <a:t> 4</a:t>
            </a:r>
            <a:r>
              <a:rPr lang="en-US" sz="1700" dirty="0" smtClean="0"/>
              <a:t>} – </a:t>
            </a:r>
          </a:p>
          <a:p>
            <a:pPr algn="just">
              <a:buFont typeface="Wingdings 2" pitchFamily="18" charset="2"/>
              <a:buNone/>
            </a:pPr>
            <a:r>
              <a:rPr lang="en-US" sz="1700" i="1" dirty="0" smtClean="0"/>
              <a:t>R</a:t>
            </a:r>
            <a:r>
              <a:rPr lang="en-US" sz="1700" dirty="0" smtClean="0"/>
              <a:t> (1) – </a:t>
            </a:r>
            <a:r>
              <a:rPr lang="en-US" sz="1700" i="1" dirty="0" smtClean="0"/>
              <a:t>R</a:t>
            </a:r>
            <a:r>
              <a:rPr lang="en-US" sz="1700" dirty="0" smtClean="0"/>
              <a:t> (2)–</a:t>
            </a:r>
            <a:r>
              <a:rPr lang="en-US" sz="1700" i="1" dirty="0" smtClean="0"/>
              <a:t>R</a:t>
            </a:r>
            <a:r>
              <a:rPr lang="en-US" sz="1700" dirty="0" smtClean="0"/>
              <a:t> (3) – </a:t>
            </a:r>
            <a:r>
              <a:rPr lang="en-US" sz="1700" i="1" dirty="0" smtClean="0"/>
              <a:t>R</a:t>
            </a:r>
            <a:r>
              <a:rPr lang="en-US" sz="1700" dirty="0" smtClean="0"/>
              <a:t> (4) =1– </a:t>
            </a:r>
            <a:r>
              <a:rPr lang="en-US" sz="1700" i="1" dirty="0" smtClean="0"/>
              <a:t>R</a:t>
            </a:r>
            <a:r>
              <a:rPr lang="en-US" sz="1700" dirty="0" smtClean="0"/>
              <a:t> (1) – </a:t>
            </a:r>
            <a:r>
              <a:rPr lang="en-US" sz="1700" i="1" dirty="0" smtClean="0"/>
              <a:t>R</a:t>
            </a:r>
            <a:r>
              <a:rPr lang="en-US" sz="1700" dirty="0" smtClean="0"/>
              <a:t> (2) – </a:t>
            </a:r>
            <a:r>
              <a:rPr lang="en-US" sz="1700" i="1" dirty="0" smtClean="0"/>
              <a:t>R</a:t>
            </a:r>
            <a:r>
              <a:rPr lang="en-US" sz="1700" dirty="0" smtClean="0"/>
              <a:t> (3) – </a:t>
            </a:r>
            <a:r>
              <a:rPr lang="en-US" sz="1700" i="1" dirty="0" smtClean="0"/>
              <a:t>R</a:t>
            </a:r>
            <a:r>
              <a:rPr lang="en-US" sz="1700" dirty="0" smtClean="0"/>
              <a:t> (4) = 1 – 0.10042 – 0.15524 – 0.34617 –0.34816 =0.05001</a:t>
            </a:r>
            <a:r>
              <a:rPr lang="en-US" sz="2000" dirty="0" smtClean="0">
                <a:latin typeface="Calibri" pitchFamily="34" charset="0"/>
              </a:rPr>
              <a:t> </a:t>
            </a:r>
          </a:p>
          <a:p>
            <a:pPr algn="just">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35</a:t>
            </a:fld>
            <a:endParaRPr lang="en-IN"/>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rPr>
              <a:t>MULTISTATE SYSTEM RELIABILITY </a:t>
            </a:r>
            <a:r>
              <a:rPr lang="en-US" sz="2400" b="1" cap="small"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47107" name="Content Placeholder 5"/>
          <p:cNvSpPr>
            <a:spLocks noGrp="1"/>
          </p:cNvSpPr>
          <p:nvPr>
            <p:ph sz="quarter" idx="1"/>
          </p:nvPr>
        </p:nvSpPr>
        <p:spPr>
          <a:xfrm>
            <a:off x="301625" y="1527175"/>
            <a:ext cx="8504238" cy="4494213"/>
          </a:xfrm>
        </p:spPr>
        <p:txBody>
          <a:bodyPr/>
          <a:lstStyle/>
          <a:p>
            <a:pPr algn="just">
              <a:buFont typeface="Wingdings 2" pitchFamily="18" charset="2"/>
              <a:buNone/>
            </a:pPr>
            <a:r>
              <a:rPr lang="en-US" sz="2000" dirty="0" smtClean="0"/>
              <a:t>Example 10’s Power Plant with four </a:t>
            </a:r>
            <a:r>
              <a:rPr lang="en-US" sz="2000" dirty="0" err="1" smtClean="0"/>
              <a:t>derated</a:t>
            </a:r>
            <a:r>
              <a:rPr lang="en-US" sz="2000" dirty="0" smtClean="0"/>
              <a:t> turbines (nodes 1 to 4) in parallel and a transformer (egress node 5) in series, and node 0 (as an ingress node with full reliability).</a:t>
            </a: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8" name="Picture 7"/>
          <p:cNvPicPr/>
          <p:nvPr/>
        </p:nvPicPr>
        <p:blipFill>
          <a:blip r:embed="rId2"/>
          <a:srcRect/>
          <a:stretch>
            <a:fillRect/>
          </a:stretch>
        </p:blipFill>
        <p:spPr bwMode="auto">
          <a:xfrm>
            <a:off x="1763713" y="2852738"/>
            <a:ext cx="5688012" cy="3168650"/>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36</a:t>
            </a:fld>
            <a:endParaRPr lang="en-IN"/>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cap="small" dirty="0" smtClean="0">
                <a:solidFill>
                  <a:schemeClr val="accent3">
                    <a:lumMod val="50000"/>
                  </a:schemeClr>
                </a:solidFill>
              </a:rPr>
              <a:t>MULTISTATE SYSTEM RELIABILITY </a:t>
            </a:r>
            <a:r>
              <a:rPr lang="en-US" sz="2400" b="1" cap="small"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48131" name="Content Placeholder 5"/>
          <p:cNvSpPr>
            <a:spLocks noGrp="1"/>
          </p:cNvSpPr>
          <p:nvPr>
            <p:ph sz="quarter" idx="1"/>
          </p:nvPr>
        </p:nvSpPr>
        <p:spPr>
          <a:xfrm>
            <a:off x="301625" y="1557338"/>
            <a:ext cx="8504238" cy="4541837"/>
          </a:xfrm>
        </p:spPr>
        <p:txBody>
          <a:bodyPr/>
          <a:lstStyle/>
          <a:p>
            <a:pPr>
              <a:buFont typeface="Wingdings 2" pitchFamily="18" charset="2"/>
              <a:buNone/>
            </a:pPr>
            <a:r>
              <a:rPr lang="en-US" sz="2000" b="1" dirty="0" smtClean="0"/>
              <a:t>Large Network Examples Using Multistate Overlap Technique:</a:t>
            </a:r>
          </a:p>
          <a:p>
            <a:pPr algn="just">
              <a:buClrTx/>
              <a:buFont typeface="Arial" panose="020B0604020202020204" pitchFamily="34" charset="0"/>
              <a:buChar char="•"/>
            </a:pPr>
            <a:r>
              <a:rPr lang="en-US" sz="2000" dirty="0" smtClean="0"/>
              <a:t>For the 19-Node large cyber network, we can calculate the ingress-egress overlap reliability using multi-state (up=0.7, </a:t>
            </a:r>
            <a:r>
              <a:rPr lang="en-US" sz="2000" dirty="0" err="1" smtClean="0"/>
              <a:t>derated</a:t>
            </a:r>
            <a:r>
              <a:rPr lang="en-US" sz="2000" dirty="0" smtClean="0"/>
              <a:t>=0.2, down=0.1) as shown in Figure 11 for </a:t>
            </a:r>
            <a:r>
              <a:rPr lang="en-US" sz="2000" i="1" dirty="0" smtClean="0"/>
              <a:t>Example 11</a:t>
            </a:r>
            <a:r>
              <a:rPr lang="en-US" sz="2000" dirty="0" smtClean="0"/>
              <a:t>:</a:t>
            </a: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4" name="Picture 3"/>
          <p:cNvPicPr/>
          <p:nvPr/>
        </p:nvPicPr>
        <p:blipFill>
          <a:blip r:embed="rId2"/>
          <a:srcRect b="1477"/>
          <a:stretch>
            <a:fillRect/>
          </a:stretch>
        </p:blipFill>
        <p:spPr bwMode="auto">
          <a:xfrm>
            <a:off x="1331913" y="3356992"/>
            <a:ext cx="6624637" cy="2736850"/>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37</a:t>
            </a:fld>
            <a:endParaRPr lang="en-IN"/>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4"/>
          <p:cNvSpPr>
            <a:spLocks noGrp="1"/>
          </p:cNvSpPr>
          <p:nvPr>
            <p:ph type="title" idx="4294967295"/>
          </p:nvPr>
        </p:nvSpPr>
        <p:spPr>
          <a:xfrm>
            <a:off x="468313" y="260350"/>
            <a:ext cx="8280400" cy="1081088"/>
          </a:xfrm>
        </p:spPr>
        <p:txBody>
          <a:bodyPr/>
          <a:lstStyle/>
          <a:p>
            <a:pPr algn="just"/>
            <a:r>
              <a:rPr lang="en-US" sz="2000" dirty="0" smtClean="0">
                <a:solidFill>
                  <a:schemeClr val="tx1"/>
                </a:solidFill>
                <a:latin typeface="+mn-lt"/>
              </a:rPr>
              <a:t>Example 12’s Implementation of Multi-State overlap reliability to 52-node network in 18s. Solution 1-52: Full Reliability=0.05, </a:t>
            </a:r>
            <a:r>
              <a:rPr lang="en-US" sz="2000" dirty="0" err="1" smtClean="0">
                <a:solidFill>
                  <a:schemeClr val="tx1"/>
                </a:solidFill>
                <a:latin typeface="+mn-lt"/>
              </a:rPr>
              <a:t>Derated</a:t>
            </a:r>
            <a:r>
              <a:rPr lang="en-US" sz="2000" dirty="0" smtClean="0">
                <a:solidFill>
                  <a:schemeClr val="tx1"/>
                </a:solidFill>
                <a:latin typeface="+mn-lt"/>
              </a:rPr>
              <a:t> Reliability= 0.51, Full Unreliability= 0.44.</a:t>
            </a:r>
          </a:p>
        </p:txBody>
      </p:sp>
      <p:sp>
        <p:nvSpPr>
          <p:cNvPr id="49155" name="Content Placeholder 5"/>
          <p:cNvSpPr>
            <a:spLocks noGrp="1"/>
          </p:cNvSpPr>
          <p:nvPr>
            <p:ph sz="quarter" idx="4294967295"/>
          </p:nvPr>
        </p:nvSpPr>
        <p:spPr>
          <a:xfrm>
            <a:off x="639763" y="1557338"/>
            <a:ext cx="8504237" cy="4541837"/>
          </a:xfrm>
        </p:spPr>
        <p:txBody>
          <a:bodyPr/>
          <a:lstStyle/>
          <a:p>
            <a:pPr>
              <a:buFont typeface="Wingdings 2" pitchFamily="18" charset="2"/>
              <a:buNone/>
            </a:pPr>
            <a:endParaRPr lang="en-US" sz="2000" b="1" smtClean="0">
              <a:latin typeface="Calibri" pitchFamily="34" charset="0"/>
            </a:endParaRPr>
          </a:p>
          <a:p>
            <a:pPr>
              <a:buFont typeface="Wingdings 2" pitchFamily="18" charset="2"/>
              <a:buNone/>
            </a:pPr>
            <a:endParaRPr lang="en-US" sz="2000" b="1" smtClean="0">
              <a:latin typeface="Calibri" pitchFamily="34" charset="0"/>
            </a:endParaRPr>
          </a:p>
          <a:p>
            <a:pPr>
              <a:buFont typeface="Wingdings 2" pitchFamily="18" charset="2"/>
              <a:buNone/>
            </a:pPr>
            <a:endParaRPr lang="en-US" sz="2000" b="1" smtClean="0">
              <a:latin typeface="Calibri" pitchFamily="34" charset="0"/>
            </a:endParaRPr>
          </a:p>
          <a:p>
            <a:pPr>
              <a:buFont typeface="Wingdings 2" pitchFamily="18" charset="2"/>
              <a:buNone/>
            </a:pPr>
            <a:endParaRPr lang="en-US" sz="2000" b="1" smtClean="0">
              <a:latin typeface="Calibri" pitchFamily="34" charset="0"/>
            </a:endParaRPr>
          </a:p>
        </p:txBody>
      </p:sp>
      <p:pic>
        <p:nvPicPr>
          <p:cNvPr id="8" name="Picture 7"/>
          <p:cNvPicPr/>
          <p:nvPr/>
        </p:nvPicPr>
        <p:blipFill>
          <a:blip r:embed="rId2"/>
          <a:srcRect/>
          <a:stretch>
            <a:fillRect/>
          </a:stretch>
        </p:blipFill>
        <p:spPr bwMode="auto">
          <a:xfrm>
            <a:off x="611188" y="1557338"/>
            <a:ext cx="7993062" cy="4535487"/>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38</a:t>
            </a:fld>
            <a:endParaRPr lang="en-IN"/>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dirty="0" smtClean="0">
                <a:solidFill>
                  <a:schemeClr val="accent3">
                    <a:lumMod val="50000"/>
                  </a:schemeClr>
                </a:solidFill>
              </a:rPr>
              <a:t>Weibull </a:t>
            </a:r>
            <a:r>
              <a:rPr lang="en-US" sz="2400" b="1" dirty="0" smtClean="0">
                <a:solidFill>
                  <a:schemeClr val="accent3">
                    <a:lumMod val="50000"/>
                  </a:schemeClr>
                </a:solidFill>
              </a:rPr>
              <a:t>Time-Distributed </a:t>
            </a:r>
            <a:r>
              <a:rPr lang="en-US" sz="2400" b="1" dirty="0" smtClean="0">
                <a:solidFill>
                  <a:schemeClr val="accent3">
                    <a:lumMod val="50000"/>
                  </a:schemeClr>
                </a:solidFill>
              </a:rPr>
              <a:t>Reliability Evaluation</a:t>
            </a:r>
            <a:r>
              <a:rPr lang="en-US" b="1" cap="small" dirty="0" smtClean="0"/>
              <a:t/>
            </a:r>
            <a:br>
              <a:rPr lang="en-US" b="1" cap="small" dirty="0" smtClean="0"/>
            </a:br>
            <a:endParaRPr lang="en-US" dirty="0"/>
          </a:p>
        </p:txBody>
      </p:sp>
      <p:sp>
        <p:nvSpPr>
          <p:cNvPr id="50179" name="Content Placeholder 5"/>
          <p:cNvSpPr>
            <a:spLocks noGrp="1"/>
          </p:cNvSpPr>
          <p:nvPr>
            <p:ph sz="quarter" idx="1"/>
          </p:nvPr>
        </p:nvSpPr>
        <p:spPr>
          <a:xfrm>
            <a:off x="301625" y="1484313"/>
            <a:ext cx="8504238" cy="4614862"/>
          </a:xfrm>
        </p:spPr>
        <p:txBody>
          <a:bodyPr/>
          <a:lstStyle/>
          <a:p>
            <a:pPr>
              <a:buFont typeface="Wingdings 2" pitchFamily="18" charset="2"/>
              <a:buNone/>
            </a:pPr>
            <a:r>
              <a:rPr lang="en-US" sz="2000" b="1" dirty="0" smtClean="0"/>
              <a:t>Motivation behind Weibull Probability Modeling:</a:t>
            </a:r>
          </a:p>
          <a:p>
            <a:pPr algn="just">
              <a:buClrTx/>
              <a:buFont typeface="Arial" panose="020B0604020202020204" pitchFamily="34" charset="0"/>
              <a:buChar char="•"/>
            </a:pPr>
            <a:r>
              <a:rPr lang="en-US" sz="2000" dirty="0" smtClean="0"/>
              <a:t>The benefit of choosing Weibull distribution is that we can implement the generic mathematical behavior once and satisfy a wide range of component behavior by simply manipulating the shape parameter, β, at runtime. As shown in the subsequent graph of Figure below, the entirety of component behavior is spanned.</a:t>
            </a:r>
          </a:p>
          <a:p>
            <a:pPr>
              <a:buClrTx/>
              <a:buFont typeface="Wingdings" pitchFamily="2" charset="2"/>
              <a:buChar char="ü"/>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7" name="Picture 6"/>
          <p:cNvPicPr/>
          <p:nvPr/>
        </p:nvPicPr>
        <p:blipFill>
          <a:blip r:embed="rId2"/>
          <a:srcRect/>
          <a:stretch>
            <a:fillRect/>
          </a:stretch>
        </p:blipFill>
        <p:spPr bwMode="auto">
          <a:xfrm>
            <a:off x="2051050" y="3573463"/>
            <a:ext cx="5616575" cy="2663825"/>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39</a:t>
            </a:fld>
            <a:endParaRPr lang="en-IN"/>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404813"/>
            <a:ext cx="8218487" cy="936625"/>
          </a:xfrm>
        </p:spPr>
        <p:txBody>
          <a:bodyPr>
            <a:normAutofit fontScale="90000"/>
          </a:bodyPr>
          <a:lstStyle/>
          <a:p>
            <a:pPr eaLnBrk="1" fontAlgn="auto" hangingPunct="1">
              <a:spcAft>
                <a:spcPts val="0"/>
              </a:spcAft>
              <a:defRPr/>
            </a:pPr>
            <a:r>
              <a:rPr lang="en-US" sz="2400" b="1" dirty="0" smtClean="0">
                <a:solidFill>
                  <a:srgbClr val="002060"/>
                </a:solidFill>
                <a:latin typeface="Verdana" pitchFamily="34" charset="0"/>
                <a:ea typeface="Verdana" pitchFamily="34" charset="0"/>
                <a:cs typeface="Verdana" pitchFamily="34" charset="0"/>
              </a:rPr>
              <a:t/>
            </a:r>
            <a:br>
              <a:rPr lang="en-US" sz="2400" b="1" dirty="0" smtClean="0">
                <a:solidFill>
                  <a:srgbClr val="002060"/>
                </a:solidFill>
                <a:latin typeface="Verdana" pitchFamily="34" charset="0"/>
                <a:ea typeface="Verdana" pitchFamily="34" charset="0"/>
                <a:cs typeface="Verdana" pitchFamily="34" charset="0"/>
              </a:rPr>
            </a:br>
            <a:r>
              <a:rPr lang="en-US" sz="2400" b="1" dirty="0" smtClean="0">
                <a:solidFill>
                  <a:schemeClr val="accent3">
                    <a:lumMod val="50000"/>
                  </a:schemeClr>
                </a:solidFill>
                <a:latin typeface="Verdana" pitchFamily="34" charset="0"/>
                <a:ea typeface="Verdana" pitchFamily="34" charset="0"/>
                <a:cs typeface="Verdana" pitchFamily="34" charset="0"/>
              </a:rPr>
              <a:t/>
            </a:r>
            <a:br>
              <a:rPr lang="en-US" sz="2400" b="1" dirty="0" smtClean="0">
                <a:solidFill>
                  <a:schemeClr val="accent3">
                    <a:lumMod val="50000"/>
                  </a:schemeClr>
                </a:solidFill>
                <a:latin typeface="Verdana" pitchFamily="34" charset="0"/>
                <a:ea typeface="Verdana" pitchFamily="34" charset="0"/>
                <a:cs typeface="Verdana" pitchFamily="34" charset="0"/>
              </a:rPr>
            </a:br>
            <a:r>
              <a:rPr lang="en-US" sz="2700" b="1" dirty="0" smtClean="0">
                <a:solidFill>
                  <a:schemeClr val="accent3">
                    <a:lumMod val="50000"/>
                  </a:schemeClr>
                </a:solidFill>
                <a:ea typeface="Verdana" pitchFamily="34" charset="0"/>
                <a:cs typeface="Verdana" pitchFamily="34" charset="0"/>
              </a:rPr>
              <a:t>INTRODUCTION AND MOTIVATION</a:t>
            </a:r>
            <a:r>
              <a:rPr lang="en-US" sz="2400" b="1" dirty="0" smtClean="0">
                <a:solidFill>
                  <a:srgbClr val="002060"/>
                </a:solidFill>
                <a:ea typeface="Verdana" pitchFamily="34" charset="0"/>
                <a:cs typeface="Verdana" pitchFamily="34" charset="0"/>
              </a:rPr>
              <a:t/>
            </a:r>
            <a:br>
              <a:rPr lang="en-US" sz="2400" b="1" dirty="0" smtClean="0">
                <a:solidFill>
                  <a:srgbClr val="002060"/>
                </a:solidFill>
                <a:ea typeface="Verdana" pitchFamily="34" charset="0"/>
                <a:cs typeface="Verdana" pitchFamily="34" charset="0"/>
              </a:rPr>
            </a:br>
            <a:endParaRPr lang="en-IN" sz="2400" b="1" dirty="0" smtClean="0">
              <a:solidFill>
                <a:srgbClr val="002060"/>
              </a:solidFill>
              <a:ea typeface="Verdana" pitchFamily="34" charset="0"/>
              <a:cs typeface="Verdana" pitchFamily="34" charset="0"/>
            </a:endParaRPr>
          </a:p>
        </p:txBody>
      </p:sp>
      <p:sp>
        <p:nvSpPr>
          <p:cNvPr id="14339" name="Content Placeholder 2"/>
          <p:cNvSpPr>
            <a:spLocks noGrp="1"/>
          </p:cNvSpPr>
          <p:nvPr>
            <p:ph sz="quarter" idx="1"/>
          </p:nvPr>
        </p:nvSpPr>
        <p:spPr>
          <a:xfrm>
            <a:off x="250825" y="1484313"/>
            <a:ext cx="8642350" cy="4897437"/>
          </a:xfrm>
        </p:spPr>
        <p:txBody>
          <a:bodyPr/>
          <a:lstStyle/>
          <a:p>
            <a:pPr algn="just" eaLnBrk="1" hangingPunct="1">
              <a:buClrTx/>
              <a:buFont typeface="Arial" panose="020B0604020202020204" pitchFamily="34" charset="0"/>
              <a:buChar char="•"/>
            </a:pPr>
            <a:r>
              <a:rPr lang="en-US" sz="1900" dirty="0" smtClean="0"/>
              <a:t>Network reliability is the probability that a network with all its sub-networks and constituting components will successfully complete the task it is intended to perform under the conditions encountered for the specified period of time defined between a source and a target. </a:t>
            </a:r>
          </a:p>
          <a:p>
            <a:pPr algn="just" eaLnBrk="1" hangingPunct="1">
              <a:buClrTx/>
              <a:buFont typeface="Arial" panose="020B0604020202020204" pitchFamily="34" charset="0"/>
              <a:buChar char="•"/>
            </a:pPr>
            <a:endParaRPr lang="en-US" sz="1900" dirty="0" smtClean="0"/>
          </a:p>
          <a:p>
            <a:pPr algn="just" eaLnBrk="1" hangingPunct="1">
              <a:buClrTx/>
              <a:buFont typeface="Arial" panose="020B0604020202020204" pitchFamily="34" charset="0"/>
              <a:buChar char="•"/>
            </a:pPr>
            <a:r>
              <a:rPr lang="en-US" sz="1900" dirty="0" smtClean="0"/>
              <a:t>Network reliability computations are similar to those developed for industrial applications, but there are a few exceptions. In industrial applications, all of the components in the system are usually considered critical to the overall function of the system. However, in network applications, the target communication between two nodes may select few components in the system due to redundancy.</a:t>
            </a:r>
          </a:p>
          <a:p>
            <a:pPr algn="just" eaLnBrk="1" hangingPunct="1">
              <a:buClrTx/>
              <a:buFont typeface="Arial" panose="020B0604020202020204" pitchFamily="34" charset="0"/>
              <a:buChar char="•"/>
            </a:pPr>
            <a:endParaRPr lang="en-US" sz="1900" dirty="0" smtClean="0"/>
          </a:p>
          <a:p>
            <a:pPr algn="just" eaLnBrk="1" hangingPunct="1">
              <a:buClrTx/>
              <a:buFont typeface="Arial" panose="020B0604020202020204" pitchFamily="34" charset="0"/>
              <a:buChar char="•"/>
            </a:pPr>
            <a:r>
              <a:rPr lang="en-US" sz="1900" dirty="0" smtClean="0"/>
              <a:t>Network reliability estimation has been used successfully for non-trivial-sized networks using neural networks and heuristic algorithms as well as employing a concurrent error detection approach by the co-author of an earlier research.</a:t>
            </a:r>
            <a:r>
              <a:rPr lang="en-US" sz="2000" dirty="0" smtClean="0"/>
              <a:t> </a:t>
            </a:r>
            <a:endParaRPr lang="en-US" sz="1900" b="1" dirty="0" smtClean="0">
              <a:solidFill>
                <a:srgbClr val="C00000"/>
              </a:solidFill>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a:t>
            </a:fld>
            <a:endParaRPr lang="en-IN"/>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dirty="0" smtClean="0">
                <a:solidFill>
                  <a:schemeClr val="accent3">
                    <a:lumMod val="50000"/>
                  </a:schemeClr>
                </a:solidFill>
              </a:rPr>
              <a:t>Weibull </a:t>
            </a:r>
            <a:r>
              <a:rPr lang="en-US" sz="2400" b="1" dirty="0">
                <a:solidFill>
                  <a:schemeClr val="accent3">
                    <a:lumMod val="50000"/>
                  </a:schemeClr>
                </a:solidFill>
              </a:rPr>
              <a:t>Time-Distributed </a:t>
            </a:r>
            <a:r>
              <a:rPr lang="en-US" sz="2400" b="1" dirty="0" smtClean="0">
                <a:solidFill>
                  <a:schemeClr val="accent3">
                    <a:lumMod val="50000"/>
                  </a:schemeClr>
                </a:solidFill>
              </a:rPr>
              <a:t>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51203" name="Content Placeholder 5"/>
          <p:cNvSpPr>
            <a:spLocks noGrp="1"/>
          </p:cNvSpPr>
          <p:nvPr>
            <p:ph sz="quarter" idx="1"/>
          </p:nvPr>
        </p:nvSpPr>
        <p:spPr>
          <a:xfrm>
            <a:off x="323528" y="1772816"/>
            <a:ext cx="8504238" cy="4614862"/>
          </a:xfrm>
        </p:spPr>
        <p:txBody>
          <a:bodyPr/>
          <a:lstStyle/>
          <a:p>
            <a:pPr>
              <a:buFont typeface="Wingdings 2" pitchFamily="18" charset="2"/>
              <a:buNone/>
            </a:pPr>
            <a:r>
              <a:rPr lang="en-US" sz="1800" b="1" dirty="0" smtClean="0"/>
              <a:t>Weibull Parameter Estimation Methodology:</a:t>
            </a:r>
          </a:p>
          <a:p>
            <a:pPr>
              <a:buFont typeface="Wingdings 2" pitchFamily="18" charset="2"/>
              <a:buNone/>
            </a:pPr>
            <a:endParaRPr lang="en-US" sz="1800" b="1" dirty="0" smtClean="0"/>
          </a:p>
          <a:p>
            <a:pPr algn="just">
              <a:buClrTx/>
              <a:buFont typeface="Arial" panose="020B0604020202020204" pitchFamily="34" charset="0"/>
              <a:buChar char="•"/>
            </a:pPr>
            <a:r>
              <a:rPr lang="en-US" sz="1800" dirty="0" smtClean="0"/>
              <a:t>Inside the overlap algorithm, there are three types of arithmetic performed on node reliabilities; multiplication, addition, and subtraction. In order to incorporate Weibull reliability directly into the algorithm, we must first find a way to define and implement Weibull math. </a:t>
            </a:r>
          </a:p>
          <a:p>
            <a:pPr algn="just">
              <a:buClrTx/>
              <a:buFont typeface="Arial" panose="020B0604020202020204" pitchFamily="34" charset="0"/>
              <a:buChar char="•"/>
            </a:pPr>
            <a:endParaRPr lang="en-US" sz="1800" dirty="0" smtClean="0"/>
          </a:p>
          <a:p>
            <a:pPr algn="just">
              <a:buClrTx/>
              <a:buFont typeface="Arial" panose="020B0604020202020204" pitchFamily="34" charset="0"/>
              <a:buChar char="•"/>
            </a:pPr>
            <a:r>
              <a:rPr lang="en-US" sz="1800" dirty="0" smtClean="0"/>
              <a:t>Consider the fact that at </a:t>
            </a:r>
            <a:r>
              <a:rPr lang="en-US" sz="1800" i="1" dirty="0" smtClean="0"/>
              <a:t>t</a:t>
            </a:r>
            <a:r>
              <a:rPr lang="en-US" sz="1800" dirty="0" smtClean="0"/>
              <a:t>=0 a two-parameter Weibull reliability should always be 1; if we were to add two components the value of </a:t>
            </a:r>
            <a:r>
              <a:rPr lang="en-US" sz="1800" i="1" dirty="0" smtClean="0"/>
              <a:t>t</a:t>
            </a:r>
            <a:r>
              <a:rPr lang="en-US" sz="1800" dirty="0" smtClean="0"/>
              <a:t>=0 would be 1+1 or 2, directly conflicting with the reliability bounds.. The solution lies in breaking the reliability of each component into an array of static reliabilities at evenly distributed points in time. The overlap algorithm is run generating a multitude of reliabilities. Finally, the reliability plot is used to generate a final Weibull goodness of fit.</a:t>
            </a:r>
          </a:p>
          <a:p>
            <a:pPr algn="just">
              <a:buClrTx/>
              <a:buFont typeface="Wingdings" pitchFamily="2" charset="2"/>
              <a:buChar char="ü"/>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40</a:t>
            </a:fld>
            <a:endParaRPr lang="en-IN"/>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dirty="0" smtClean="0">
                <a:solidFill>
                  <a:schemeClr val="accent3">
                    <a:lumMod val="50000"/>
                  </a:schemeClr>
                </a:solidFill>
              </a:rPr>
              <a:t>Weibull </a:t>
            </a:r>
            <a:r>
              <a:rPr lang="en-US" sz="2400" b="1" dirty="0">
                <a:solidFill>
                  <a:schemeClr val="accent3">
                    <a:lumMod val="50000"/>
                  </a:schemeClr>
                </a:solidFill>
              </a:rPr>
              <a:t>Time-Distributed </a:t>
            </a:r>
            <a:r>
              <a:rPr lang="en-US" sz="2400" b="1" dirty="0" smtClean="0">
                <a:solidFill>
                  <a:schemeClr val="accent3">
                    <a:lumMod val="50000"/>
                  </a:schemeClr>
                </a:solidFill>
              </a:rPr>
              <a:t>Reliability </a:t>
            </a:r>
            <a:r>
              <a:rPr lang="en-US" sz="2400" b="1" dirty="0" smtClean="0">
                <a:solidFill>
                  <a:schemeClr val="accent3">
                    <a:lumMod val="50000"/>
                  </a:schemeClr>
                </a:solidFill>
              </a:rPr>
              <a:t>Evaluation (Cont’d) </a:t>
            </a:r>
            <a:r>
              <a:rPr lang="en-US" b="1" cap="small" dirty="0" smtClean="0"/>
              <a:t/>
            </a:r>
            <a:br>
              <a:rPr lang="en-US" b="1" cap="small" dirty="0" smtClean="0"/>
            </a:br>
            <a:endParaRPr lang="en-US" dirty="0"/>
          </a:p>
        </p:txBody>
      </p:sp>
      <p:sp>
        <p:nvSpPr>
          <p:cNvPr id="52227" name="Content Placeholder 5"/>
          <p:cNvSpPr>
            <a:spLocks noGrp="1"/>
          </p:cNvSpPr>
          <p:nvPr>
            <p:ph sz="quarter" idx="1"/>
          </p:nvPr>
        </p:nvSpPr>
        <p:spPr>
          <a:xfrm>
            <a:off x="301625" y="1484313"/>
            <a:ext cx="8504238" cy="4614862"/>
          </a:xfrm>
        </p:spPr>
        <p:txBody>
          <a:bodyPr/>
          <a:lstStyle/>
          <a:p>
            <a:pPr>
              <a:buFont typeface="Wingdings 2" pitchFamily="18" charset="2"/>
              <a:buNone/>
            </a:pPr>
            <a:r>
              <a:rPr lang="en-US" sz="2000" b="1" dirty="0" smtClean="0">
                <a:latin typeface="Calibri" pitchFamily="34" charset="0"/>
              </a:rPr>
              <a:t> </a:t>
            </a:r>
            <a:r>
              <a:rPr lang="en-US" sz="2000" b="1" dirty="0" smtClean="0"/>
              <a:t>Overlap Algorithm Applied to Weibull Distributed Components:</a:t>
            </a:r>
            <a:r>
              <a:rPr lang="en-US" sz="2000" dirty="0" smtClean="0"/>
              <a:t/>
            </a:r>
            <a:br>
              <a:rPr lang="en-US" sz="2000" dirty="0" smtClean="0"/>
            </a:br>
            <a:endParaRPr lang="en-US" sz="2000" b="1" dirty="0" smtClean="0"/>
          </a:p>
          <a:p>
            <a:pPr algn="just">
              <a:buClrTx/>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p:txBody>
      </p:sp>
      <p:pic>
        <p:nvPicPr>
          <p:cNvPr id="88066" name="Picture 2"/>
          <p:cNvPicPr>
            <a:picLocks noChangeAspect="1" noChangeArrowheads="1"/>
          </p:cNvPicPr>
          <p:nvPr/>
        </p:nvPicPr>
        <p:blipFill>
          <a:blip r:embed="rId2"/>
          <a:srcRect/>
          <a:stretch>
            <a:fillRect/>
          </a:stretch>
        </p:blipFill>
        <p:spPr bwMode="auto">
          <a:xfrm>
            <a:off x="539750" y="2348880"/>
            <a:ext cx="7991475" cy="3848100"/>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41</a:t>
            </a:fld>
            <a:endParaRPr lang="en-IN"/>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625" y="260350"/>
            <a:ext cx="8534400" cy="1223963"/>
          </a:xfrm>
        </p:spPr>
        <p:txBody>
          <a:bodyPr/>
          <a:lstStyle/>
          <a:p>
            <a:pPr>
              <a:defRPr/>
            </a:pPr>
            <a:r>
              <a:rPr lang="en-US" dirty="0" smtClean="0"/>
              <a:t> </a:t>
            </a:r>
            <a:br>
              <a:rPr lang="en-US" dirty="0" smtClean="0"/>
            </a:br>
            <a:r>
              <a:rPr lang="en-US" sz="2400" b="1" dirty="0" smtClean="0">
                <a:solidFill>
                  <a:schemeClr val="accent3">
                    <a:lumMod val="50000"/>
                  </a:schemeClr>
                </a:solidFill>
              </a:rPr>
              <a:t>Weibull </a:t>
            </a:r>
            <a:r>
              <a:rPr lang="en-US" sz="2400" b="1" dirty="0">
                <a:solidFill>
                  <a:schemeClr val="accent3">
                    <a:lumMod val="50000"/>
                  </a:schemeClr>
                </a:solidFill>
              </a:rPr>
              <a:t>Time-Distributed </a:t>
            </a:r>
            <a:r>
              <a:rPr lang="en-US" sz="2400" b="1" dirty="0" smtClean="0">
                <a:solidFill>
                  <a:schemeClr val="accent3">
                    <a:lumMod val="50000"/>
                  </a:schemeClr>
                </a:solidFill>
              </a:rPr>
              <a:t>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53251" name="Content Placeholder 5"/>
          <p:cNvSpPr>
            <a:spLocks noGrp="1"/>
          </p:cNvSpPr>
          <p:nvPr>
            <p:ph sz="quarter" idx="1"/>
          </p:nvPr>
        </p:nvSpPr>
        <p:spPr>
          <a:xfrm>
            <a:off x="301625" y="1773238"/>
            <a:ext cx="8504238" cy="4325937"/>
          </a:xfrm>
        </p:spPr>
        <p:txBody>
          <a:bodyPr/>
          <a:lstStyle/>
          <a:p>
            <a:pPr>
              <a:buFont typeface="Wingdings 2" pitchFamily="18" charset="2"/>
              <a:buNone/>
            </a:pPr>
            <a:r>
              <a:rPr lang="en-US" sz="2000" b="1" dirty="0" smtClean="0">
                <a:latin typeface="Calibri" pitchFamily="34" charset="0"/>
              </a:rPr>
              <a:t> </a:t>
            </a:r>
            <a:r>
              <a:rPr lang="en-US" sz="2000" b="1" dirty="0" smtClean="0"/>
              <a:t>Overlap Algorithm Applied to Weibull Distributed Components:</a:t>
            </a:r>
          </a:p>
          <a:p>
            <a:pPr algn="just">
              <a:buFont typeface="Wingdings 2" pitchFamily="18" charset="2"/>
              <a:buNone/>
            </a:pPr>
            <a:endParaRPr lang="en-US" sz="2000" b="1" dirty="0" smtClean="0"/>
          </a:p>
          <a:p>
            <a:pPr algn="just">
              <a:buClrTx/>
              <a:buFont typeface="Arial" panose="020B0604020202020204" pitchFamily="34" charset="0"/>
              <a:buChar char="•"/>
            </a:pPr>
            <a:r>
              <a:rPr lang="en-US" sz="2000" dirty="0" smtClean="0"/>
              <a:t>Before delving into how to estimate a final pair of shape and scale parameters from the solution generated by the overlap algorithm, let’s first walk through an example of a slightly more complex network up to this point. </a:t>
            </a:r>
          </a:p>
          <a:p>
            <a:pPr algn="just">
              <a:buClrTx/>
              <a:buFont typeface="Arial" panose="020B0604020202020204" pitchFamily="34" charset="0"/>
              <a:buChar char="•"/>
            </a:pPr>
            <a:endParaRPr lang="en-US" sz="2000" dirty="0" smtClean="0"/>
          </a:p>
          <a:p>
            <a:pPr algn="just">
              <a:buClrTx/>
              <a:buFont typeface="Arial" panose="020B0604020202020204" pitchFamily="34" charset="0"/>
              <a:buChar char="•"/>
            </a:pPr>
            <a:r>
              <a:rPr lang="en-US" sz="2000" dirty="0" smtClean="0"/>
              <a:t>Consider the following network figure from node 1 to node 19 in which each node has both β and α equal to 1 assumed. </a:t>
            </a:r>
          </a:p>
          <a:p>
            <a:pPr algn="just">
              <a:buClrTx/>
              <a:buFont typeface="Arial" panose="020B0604020202020204" pitchFamily="34" charset="0"/>
              <a:buChar char="•"/>
            </a:pPr>
            <a:endParaRPr lang="en-US" sz="2000" dirty="0" smtClean="0"/>
          </a:p>
          <a:p>
            <a:pPr algn="just">
              <a:buClrTx/>
              <a:buFont typeface="Arial" panose="020B0604020202020204" pitchFamily="34" charset="0"/>
              <a:buChar char="•"/>
            </a:pPr>
            <a:r>
              <a:rPr lang="en-US" sz="2000" dirty="0" smtClean="0"/>
              <a:t>See Example 13’s nineteen-node Weibull network </a:t>
            </a:r>
            <a:r>
              <a:rPr lang="en-US" sz="2000" i="1" dirty="0" smtClean="0"/>
              <a:t>in</a:t>
            </a:r>
            <a:r>
              <a:rPr lang="en-US" sz="2000" dirty="0" smtClean="0"/>
              <a:t> Table above and Figure below.</a:t>
            </a:r>
          </a:p>
          <a:p>
            <a:pPr>
              <a:buFont typeface="Wingdings 2" pitchFamily="18" charset="2"/>
              <a:buNone/>
            </a:pPr>
            <a:r>
              <a:rPr lang="en-US" sz="2000" dirty="0" smtClean="0"/>
              <a:t/>
            </a:r>
            <a:br>
              <a:rPr lang="en-US" sz="2000" dirty="0" smtClean="0"/>
            </a:br>
            <a:endParaRPr lang="en-US" sz="2000" b="1" dirty="0" smtClean="0">
              <a:latin typeface="Calibri" pitchFamily="34" charset="0"/>
            </a:endParaRPr>
          </a:p>
          <a:p>
            <a:pPr algn="just">
              <a:buClrTx/>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42</a:t>
            </a:fld>
            <a:endParaRPr lang="en-IN"/>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260350"/>
            <a:ext cx="8534400" cy="1223963"/>
          </a:xfrm>
        </p:spPr>
        <p:txBody>
          <a:bodyPr/>
          <a:lstStyle/>
          <a:p>
            <a:pPr>
              <a:defRPr/>
            </a:pPr>
            <a:r>
              <a:rPr lang="en-US" b="1" cap="small" dirty="0" smtClean="0"/>
              <a:t/>
            </a:r>
            <a:br>
              <a:rPr lang="en-US" b="1" cap="small" dirty="0" smtClean="0"/>
            </a:br>
            <a:endParaRPr lang="en-US" dirty="0"/>
          </a:p>
        </p:txBody>
      </p:sp>
      <p:sp>
        <p:nvSpPr>
          <p:cNvPr id="54275" name="Content Placeholder 5"/>
          <p:cNvSpPr>
            <a:spLocks noGrp="1"/>
          </p:cNvSpPr>
          <p:nvPr>
            <p:ph sz="quarter" idx="4294967295"/>
          </p:nvPr>
        </p:nvSpPr>
        <p:spPr>
          <a:xfrm>
            <a:off x="0" y="1773238"/>
            <a:ext cx="8504238" cy="4325937"/>
          </a:xfrm>
        </p:spPr>
        <p:txBody>
          <a:bodyPr/>
          <a:lstStyle/>
          <a:p>
            <a:pPr>
              <a:buFont typeface="Wingdings 2" pitchFamily="18" charset="2"/>
              <a:buNone/>
            </a:pPr>
            <a:r>
              <a:rPr lang="en-US" sz="2000" smtClean="0"/>
              <a:t/>
            </a:r>
            <a:br>
              <a:rPr lang="en-US" sz="2000" smtClean="0"/>
            </a:br>
            <a:endParaRPr lang="en-US" sz="2000" b="1" smtClean="0">
              <a:latin typeface="Calibri" pitchFamily="34" charset="0"/>
            </a:endParaRPr>
          </a:p>
          <a:p>
            <a:pPr algn="just">
              <a:buClrTx/>
              <a:buFont typeface="Wingdings 2" pitchFamily="18" charset="2"/>
              <a:buNone/>
            </a:pPr>
            <a:endParaRPr lang="en-US" sz="2000" b="1" smtClean="0">
              <a:latin typeface="Calibri" pitchFamily="34" charset="0"/>
            </a:endParaRPr>
          </a:p>
          <a:p>
            <a:pPr algn="just">
              <a:buFont typeface="Wingdings 2" pitchFamily="18" charset="2"/>
              <a:buNone/>
            </a:pPr>
            <a:endParaRPr lang="en-US" sz="2000" b="1" smtClean="0">
              <a:latin typeface="Calibri" pitchFamily="34" charset="0"/>
            </a:endParaRPr>
          </a:p>
          <a:p>
            <a:pPr algn="just">
              <a:buFont typeface="Wingdings 2" pitchFamily="18" charset="2"/>
              <a:buNone/>
            </a:pPr>
            <a:endParaRPr lang="en-US" sz="2000" b="1" smtClean="0">
              <a:latin typeface="Calibri" pitchFamily="34" charset="0"/>
            </a:endParaRPr>
          </a:p>
          <a:p>
            <a:pPr algn="just">
              <a:buFont typeface="Wingdings 2" pitchFamily="18" charset="2"/>
              <a:buNone/>
            </a:pPr>
            <a:endParaRPr lang="en-US" sz="2000" b="1" smtClean="0">
              <a:latin typeface="Calibri" pitchFamily="34" charset="0"/>
            </a:endParaRPr>
          </a:p>
        </p:txBody>
      </p:sp>
      <p:pic>
        <p:nvPicPr>
          <p:cNvPr id="4" name="Picture 3"/>
          <p:cNvPicPr/>
          <p:nvPr/>
        </p:nvPicPr>
        <p:blipFill rotWithShape="1">
          <a:blip r:embed="rId2"/>
          <a:srcRect l="2652" t="15283" r="3598" b="4608"/>
          <a:stretch/>
        </p:blipFill>
        <p:spPr bwMode="auto">
          <a:xfrm>
            <a:off x="539750" y="549275"/>
            <a:ext cx="8064500" cy="5543550"/>
          </a:xfrm>
          <a:prstGeom prst="rect">
            <a:avLst/>
          </a:prstGeom>
          <a:noFill/>
          <a:ln w="19050">
            <a:solidFill>
              <a:schemeClr val="accent3">
                <a:lumMod val="50000"/>
              </a:schemeClr>
            </a:solidFill>
          </a:ln>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43</a:t>
            </a:fld>
            <a:endParaRPr lang="en-IN"/>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smtClean="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55299" name="Content Placeholder 5"/>
          <p:cNvSpPr>
            <a:spLocks noGrp="1"/>
          </p:cNvSpPr>
          <p:nvPr>
            <p:ph sz="quarter" idx="1"/>
          </p:nvPr>
        </p:nvSpPr>
        <p:spPr>
          <a:xfrm>
            <a:off x="301625" y="1557338"/>
            <a:ext cx="8504238" cy="4541837"/>
          </a:xfrm>
        </p:spPr>
        <p:txBody>
          <a:bodyPr/>
          <a:lstStyle/>
          <a:p>
            <a:pPr>
              <a:buFont typeface="Wingdings 2" pitchFamily="18" charset="2"/>
              <a:buNone/>
            </a:pPr>
            <a:r>
              <a:rPr lang="en-US" sz="2000" b="1" dirty="0" smtClean="0">
                <a:latin typeface="Calibri" pitchFamily="34" charset="0"/>
              </a:rPr>
              <a:t> </a:t>
            </a:r>
            <a:r>
              <a:rPr lang="en-US" sz="2000" b="1" dirty="0" smtClean="0"/>
              <a:t>Estimating Weibull Parameters:</a:t>
            </a:r>
          </a:p>
          <a:p>
            <a:pPr algn="just">
              <a:buFont typeface="Wingdings 2" pitchFamily="18" charset="2"/>
              <a:buNone/>
            </a:pPr>
            <a:endParaRPr lang="en-US" sz="2000" b="1" dirty="0" smtClean="0"/>
          </a:p>
          <a:p>
            <a:pPr algn="just">
              <a:buFont typeface="Wingdings 2" pitchFamily="18" charset="2"/>
              <a:buNone/>
            </a:pPr>
            <a:r>
              <a:rPr lang="en-US" sz="2000" dirty="0" smtClean="0"/>
              <a:t>Graphing the above equation depicts an exponential curve with a power of β (=slope) in the figure below.</a:t>
            </a:r>
          </a:p>
          <a:p>
            <a:pPr>
              <a:buFont typeface="Wingdings 2" pitchFamily="18" charset="2"/>
              <a:buNone/>
            </a:pPr>
            <a:r>
              <a:rPr lang="en-US" sz="2000" dirty="0" smtClean="0"/>
              <a:t/>
            </a:r>
            <a:br>
              <a:rPr lang="en-US" sz="2000" dirty="0" smtClean="0"/>
            </a:br>
            <a:endParaRPr lang="en-US" sz="2000" b="1" dirty="0" smtClean="0">
              <a:latin typeface="Calibri" pitchFamily="34" charset="0"/>
            </a:endParaRPr>
          </a:p>
          <a:p>
            <a:pPr algn="just">
              <a:buClrTx/>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p:txBody>
      </p:sp>
      <p:pic>
        <p:nvPicPr>
          <p:cNvPr id="7" name="Picture 6"/>
          <p:cNvPicPr/>
          <p:nvPr/>
        </p:nvPicPr>
        <p:blipFill>
          <a:blip r:embed="rId2"/>
          <a:srcRect/>
          <a:stretch>
            <a:fillRect/>
          </a:stretch>
        </p:blipFill>
        <p:spPr bwMode="auto">
          <a:xfrm>
            <a:off x="2124075" y="3213100"/>
            <a:ext cx="4751388" cy="2808288"/>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44</a:t>
            </a:fld>
            <a:endParaRPr lang="en-IN"/>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56323" name="Content Placeholder 5"/>
          <p:cNvSpPr>
            <a:spLocks noGrp="1"/>
          </p:cNvSpPr>
          <p:nvPr>
            <p:ph sz="quarter" idx="1"/>
          </p:nvPr>
        </p:nvSpPr>
        <p:spPr>
          <a:xfrm>
            <a:off x="301625" y="1557338"/>
            <a:ext cx="8504238" cy="4541837"/>
          </a:xfrm>
        </p:spPr>
        <p:txBody>
          <a:bodyPr/>
          <a:lstStyle/>
          <a:p>
            <a:pPr>
              <a:buFont typeface="Wingdings 2" pitchFamily="18" charset="2"/>
              <a:buNone/>
            </a:pPr>
            <a:r>
              <a:rPr lang="en-US" sz="2000" b="1" dirty="0" smtClean="0">
                <a:latin typeface="Calibri" pitchFamily="34" charset="0"/>
              </a:rPr>
              <a:t> </a:t>
            </a:r>
            <a:r>
              <a:rPr lang="en-US" sz="2000" b="1" dirty="0" smtClean="0"/>
              <a:t>Estimating Weibull Parameters:</a:t>
            </a:r>
          </a:p>
          <a:p>
            <a:pPr algn="just">
              <a:buFont typeface="Wingdings 2" pitchFamily="18" charset="2"/>
              <a:buNone/>
            </a:pPr>
            <a:endParaRPr lang="en-US" sz="2000" b="1" dirty="0" smtClean="0"/>
          </a:p>
          <a:p>
            <a:pPr algn="just">
              <a:buFont typeface="Wingdings 2" pitchFamily="18" charset="2"/>
              <a:buNone/>
            </a:pPr>
            <a:r>
              <a:rPr lang="en-US" sz="2000" dirty="0" smtClean="0"/>
              <a:t>To determine the value of β, take the log of both axis and use linear least squares to determine the slope. See the figure below.</a:t>
            </a:r>
          </a:p>
          <a:p>
            <a:pPr>
              <a:buFont typeface="Wingdings 2" pitchFamily="18" charset="2"/>
              <a:buNone/>
            </a:pPr>
            <a:r>
              <a:rPr lang="en-US" sz="2000" dirty="0" smtClean="0"/>
              <a:t/>
            </a:r>
            <a:br>
              <a:rPr lang="en-US" sz="2000" dirty="0" smtClean="0"/>
            </a:br>
            <a:endParaRPr lang="en-US" sz="2000" b="1" dirty="0" smtClean="0">
              <a:latin typeface="Calibri" pitchFamily="34" charset="0"/>
            </a:endParaRPr>
          </a:p>
          <a:p>
            <a:pPr algn="just">
              <a:buClrTx/>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p:txBody>
      </p:sp>
      <p:pic>
        <p:nvPicPr>
          <p:cNvPr id="5632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3284538"/>
            <a:ext cx="5688012" cy="28082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45</a:t>
            </a:fld>
            <a:endParaRPr lang="en-IN"/>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57347" name="Content Placeholder 5"/>
          <p:cNvSpPr>
            <a:spLocks noGrp="1"/>
          </p:cNvSpPr>
          <p:nvPr>
            <p:ph sz="quarter" idx="1"/>
          </p:nvPr>
        </p:nvSpPr>
        <p:spPr>
          <a:xfrm>
            <a:off x="301625" y="1557338"/>
            <a:ext cx="8504238" cy="4541837"/>
          </a:xfrm>
        </p:spPr>
        <p:txBody>
          <a:bodyPr/>
          <a:lstStyle/>
          <a:p>
            <a:pPr>
              <a:buFont typeface="Wingdings 2" pitchFamily="18" charset="2"/>
              <a:buNone/>
            </a:pPr>
            <a:r>
              <a:rPr lang="en-US" sz="2000" b="1" dirty="0" smtClean="0">
                <a:latin typeface="Calibri" pitchFamily="34" charset="0"/>
              </a:rPr>
              <a:t> </a:t>
            </a:r>
            <a:r>
              <a:rPr lang="en-US" sz="2000" b="1" dirty="0" smtClean="0"/>
              <a:t>Estimating Weibull Parameters:</a:t>
            </a:r>
          </a:p>
          <a:p>
            <a:pPr algn="just">
              <a:buFont typeface="Wingdings 2" pitchFamily="18" charset="2"/>
              <a:buNone/>
            </a:pPr>
            <a:endParaRPr lang="en-US" sz="2000" b="1" dirty="0" smtClean="0"/>
          </a:p>
          <a:p>
            <a:pPr algn="just">
              <a:buClrTx/>
              <a:buFont typeface="Arial" panose="020B0604020202020204" pitchFamily="34" charset="0"/>
              <a:buChar char="•"/>
            </a:pPr>
            <a:r>
              <a:rPr lang="en-US" sz="2000" dirty="0" smtClean="0"/>
              <a:t>The x-coordinates are given by log (</a:t>
            </a:r>
            <a:r>
              <a:rPr lang="en-US" sz="2000" i="1" dirty="0" smtClean="0"/>
              <a:t>t</a:t>
            </a:r>
            <a:r>
              <a:rPr lang="en-US" sz="2000" dirty="0" smtClean="0"/>
              <a:t>) while the y-coordinates are log (-ln(</a:t>
            </a:r>
            <a:r>
              <a:rPr lang="en-US" sz="2000" i="1" dirty="0" smtClean="0"/>
              <a:t>r</a:t>
            </a:r>
            <a:r>
              <a:rPr lang="en-US" sz="2000" dirty="0" smtClean="0"/>
              <a:t>)).</a:t>
            </a:r>
          </a:p>
          <a:p>
            <a:pPr algn="just">
              <a:buClrTx/>
              <a:buFont typeface="Arial" panose="020B0604020202020204" pitchFamily="34" charset="0"/>
              <a:buChar char="•"/>
            </a:pPr>
            <a:endParaRPr lang="en-US" sz="2000" dirty="0" smtClean="0"/>
          </a:p>
          <a:p>
            <a:pPr algn="just">
              <a:buClrTx/>
              <a:buFont typeface="Arial" panose="020B0604020202020204" pitchFamily="34" charset="0"/>
              <a:buChar char="•"/>
            </a:pPr>
            <a:r>
              <a:rPr lang="en-US" sz="2000" dirty="0" smtClean="0"/>
              <a:t>The best line’s slope function for calculating first-degree polynomials for </a:t>
            </a:r>
            <a:r>
              <a:rPr lang="en-US" sz="2000" i="1" dirty="0" smtClean="0"/>
              <a:t>n</a:t>
            </a:r>
            <a:r>
              <a:rPr lang="en-US" sz="2000" dirty="0" smtClean="0"/>
              <a:t> number of x and y plot points are given  for the standard slope formula “m”  for the Weibull slope, “β” respectively, as follows:</a:t>
            </a:r>
          </a:p>
          <a:p>
            <a:pPr>
              <a:buFont typeface="Wingdings 2" pitchFamily="18" charset="2"/>
              <a:buNone/>
            </a:pPr>
            <a:r>
              <a:rPr lang="en-US" sz="2000" dirty="0" smtClean="0"/>
              <a:t/>
            </a:r>
            <a:br>
              <a:rPr lang="en-US" sz="2000" dirty="0" smtClean="0"/>
            </a:br>
            <a:endParaRPr lang="en-US" sz="2000" b="1" dirty="0" smtClean="0">
              <a:latin typeface="Calibri" pitchFamily="34" charset="0"/>
            </a:endParaRPr>
          </a:p>
          <a:p>
            <a:pPr algn="just">
              <a:buClrTx/>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p:txBody>
      </p:sp>
      <p:pic>
        <p:nvPicPr>
          <p:cNvPr id="5734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675" y="4581525"/>
            <a:ext cx="29527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46</a:t>
            </a:fld>
            <a:endParaRPr lang="en-IN"/>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58371" name="Content Placeholder 5"/>
          <p:cNvSpPr>
            <a:spLocks noGrp="1"/>
          </p:cNvSpPr>
          <p:nvPr>
            <p:ph sz="quarter" idx="1"/>
          </p:nvPr>
        </p:nvSpPr>
        <p:spPr>
          <a:xfrm>
            <a:off x="301625" y="1557338"/>
            <a:ext cx="8504238" cy="4541837"/>
          </a:xfrm>
        </p:spPr>
        <p:txBody>
          <a:bodyPr/>
          <a:lstStyle/>
          <a:p>
            <a:pPr>
              <a:buFont typeface="Wingdings 2" pitchFamily="18" charset="2"/>
              <a:buNone/>
            </a:pPr>
            <a:r>
              <a:rPr lang="en-US" sz="2000" b="1" dirty="0" smtClean="0">
                <a:latin typeface="Calibri" pitchFamily="34" charset="0"/>
              </a:rPr>
              <a:t> </a:t>
            </a:r>
            <a:r>
              <a:rPr lang="en-US" sz="2000" b="1" dirty="0" smtClean="0"/>
              <a:t>Estimating Weibull Parameters:</a:t>
            </a:r>
          </a:p>
          <a:p>
            <a:pPr algn="just">
              <a:buFont typeface="Wingdings 2" pitchFamily="18" charset="2"/>
              <a:buNone/>
            </a:pPr>
            <a:endParaRPr lang="en-US" sz="2000" b="1" dirty="0" smtClean="0"/>
          </a:p>
          <a:p>
            <a:pPr>
              <a:buClrTx/>
              <a:buFont typeface="Wingdings 2" pitchFamily="18" charset="2"/>
              <a:buNone/>
            </a:pPr>
            <a:r>
              <a:rPr lang="en-US" sz="2000" dirty="0" smtClean="0"/>
              <a:t>Substituting the x and y plot functions from above yields the slope to attain the LSE (Least Square Estimation):</a:t>
            </a:r>
          </a:p>
          <a:p>
            <a:pPr>
              <a:buFont typeface="Wingdings 2" pitchFamily="18" charset="2"/>
              <a:buNone/>
            </a:pPr>
            <a:r>
              <a:rPr lang="en-US" sz="2000" dirty="0" smtClean="0"/>
              <a:t/>
            </a:r>
            <a:br>
              <a:rPr lang="en-US" sz="2000" dirty="0" smtClean="0"/>
            </a:br>
            <a:endParaRPr lang="en-US" sz="2000" b="1" dirty="0" smtClean="0"/>
          </a:p>
          <a:p>
            <a:pPr algn="just">
              <a:buClrTx/>
              <a:buFont typeface="Wingdings 2" pitchFamily="18" charset="2"/>
              <a:buNone/>
            </a:pPr>
            <a:endParaRPr lang="en-US" sz="2000" b="1" dirty="0" smtClean="0"/>
          </a:p>
          <a:p>
            <a:pPr algn="just">
              <a:buFont typeface="Wingdings 2" pitchFamily="18" charset="2"/>
              <a:buNone/>
            </a:pPr>
            <a:endParaRPr lang="en-US" sz="2000" b="1" dirty="0" smtClean="0"/>
          </a:p>
          <a:p>
            <a:pPr algn="just">
              <a:buFont typeface="Wingdings 2" pitchFamily="18" charset="2"/>
              <a:buNone/>
            </a:pPr>
            <a:r>
              <a:rPr lang="en-US" sz="2000" dirty="0" smtClean="0"/>
              <a:t>Extrapolate the values in the plot table to quickly find the various sums.</a:t>
            </a:r>
          </a:p>
          <a:p>
            <a:pPr algn="just">
              <a:buFont typeface="Wingdings 2" pitchFamily="18" charset="2"/>
              <a:buNone/>
            </a:pPr>
            <a:endParaRPr lang="en-US" sz="2000" dirty="0" smtClean="0"/>
          </a:p>
          <a:p>
            <a:pPr algn="just">
              <a:buFont typeface="Wingdings 2" pitchFamily="18" charset="2"/>
              <a:buNone/>
            </a:pPr>
            <a:r>
              <a:rPr lang="en-US" sz="2000" dirty="0" smtClean="0"/>
              <a:t>The number of plot points, </a:t>
            </a:r>
            <a:r>
              <a:rPr lang="en-US" sz="2000" i="1" dirty="0" smtClean="0"/>
              <a:t>n, </a:t>
            </a:r>
            <a:r>
              <a:rPr lang="en-US" sz="2000" dirty="0" smtClean="0"/>
              <a:t>is 30. The first and last points are omitted as the values of 0 for time and reliability would cause the log functions to return -∞. Solve for β and α below respectively:</a:t>
            </a: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p:txBody>
      </p:sp>
      <p:pic>
        <p:nvPicPr>
          <p:cNvPr id="5837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175" y="3163888"/>
            <a:ext cx="4967288"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47</a:t>
            </a:fld>
            <a:endParaRPr lang="en-IN"/>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116632"/>
            <a:ext cx="8640960" cy="864096"/>
          </a:xfrm>
        </p:spPr>
        <p:txBody>
          <a:bodyPr/>
          <a:lstStyle/>
          <a:p>
            <a:pPr>
              <a:defRPr/>
            </a:pPr>
            <a:r>
              <a:rPr lang="en-US" dirty="0" smtClean="0"/>
              <a:t> </a:t>
            </a:r>
            <a:br>
              <a:rPr lang="en-US" dirty="0" smtClean="0"/>
            </a:br>
            <a:r>
              <a:rPr lang="en-US" dirty="0" smtClean="0"/>
              <a:t/>
            </a:r>
            <a:br>
              <a:rPr lang="en-US" dirty="0" smtClean="0"/>
            </a:br>
            <a:r>
              <a:rPr lang="en-US" dirty="0"/>
              <a:t/>
            </a:r>
            <a:br>
              <a:rPr lang="en-US" dirty="0"/>
            </a:br>
            <a:r>
              <a:rPr lang="en-US" sz="2400" b="1" dirty="0" smtClean="0">
                <a:solidFill>
                  <a:schemeClr val="accent3">
                    <a:lumMod val="50000"/>
                  </a:schemeClr>
                </a:solidFill>
              </a:rPr>
              <a:t>Weibull </a:t>
            </a:r>
            <a:r>
              <a:rPr lang="en-US" sz="2400" b="1" dirty="0">
                <a:solidFill>
                  <a:schemeClr val="accent3">
                    <a:lumMod val="50000"/>
                  </a:schemeClr>
                </a:solidFill>
              </a:rPr>
              <a:t>Time-Distributed Reliability </a:t>
            </a:r>
            <a:r>
              <a:rPr lang="en-US" sz="2400" b="1" dirty="0" smtClean="0">
                <a:solidFill>
                  <a:schemeClr val="accent3">
                    <a:lumMod val="50000"/>
                  </a:schemeClr>
                </a:solidFill>
              </a:rPr>
              <a:t>Evaluation (Cont’d)</a:t>
            </a:r>
            <a:endParaRPr lang="en-US" dirty="0"/>
          </a:p>
        </p:txBody>
      </p:sp>
      <p:sp>
        <p:nvSpPr>
          <p:cNvPr id="59395" name="Content Placeholder 5"/>
          <p:cNvSpPr>
            <a:spLocks noGrp="1"/>
          </p:cNvSpPr>
          <p:nvPr>
            <p:ph sz="quarter" idx="1"/>
          </p:nvPr>
        </p:nvSpPr>
        <p:spPr>
          <a:xfrm>
            <a:off x="301625" y="1557338"/>
            <a:ext cx="8504238" cy="4541837"/>
          </a:xfrm>
        </p:spPr>
        <p:txBody>
          <a:bodyPr/>
          <a:lstStyle/>
          <a:p>
            <a:pPr>
              <a:buFont typeface="Wingdings 2" pitchFamily="18" charset="2"/>
              <a:buNone/>
            </a:pPr>
            <a:r>
              <a:rPr lang="en-US" sz="2000" b="1" dirty="0" smtClean="0">
                <a:latin typeface="Calibri" pitchFamily="34" charset="0"/>
              </a:rPr>
              <a:t> </a:t>
            </a:r>
            <a:r>
              <a:rPr lang="en-US" sz="2000" b="1" dirty="0" smtClean="0"/>
              <a:t>Estimating Weibull Parameters:</a:t>
            </a:r>
          </a:p>
          <a:p>
            <a:pPr algn="just">
              <a:buFont typeface="Wingdings 2" pitchFamily="18" charset="2"/>
              <a:buNone/>
            </a:pPr>
            <a:endParaRPr lang="en-US" sz="2000" b="1" dirty="0" smtClean="0"/>
          </a:p>
          <a:p>
            <a:pPr>
              <a:buClrTx/>
              <a:buFont typeface="Arial" panose="020B0604020202020204" pitchFamily="34" charset="0"/>
              <a:buChar char="•"/>
            </a:pPr>
            <a:r>
              <a:rPr lang="en-US" sz="2000" dirty="0" smtClean="0"/>
              <a:t>Substituting the x and y plot functions from above yields the slope to attain the LSE (Least Square Estimation):</a:t>
            </a:r>
          </a:p>
          <a:p>
            <a:pPr>
              <a:buClrTx/>
              <a:buFont typeface="Wingdings 2" pitchFamily="18" charset="2"/>
              <a:buNone/>
            </a:pPr>
            <a:r>
              <a:rPr lang="en-US" sz="2000" dirty="0" smtClean="0"/>
              <a:t/>
            </a:r>
            <a:br>
              <a:rPr lang="en-US" sz="2000" dirty="0" smtClean="0"/>
            </a:br>
            <a:endParaRPr lang="en-US" sz="2000" b="1" dirty="0" smtClean="0"/>
          </a:p>
          <a:p>
            <a:pPr algn="just">
              <a:buClrTx/>
              <a:buFont typeface="Wingdings 2" pitchFamily="18" charset="2"/>
              <a:buNone/>
            </a:pPr>
            <a:endParaRPr lang="en-US" sz="2000" b="1" dirty="0" smtClean="0"/>
          </a:p>
          <a:p>
            <a:pPr algn="just">
              <a:buClrTx/>
              <a:buFont typeface="Arial" panose="020B0604020202020204" pitchFamily="34" charset="0"/>
              <a:buChar char="•"/>
            </a:pPr>
            <a:r>
              <a:rPr lang="en-US" sz="2000" dirty="0" smtClean="0"/>
              <a:t>Extrapolate the values in the plot table to quickly find the various sums. The number of plot points, </a:t>
            </a:r>
            <a:r>
              <a:rPr lang="en-US" sz="2000" i="1" dirty="0" smtClean="0"/>
              <a:t>n, </a:t>
            </a:r>
            <a:r>
              <a:rPr lang="en-US" sz="2000" dirty="0" smtClean="0"/>
              <a:t>is 30. The first and last points are omitted as the values of 0 for time and reliability would cause the log functions to return -∞. Solve for β and α below respectively:  β = 1.16</a:t>
            </a:r>
          </a:p>
          <a:p>
            <a:pPr algn="just">
              <a:buClrTx/>
              <a:buFont typeface="Wingdings" pitchFamily="2" charset="2"/>
              <a:buChar char="ü"/>
            </a:pPr>
            <a:endParaRPr lang="en-US" sz="2000" dirty="0" smtClean="0">
              <a:latin typeface="Calibri" pitchFamily="34" charset="0"/>
            </a:endParaRPr>
          </a:p>
          <a:p>
            <a:pPr algn="just">
              <a:buFont typeface="Wingdings 2" pitchFamily="18" charset="2"/>
              <a:buNone/>
            </a:pPr>
            <a:endParaRPr lang="en-US" sz="2000" b="1" dirty="0" smtClean="0">
              <a:latin typeface="Calibri" pitchFamily="34" charset="0"/>
            </a:endParaRPr>
          </a:p>
          <a:p>
            <a:pPr algn="just">
              <a:buFont typeface="Wingdings 2" pitchFamily="18" charset="2"/>
              <a:buNone/>
            </a:pPr>
            <a:endParaRPr lang="en-US" sz="2000" b="1" dirty="0" smtClean="0">
              <a:latin typeface="Calibri" pitchFamily="34" charset="0"/>
            </a:endParaRPr>
          </a:p>
        </p:txBody>
      </p:sp>
      <p:pic>
        <p:nvPicPr>
          <p:cNvPr id="5939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513" y="2997200"/>
            <a:ext cx="432117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5373688"/>
            <a:ext cx="403225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5445125"/>
            <a:ext cx="3744913"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48</a:t>
            </a:fld>
            <a:endParaRPr lang="en-IN"/>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smtClean="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60419" name="Content Placeholder 5"/>
          <p:cNvSpPr>
            <a:spLocks noGrp="1"/>
          </p:cNvSpPr>
          <p:nvPr>
            <p:ph sz="quarter" idx="1"/>
          </p:nvPr>
        </p:nvSpPr>
        <p:spPr>
          <a:xfrm>
            <a:off x="301625" y="1557338"/>
            <a:ext cx="8504238" cy="4541837"/>
          </a:xfrm>
        </p:spPr>
        <p:txBody>
          <a:bodyPr/>
          <a:lstStyle/>
          <a:p>
            <a:pPr>
              <a:buFont typeface="Wingdings 2" pitchFamily="18" charset="2"/>
              <a:buNone/>
            </a:pPr>
            <a:r>
              <a:rPr lang="en-US" sz="1900" b="1" dirty="0" smtClean="0"/>
              <a:t>Estimating Weibull Parameters:</a:t>
            </a:r>
          </a:p>
          <a:p>
            <a:pPr algn="just">
              <a:buFont typeface="Wingdings 2" pitchFamily="18" charset="2"/>
              <a:buNone/>
            </a:pPr>
            <a:r>
              <a:rPr lang="en-US" sz="1900" dirty="0" smtClean="0"/>
              <a:t>Use the value of β to estimate for α. Recall the modified exponential equation</a:t>
            </a:r>
          </a:p>
          <a:p>
            <a:pPr algn="just">
              <a:buFont typeface="Wingdings 2" pitchFamily="18" charset="2"/>
              <a:buNone/>
            </a:pPr>
            <a:r>
              <a:rPr lang="en-US" sz="1900" dirty="0" smtClean="0"/>
              <a:t>-ln(</a:t>
            </a:r>
            <a:r>
              <a:rPr lang="en-US" sz="1900" i="1" dirty="0" smtClean="0"/>
              <a:t>r</a:t>
            </a:r>
            <a:r>
              <a:rPr lang="en-US" sz="1900" dirty="0" smtClean="0"/>
              <a:t>)</a:t>
            </a:r>
            <a:r>
              <a:rPr lang="en-US" sz="1900" baseline="30000" dirty="0" smtClean="0"/>
              <a:t> 1/β</a:t>
            </a:r>
            <a:r>
              <a:rPr lang="en-US" sz="1900" dirty="0" smtClean="0"/>
              <a:t> = </a:t>
            </a:r>
            <a:r>
              <a:rPr lang="en-US" sz="1900" i="1" dirty="0" smtClean="0"/>
              <a:t>t </a:t>
            </a:r>
            <a:r>
              <a:rPr lang="en-US" sz="1900" dirty="0" smtClean="0"/>
              <a:t>/ α</a:t>
            </a:r>
          </a:p>
          <a:p>
            <a:pPr algn="just">
              <a:buFont typeface="Wingdings 2" pitchFamily="18" charset="2"/>
              <a:buNone/>
            </a:pPr>
            <a:r>
              <a:rPr lang="en-US" sz="1900" dirty="0" smtClean="0"/>
              <a:t>Solving for α generates:</a:t>
            </a:r>
          </a:p>
          <a:p>
            <a:pPr algn="just">
              <a:buFont typeface="Wingdings 2" pitchFamily="18" charset="2"/>
              <a:buNone/>
            </a:pPr>
            <a:r>
              <a:rPr lang="en-US" sz="1900" dirty="0" smtClean="0"/>
              <a:t> α</a:t>
            </a:r>
            <a:r>
              <a:rPr lang="fr-FR" sz="1900" dirty="0" smtClean="0"/>
              <a:t> = </a:t>
            </a:r>
            <a:r>
              <a:rPr lang="fr-FR" sz="1900" i="1" dirty="0" smtClean="0"/>
              <a:t>t</a:t>
            </a:r>
            <a:r>
              <a:rPr lang="fr-FR" sz="1900" dirty="0" smtClean="0"/>
              <a:t> / -ln(</a:t>
            </a:r>
            <a:r>
              <a:rPr lang="fr-FR" sz="1900" i="1" dirty="0" smtClean="0"/>
              <a:t>r</a:t>
            </a:r>
            <a:r>
              <a:rPr lang="fr-FR" sz="1900" dirty="0" smtClean="0"/>
              <a:t>)</a:t>
            </a:r>
            <a:r>
              <a:rPr lang="fr-FR" sz="1900" baseline="30000" dirty="0" smtClean="0"/>
              <a:t> 1/</a:t>
            </a:r>
            <a:r>
              <a:rPr lang="en-US" sz="1900" baseline="30000" dirty="0" smtClean="0"/>
              <a:t>β</a:t>
            </a:r>
            <a:endParaRPr lang="en-US" sz="1900" dirty="0" smtClean="0"/>
          </a:p>
          <a:p>
            <a:pPr algn="just">
              <a:buFont typeface="Wingdings 2" pitchFamily="18" charset="2"/>
              <a:buNone/>
            </a:pPr>
            <a:r>
              <a:rPr lang="en-US" sz="1900" dirty="0" smtClean="0"/>
              <a:t>α</a:t>
            </a:r>
            <a:r>
              <a:rPr lang="fr-FR" sz="1900" dirty="0" smtClean="0"/>
              <a:t> = </a:t>
            </a:r>
            <a:r>
              <a:rPr lang="fr-FR" sz="1900" i="1" dirty="0" smtClean="0"/>
              <a:t>t</a:t>
            </a:r>
            <a:r>
              <a:rPr lang="fr-FR" sz="1900" dirty="0" smtClean="0"/>
              <a:t> / -ln(</a:t>
            </a:r>
            <a:r>
              <a:rPr lang="fr-FR" sz="1900" i="1" dirty="0" smtClean="0"/>
              <a:t>r</a:t>
            </a:r>
            <a:r>
              <a:rPr lang="fr-FR" sz="1900" dirty="0" smtClean="0"/>
              <a:t>)</a:t>
            </a:r>
            <a:r>
              <a:rPr lang="fr-FR" sz="1900" baseline="30000" dirty="0" smtClean="0"/>
              <a:t> 1/1.159524 </a:t>
            </a:r>
            <a:endParaRPr lang="en-US" sz="1900" dirty="0" smtClean="0"/>
          </a:p>
          <a:p>
            <a:pPr algn="just">
              <a:buFont typeface="Wingdings 2" pitchFamily="18" charset="2"/>
              <a:buNone/>
            </a:pPr>
            <a:r>
              <a:rPr lang="en-US" sz="1900" dirty="0" smtClean="0"/>
              <a:t>α</a:t>
            </a:r>
            <a:r>
              <a:rPr lang="fr-FR" sz="1900" dirty="0" smtClean="0"/>
              <a:t> = </a:t>
            </a:r>
            <a:r>
              <a:rPr lang="fr-FR" sz="1900" i="1" dirty="0" smtClean="0"/>
              <a:t>t</a:t>
            </a:r>
            <a:r>
              <a:rPr lang="fr-FR" sz="1900" dirty="0" smtClean="0"/>
              <a:t> / -ln(</a:t>
            </a:r>
            <a:r>
              <a:rPr lang="fr-FR" sz="1900" i="1" dirty="0" smtClean="0"/>
              <a:t>r</a:t>
            </a:r>
            <a:r>
              <a:rPr lang="fr-FR" sz="1900" dirty="0" smtClean="0"/>
              <a:t>)</a:t>
            </a:r>
            <a:r>
              <a:rPr lang="fr-FR" sz="1900" baseline="30000" dirty="0" smtClean="0"/>
              <a:t> 0.862423 </a:t>
            </a:r>
          </a:p>
          <a:p>
            <a:pPr algn="just">
              <a:buFont typeface="Wingdings 2" pitchFamily="18" charset="2"/>
              <a:buNone/>
            </a:pPr>
            <a:endParaRPr lang="en-US" sz="1900" b="1" dirty="0" smtClean="0"/>
          </a:p>
          <a:p>
            <a:pPr algn="just">
              <a:buFont typeface="Wingdings 2" pitchFamily="18" charset="2"/>
              <a:buNone/>
            </a:pPr>
            <a:r>
              <a:rPr lang="en-US" sz="1900" dirty="0" smtClean="0"/>
              <a:t>Graphing t</a:t>
            </a:r>
            <a:r>
              <a:rPr lang="en-US" sz="1900" i="1" dirty="0" smtClean="0"/>
              <a:t> </a:t>
            </a:r>
            <a:r>
              <a:rPr lang="en-US" sz="1900" dirty="0" smtClean="0"/>
              <a:t>vs. -ln(</a:t>
            </a:r>
            <a:r>
              <a:rPr lang="en-US" sz="1900" i="1" dirty="0" smtClean="0"/>
              <a:t>r</a:t>
            </a:r>
            <a:r>
              <a:rPr lang="en-US" sz="1900" dirty="0" smtClean="0"/>
              <a:t>)</a:t>
            </a:r>
            <a:r>
              <a:rPr lang="en-US" sz="1900" baseline="30000" dirty="0" smtClean="0"/>
              <a:t> 0.862423</a:t>
            </a:r>
            <a:r>
              <a:rPr lang="en-US" sz="1900" dirty="0" smtClean="0"/>
              <a:t> produces a regression line, the slope of which is 1/α. Again, we use the linear least squares estimation (LSE) principle to approximate the value for α. As the slope of the line is the inverse of the scale parameter, the inverse of the least squares slope formula is used for result interpretation.</a:t>
            </a:r>
            <a:endParaRPr lang="en-US" sz="1900" b="1" dirty="0" smtClean="0"/>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49</a:t>
            </a:fld>
            <a:endParaRPr lang="en-I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2400" b="1" dirty="0" smtClean="0">
                <a:solidFill>
                  <a:schemeClr val="accent3">
                    <a:lumMod val="50000"/>
                  </a:schemeClr>
                </a:solidFill>
              </a:rPr>
              <a:t>Overlap Technique to Calculate Complex</a:t>
            </a:r>
            <a:br>
              <a:rPr lang="en-US" sz="2400" b="1" dirty="0" smtClean="0">
                <a:solidFill>
                  <a:schemeClr val="accent3">
                    <a:lumMod val="50000"/>
                  </a:schemeClr>
                </a:solidFill>
              </a:rPr>
            </a:br>
            <a:r>
              <a:rPr lang="en-US" sz="2400" b="1" dirty="0" smtClean="0">
                <a:solidFill>
                  <a:schemeClr val="accent3">
                    <a:lumMod val="50000"/>
                  </a:schemeClr>
                </a:solidFill>
              </a:rPr>
              <a:t>Network Reliability</a:t>
            </a:r>
            <a:endParaRPr lang="en-US" sz="2400" b="1" cap="small" dirty="0">
              <a:solidFill>
                <a:schemeClr val="accent3">
                  <a:lumMod val="50000"/>
                </a:schemeClr>
              </a:solidFill>
            </a:endParaRPr>
          </a:p>
        </p:txBody>
      </p:sp>
      <p:sp>
        <p:nvSpPr>
          <p:cNvPr id="15363" name="Content Placeholder 3"/>
          <p:cNvSpPr>
            <a:spLocks noGrp="1"/>
          </p:cNvSpPr>
          <p:nvPr>
            <p:ph sz="quarter" idx="1"/>
          </p:nvPr>
        </p:nvSpPr>
        <p:spPr>
          <a:xfrm>
            <a:off x="323850" y="1484313"/>
            <a:ext cx="5472113" cy="4824412"/>
          </a:xfrm>
        </p:spPr>
        <p:txBody>
          <a:bodyPr/>
          <a:lstStyle/>
          <a:p>
            <a:pPr>
              <a:buFont typeface="Wingdings 2" pitchFamily="18" charset="2"/>
              <a:buNone/>
            </a:pPr>
            <a:r>
              <a:rPr lang="en-US" sz="1800" b="1" dirty="0" smtClean="0"/>
              <a:t>Network State Enumeration and Example 1:</a:t>
            </a:r>
          </a:p>
          <a:p>
            <a:pPr algn="just">
              <a:buClrTx/>
              <a:buFont typeface="Arial" panose="020B0604020202020204" pitchFamily="34" charset="0"/>
              <a:buChar char="•"/>
            </a:pPr>
            <a:r>
              <a:rPr lang="en-US" sz="1800" dirty="0" smtClean="0"/>
              <a:t>Consider the 5 node sample network in Figure beside. </a:t>
            </a:r>
          </a:p>
          <a:p>
            <a:pPr algn="just">
              <a:buClrTx/>
              <a:buFont typeface="Arial" panose="020B0604020202020204" pitchFamily="34" charset="0"/>
              <a:buChar char="•"/>
            </a:pPr>
            <a:endParaRPr lang="en-US" sz="1800" dirty="0" smtClean="0"/>
          </a:p>
          <a:p>
            <a:pPr algn="just">
              <a:buClrTx/>
              <a:buFont typeface="Arial" panose="020B0604020202020204" pitchFamily="34" charset="0"/>
              <a:buChar char="•"/>
            </a:pPr>
            <a:r>
              <a:rPr lang="en-US" sz="1800" dirty="0" smtClean="0"/>
              <a:t>Each node has a reliability of 0.9, meaning that 90% of the time it is up (operating, functional, working, etc.) while 10% of the time it is down (not operating, dysfunctional, not working, </a:t>
            </a:r>
            <a:r>
              <a:rPr lang="en-US" sz="1800" dirty="0" err="1" smtClean="0"/>
              <a:t>etc</a:t>
            </a:r>
            <a:r>
              <a:rPr lang="en-US" sz="1800" dirty="0" smtClean="0"/>
              <a:t>). </a:t>
            </a:r>
          </a:p>
          <a:p>
            <a:pPr algn="just">
              <a:buClrTx/>
              <a:buFont typeface="Arial" panose="020B0604020202020204" pitchFamily="34" charset="0"/>
              <a:buChar char="•"/>
            </a:pPr>
            <a:endParaRPr lang="en-US" sz="1800" dirty="0" smtClean="0"/>
          </a:p>
          <a:p>
            <a:pPr algn="just">
              <a:buClrTx/>
              <a:buFont typeface="Arial" panose="020B0604020202020204" pitchFamily="34" charset="0"/>
              <a:buChar char="•"/>
            </a:pPr>
            <a:r>
              <a:rPr lang="en-US" sz="1800" dirty="0" smtClean="0"/>
              <a:t>The state diagram would look like the following. The “1-5 Probability” column is only populated in 2</a:t>
            </a:r>
            <a:r>
              <a:rPr lang="en-US" sz="1800" baseline="30000" dirty="0" smtClean="0"/>
              <a:t>5</a:t>
            </a:r>
            <a:r>
              <a:rPr lang="en-US" sz="1800" dirty="0" smtClean="0"/>
              <a:t> = 32 states that constitute a complete link between node 1 and node 5, where the rest are left out with zero results in below slide Table. </a:t>
            </a:r>
          </a:p>
          <a:p>
            <a:pPr>
              <a:buFont typeface="Wingdings 2" pitchFamily="18" charset="2"/>
              <a:buNone/>
            </a:pPr>
            <a:endParaRPr lang="en-US" sz="2000" b="1" dirty="0" smtClean="0">
              <a:latin typeface="Calibri" pitchFamily="34" charset="0"/>
            </a:endParaRPr>
          </a:p>
        </p:txBody>
      </p:sp>
      <p:pic>
        <p:nvPicPr>
          <p:cNvPr id="5" name="Picture 4"/>
          <p:cNvPicPr/>
          <p:nvPr/>
        </p:nvPicPr>
        <p:blipFill>
          <a:blip r:embed="rId2"/>
          <a:srcRect t="4781" b="7570"/>
          <a:stretch>
            <a:fillRect/>
          </a:stretch>
        </p:blipFill>
        <p:spPr bwMode="auto">
          <a:xfrm>
            <a:off x="6012160" y="2205038"/>
            <a:ext cx="2880319" cy="2808138"/>
          </a:xfrm>
          <a:prstGeom prst="rect">
            <a:avLst/>
          </a:prstGeom>
          <a:noFill/>
          <a:ln w="19050">
            <a:solidFill>
              <a:schemeClr val="accent3">
                <a:lumMod val="50000"/>
              </a:schemeClr>
            </a:solidFill>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5</a:t>
            </a:fld>
            <a:endParaRPr lang="en-IN"/>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61443" name="Content Placeholder 5"/>
          <p:cNvSpPr>
            <a:spLocks noGrp="1"/>
          </p:cNvSpPr>
          <p:nvPr>
            <p:ph sz="quarter" idx="1"/>
          </p:nvPr>
        </p:nvSpPr>
        <p:spPr>
          <a:xfrm>
            <a:off x="323850" y="1412875"/>
            <a:ext cx="8504238" cy="4541838"/>
          </a:xfrm>
        </p:spPr>
        <p:txBody>
          <a:bodyPr/>
          <a:lstStyle/>
          <a:p>
            <a:pPr>
              <a:buFont typeface="Wingdings 2" pitchFamily="18" charset="2"/>
              <a:buNone/>
            </a:pPr>
            <a:r>
              <a:rPr lang="en-US" sz="2000" b="1" dirty="0" smtClean="0"/>
              <a:t>Estimating Weibull Parameters:</a:t>
            </a:r>
          </a:p>
          <a:p>
            <a:pPr>
              <a:buFont typeface="Wingdings 2" pitchFamily="18" charset="2"/>
              <a:buNone/>
            </a:pPr>
            <a:endParaRPr lang="en-US" sz="2000" b="1" dirty="0" smtClean="0"/>
          </a:p>
          <a:p>
            <a:pPr>
              <a:buFont typeface="Wingdings 2" pitchFamily="18" charset="2"/>
              <a:buNone/>
            </a:pPr>
            <a:endParaRPr lang="en-US" sz="2000" b="1" dirty="0" smtClean="0"/>
          </a:p>
          <a:p>
            <a:pPr>
              <a:buFont typeface="Wingdings 2" pitchFamily="18" charset="2"/>
              <a:buNone/>
            </a:pPr>
            <a:endParaRPr lang="en-US" sz="2000" b="1" dirty="0" smtClean="0"/>
          </a:p>
          <a:p>
            <a:pPr>
              <a:buFont typeface="Wingdings 2" pitchFamily="18" charset="2"/>
              <a:buNone/>
            </a:pPr>
            <a:endParaRPr lang="en-US" sz="2000" b="1" dirty="0" smtClean="0"/>
          </a:p>
          <a:p>
            <a:pPr>
              <a:buFont typeface="Wingdings 2" pitchFamily="18" charset="2"/>
              <a:buNone/>
            </a:pPr>
            <a:r>
              <a:rPr lang="en-US" sz="2000" dirty="0" smtClean="0"/>
              <a:t>Use the equation obtained above to solve for α:</a:t>
            </a:r>
          </a:p>
          <a:p>
            <a:pPr>
              <a:buFont typeface="Wingdings 2" pitchFamily="18" charset="2"/>
              <a:buNone/>
            </a:pPr>
            <a:endParaRPr lang="en-US" sz="2000" dirty="0" smtClean="0"/>
          </a:p>
          <a:p>
            <a:pPr>
              <a:buFont typeface="Wingdings 2" pitchFamily="18" charset="2"/>
              <a:buNone/>
            </a:pPr>
            <a:endParaRPr lang="en-US" sz="2000" dirty="0" smtClean="0"/>
          </a:p>
          <a:p>
            <a:pPr>
              <a:buFont typeface="Wingdings 2" pitchFamily="18" charset="2"/>
              <a:buNone/>
            </a:pPr>
            <a:endParaRPr lang="en-US" sz="2000" dirty="0" smtClean="0"/>
          </a:p>
          <a:p>
            <a:pPr>
              <a:buFont typeface="Wingdings 2" pitchFamily="18" charset="2"/>
              <a:buNone/>
            </a:pPr>
            <a:endParaRPr lang="en-US" sz="2000" dirty="0" smtClean="0"/>
          </a:p>
          <a:p>
            <a:pPr>
              <a:buFont typeface="Wingdings 2" pitchFamily="18" charset="2"/>
              <a:buNone/>
            </a:pPr>
            <a:endParaRPr lang="en-US" sz="2000" dirty="0" smtClean="0"/>
          </a:p>
          <a:p>
            <a:pPr>
              <a:buFont typeface="Wingdings 2" pitchFamily="18" charset="2"/>
              <a:buNone/>
            </a:pPr>
            <a:r>
              <a:rPr lang="en-US" sz="2000" dirty="0" smtClean="0"/>
              <a:t>α = 0.354085 </a:t>
            </a:r>
          </a:p>
          <a:p>
            <a:pPr>
              <a:buFont typeface="Wingdings 2" pitchFamily="18" charset="2"/>
              <a:buNone/>
            </a:pPr>
            <a:endParaRPr lang="en-US" sz="2000" b="1" dirty="0" smtClean="0">
              <a:latin typeface="Calibri" pitchFamily="34" charset="0"/>
            </a:endParaRPr>
          </a:p>
        </p:txBody>
      </p:sp>
      <p:pic>
        <p:nvPicPr>
          <p:cNvPr id="6144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675" y="2133600"/>
            <a:ext cx="273685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875" y="3933825"/>
            <a:ext cx="381635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50</a:t>
            </a:fld>
            <a:endParaRPr lang="en-IN"/>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62467" name="Content Placeholder 5"/>
          <p:cNvSpPr>
            <a:spLocks noGrp="1"/>
          </p:cNvSpPr>
          <p:nvPr>
            <p:ph sz="quarter" idx="1"/>
          </p:nvPr>
        </p:nvSpPr>
        <p:spPr>
          <a:xfrm>
            <a:off x="323850" y="1412875"/>
            <a:ext cx="8504238" cy="4541838"/>
          </a:xfrm>
        </p:spPr>
        <p:txBody>
          <a:bodyPr/>
          <a:lstStyle/>
          <a:p>
            <a:pPr>
              <a:buFont typeface="Wingdings 2" pitchFamily="18" charset="2"/>
              <a:buNone/>
            </a:pPr>
            <a:r>
              <a:rPr lang="en-US" sz="2000" b="1" dirty="0" smtClean="0">
                <a:latin typeface="Calibri" pitchFamily="34" charset="0"/>
              </a:rPr>
              <a:t> </a:t>
            </a:r>
            <a:r>
              <a:rPr lang="en-US" sz="2000" b="1" dirty="0" smtClean="0"/>
              <a:t>Estimating Weibull Parameters:</a:t>
            </a:r>
          </a:p>
          <a:p>
            <a:pPr>
              <a:buFont typeface="Wingdings 2" pitchFamily="18" charset="2"/>
              <a:buNone/>
            </a:pPr>
            <a:endParaRPr lang="en-US" sz="2000" b="1" dirty="0" smtClean="0"/>
          </a:p>
          <a:p>
            <a:pPr>
              <a:buFont typeface="Wingdings 2" pitchFamily="18" charset="2"/>
              <a:buNone/>
            </a:pPr>
            <a:r>
              <a:rPr lang="en-US" sz="2000" dirty="0" smtClean="0"/>
              <a:t>Linear graph for 1/α.</a:t>
            </a:r>
            <a:endParaRPr lang="en-US" sz="2000" b="1" dirty="0" smtClean="0"/>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7" name="Picture 6"/>
          <p:cNvPicPr/>
          <p:nvPr/>
        </p:nvPicPr>
        <p:blipFill>
          <a:blip r:embed="rId2"/>
          <a:srcRect/>
          <a:stretch>
            <a:fillRect/>
          </a:stretch>
        </p:blipFill>
        <p:spPr bwMode="auto">
          <a:xfrm>
            <a:off x="1692275" y="2781300"/>
            <a:ext cx="5400675" cy="3240088"/>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51</a:t>
            </a:fld>
            <a:endParaRPr lang="en-IN"/>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63491" name="Content Placeholder 5"/>
          <p:cNvSpPr>
            <a:spLocks noGrp="1"/>
          </p:cNvSpPr>
          <p:nvPr>
            <p:ph sz="quarter" idx="1"/>
          </p:nvPr>
        </p:nvSpPr>
        <p:spPr>
          <a:xfrm>
            <a:off x="323850" y="1412875"/>
            <a:ext cx="8504238" cy="4541838"/>
          </a:xfrm>
        </p:spPr>
        <p:txBody>
          <a:bodyPr/>
          <a:lstStyle/>
          <a:p>
            <a:pPr>
              <a:buFont typeface="Wingdings 2" pitchFamily="18" charset="2"/>
              <a:buNone/>
            </a:pPr>
            <a:r>
              <a:rPr lang="en-US" sz="2000" b="1" dirty="0" smtClean="0"/>
              <a:t>Estimating Weibull Parameters:</a:t>
            </a:r>
          </a:p>
          <a:p>
            <a:pPr>
              <a:buFont typeface="Wingdings 2" pitchFamily="18" charset="2"/>
              <a:buNone/>
            </a:pPr>
            <a:endParaRPr lang="en-US" sz="2000" b="1" dirty="0" smtClean="0"/>
          </a:p>
          <a:p>
            <a:pPr>
              <a:buFont typeface="Wingdings 2" pitchFamily="18" charset="2"/>
              <a:buNone/>
            </a:pPr>
            <a:r>
              <a:rPr lang="en-US" sz="2000" dirty="0" smtClean="0"/>
              <a:t>Nineteen-node (See Slide 42) Weibull results for graphical comparison.</a:t>
            </a:r>
            <a:endParaRPr lang="en-US" sz="2000" b="1" dirty="0" smtClean="0"/>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8" name="Picture 7"/>
          <p:cNvPicPr/>
          <p:nvPr/>
        </p:nvPicPr>
        <p:blipFill>
          <a:blip r:embed="rId2"/>
          <a:srcRect/>
          <a:stretch>
            <a:fillRect/>
          </a:stretch>
        </p:blipFill>
        <p:spPr bwMode="auto">
          <a:xfrm>
            <a:off x="1619250" y="2924175"/>
            <a:ext cx="5976938" cy="3097213"/>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52</a:t>
            </a:fld>
            <a:endParaRPr lang="en-IN"/>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64515" name="Content Placeholder 5"/>
          <p:cNvSpPr>
            <a:spLocks noGrp="1"/>
          </p:cNvSpPr>
          <p:nvPr>
            <p:ph sz="quarter" idx="1"/>
          </p:nvPr>
        </p:nvSpPr>
        <p:spPr>
          <a:xfrm>
            <a:off x="323850" y="1484313"/>
            <a:ext cx="8504238" cy="4470400"/>
          </a:xfrm>
        </p:spPr>
        <p:txBody>
          <a:bodyPr/>
          <a:lstStyle/>
          <a:p>
            <a:pPr algn="just">
              <a:buFont typeface="Wingdings 2" pitchFamily="18" charset="2"/>
              <a:buNone/>
            </a:pPr>
            <a:r>
              <a:rPr lang="en-US" sz="1800" b="1" dirty="0" smtClean="0"/>
              <a:t>Fifty-two Node Weibull Example for Estimating Weibull Parameters:</a:t>
            </a:r>
          </a:p>
          <a:p>
            <a:pPr>
              <a:buFont typeface="Wingdings 2" pitchFamily="18" charset="2"/>
              <a:buNone/>
            </a:pPr>
            <a:endParaRPr lang="en-US" sz="2000" b="1" dirty="0" smtClean="0"/>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6451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49" y="2204864"/>
            <a:ext cx="7561263" cy="396081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53</a:t>
            </a:fld>
            <a:endParaRPr lang="en-IN"/>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dirty="0" smtClean="0">
                <a:solidFill>
                  <a:schemeClr val="accent3">
                    <a:lumMod val="50000"/>
                  </a:schemeClr>
                </a:solidFill>
              </a:rPr>
              <a:t>Weibull 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65539" name="Content Placeholder 5"/>
          <p:cNvSpPr>
            <a:spLocks noGrp="1"/>
          </p:cNvSpPr>
          <p:nvPr>
            <p:ph sz="quarter" idx="1"/>
          </p:nvPr>
        </p:nvSpPr>
        <p:spPr>
          <a:xfrm>
            <a:off x="323850" y="1484313"/>
            <a:ext cx="8504238" cy="4470400"/>
          </a:xfrm>
        </p:spPr>
        <p:txBody>
          <a:bodyPr/>
          <a:lstStyle/>
          <a:p>
            <a:pPr algn="just">
              <a:buFont typeface="Wingdings 2" pitchFamily="18" charset="2"/>
              <a:buNone/>
            </a:pPr>
            <a:r>
              <a:rPr lang="en-US" sz="1800" b="1" dirty="0" smtClean="0"/>
              <a:t>Fifty-two Node Weibull Example for Estimating Weibull Parameters:</a:t>
            </a:r>
          </a:p>
          <a:p>
            <a:pPr algn="just">
              <a:buFont typeface="Wingdings 2" pitchFamily="18" charset="2"/>
              <a:buNone/>
            </a:pPr>
            <a:endParaRPr lang="en-US" sz="2000" b="1" dirty="0" smtClean="0">
              <a:latin typeface="Calibri" pitchFamily="34" charset="0"/>
            </a:endParaRPr>
          </a:p>
          <a:p>
            <a:pPr algn="just">
              <a:buClrTx/>
              <a:buFont typeface="Arial" panose="020B0604020202020204" pitchFamily="34" charset="0"/>
              <a:buChar char="•"/>
            </a:pPr>
            <a:r>
              <a:rPr lang="en-US" sz="1800" dirty="0" smtClean="0"/>
              <a:t>Note that the more points, the more accurate the plot will be; but more microprocessor run-time will be observed. </a:t>
            </a:r>
          </a:p>
          <a:p>
            <a:pPr algn="just">
              <a:buClrTx/>
              <a:buFont typeface="Arial" panose="020B0604020202020204" pitchFamily="34" charset="0"/>
              <a:buChar char="•"/>
            </a:pPr>
            <a:endParaRPr lang="en-US" sz="1800" dirty="0" smtClean="0"/>
          </a:p>
          <a:p>
            <a:pPr algn="just">
              <a:buClrTx/>
              <a:buFont typeface="Arial" panose="020B0604020202020204" pitchFamily="34" charset="0"/>
              <a:buChar char="•"/>
            </a:pPr>
            <a:r>
              <a:rPr lang="en-US" sz="1800" dirty="0" smtClean="0"/>
              <a:t>Find the sums of each of the calculated columns and apply the values to the equation for the shape parameter. </a:t>
            </a:r>
          </a:p>
          <a:p>
            <a:pPr algn="just">
              <a:buClrTx/>
              <a:buFont typeface="Arial" panose="020B0604020202020204" pitchFamily="34" charset="0"/>
              <a:buChar char="•"/>
            </a:pPr>
            <a:endParaRPr lang="en-US" sz="1800" dirty="0" smtClean="0"/>
          </a:p>
          <a:p>
            <a:pPr algn="just">
              <a:buClrTx/>
              <a:buFont typeface="Arial" panose="020B0604020202020204" pitchFamily="34" charset="0"/>
              <a:buChar char="•"/>
            </a:pPr>
            <a:r>
              <a:rPr lang="en-US" sz="1800" dirty="0" smtClean="0"/>
              <a:t>Given the new-found value for β compute the values required to estimate the scale parameter α. Calculate </a:t>
            </a:r>
            <a:r>
              <a:rPr lang="en-US" sz="1800" b="1" dirty="0"/>
              <a:t>-</a:t>
            </a:r>
            <a:r>
              <a:rPr lang="en-US" sz="1800" b="1" dirty="0" err="1"/>
              <a:t>ln</a:t>
            </a:r>
            <a:r>
              <a:rPr lang="en-US" sz="1800" b="1" dirty="0"/>
              <a:t>( </a:t>
            </a:r>
            <a:r>
              <a:rPr lang="en-US" sz="1800" b="1" i="1" dirty="0"/>
              <a:t>r</a:t>
            </a:r>
            <a:r>
              <a:rPr lang="en-US" sz="1800" b="1" dirty="0"/>
              <a:t> )</a:t>
            </a:r>
            <a:r>
              <a:rPr lang="en-US" sz="1800" b="1" baseline="30000" dirty="0"/>
              <a:t>1/β</a:t>
            </a:r>
            <a:r>
              <a:rPr lang="en-US" sz="1800" dirty="0" smtClean="0"/>
              <a:t>,</a:t>
            </a:r>
            <a:r>
              <a:rPr lang="en-US" sz="1800" b="1" dirty="0" smtClean="0"/>
              <a:t> </a:t>
            </a:r>
            <a:r>
              <a:rPr lang="en-US" sz="1800" b="1" i="1" dirty="0" smtClean="0"/>
              <a:t>t</a:t>
            </a:r>
            <a:r>
              <a:rPr lang="en-US" sz="1800" b="1" baseline="30000" dirty="0" smtClean="0"/>
              <a:t>2</a:t>
            </a:r>
            <a:r>
              <a:rPr lang="en-US" sz="1800" b="1" dirty="0" smtClean="0"/>
              <a:t> </a:t>
            </a:r>
            <a:r>
              <a:rPr lang="en-US" sz="1800" dirty="0" smtClean="0"/>
              <a:t>and </a:t>
            </a:r>
            <a:r>
              <a:rPr lang="en-US" sz="1800" b="1" i="1" dirty="0"/>
              <a:t>t</a:t>
            </a:r>
            <a:r>
              <a:rPr lang="en-US" sz="1800" b="1" dirty="0"/>
              <a:t>(-</a:t>
            </a:r>
            <a:r>
              <a:rPr lang="en-US" sz="1800" b="1" dirty="0" err="1"/>
              <a:t>ln</a:t>
            </a:r>
            <a:r>
              <a:rPr lang="en-US" sz="1800" b="1" dirty="0"/>
              <a:t>( </a:t>
            </a:r>
            <a:r>
              <a:rPr lang="en-US" sz="1800" b="1" i="1" dirty="0"/>
              <a:t>r</a:t>
            </a:r>
            <a:r>
              <a:rPr lang="en-US" sz="1800" b="1" dirty="0"/>
              <a:t> )</a:t>
            </a:r>
            <a:r>
              <a:rPr lang="en-US" sz="1800" b="1" baseline="30000" dirty="0"/>
              <a:t>1/β </a:t>
            </a:r>
            <a:r>
              <a:rPr lang="en-US" sz="1800" b="1" dirty="0"/>
              <a:t>)</a:t>
            </a:r>
            <a:r>
              <a:rPr lang="en-US" sz="1800" dirty="0" smtClean="0"/>
              <a:t>and their corresponding sums across the plot.</a:t>
            </a:r>
            <a:r>
              <a:rPr lang="en-US" sz="2000" dirty="0" smtClean="0">
                <a:latin typeface="Calibri" pitchFamily="34" charset="0"/>
              </a:rPr>
              <a:t> </a:t>
            </a:r>
          </a:p>
          <a:p>
            <a:pPr algn="just">
              <a:buFont typeface="Wingdings 2" pitchFamily="18" charset="2"/>
              <a:buNone/>
            </a:pPr>
            <a:endParaRPr lang="en-US" sz="2000" b="1" dirty="0" smtClean="0">
              <a:latin typeface="Calibri" pitchFamily="34" charset="0"/>
            </a:endParaRPr>
          </a:p>
          <a:p>
            <a:pPr>
              <a:buFont typeface="Wingdings 2" pitchFamily="18" charset="2"/>
              <a:buNone/>
            </a:pPr>
            <a:r>
              <a:rPr lang="en-US" sz="2000" b="1" dirty="0" smtClean="0">
                <a:latin typeface="Calibri" pitchFamily="34" charset="0"/>
              </a:rPr>
              <a:t>					,			 = </a:t>
            </a:r>
            <a:r>
              <a:rPr lang="en-US" sz="2000" dirty="0" smtClean="0">
                <a:latin typeface="Calibri" pitchFamily="34" charset="0"/>
              </a:rPr>
              <a:t>=1.370000185 </a:t>
            </a: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6554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6260" y="5097023"/>
            <a:ext cx="2879725" cy="75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1"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5013176"/>
            <a:ext cx="3455988"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54</a:t>
            </a:fld>
            <a:endParaRPr lang="en-IN"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sz="2400" b="1" dirty="0" smtClean="0">
                <a:solidFill>
                  <a:schemeClr val="accent3">
                    <a:lumMod val="50000"/>
                  </a:schemeClr>
                </a:solidFill>
              </a:rPr>
              <a:t>Weibull </a:t>
            </a:r>
            <a:r>
              <a:rPr lang="en-US" sz="2400" b="1" dirty="0" smtClean="0">
                <a:solidFill>
                  <a:schemeClr val="accent3">
                    <a:lumMod val="50000"/>
                  </a:schemeClr>
                </a:solidFill>
              </a:rPr>
              <a:t>Time-Distributed Reliability </a:t>
            </a:r>
            <a:r>
              <a:rPr lang="en-US" sz="2400" b="1" dirty="0" smtClean="0">
                <a:solidFill>
                  <a:schemeClr val="accent3">
                    <a:lumMod val="50000"/>
                  </a:schemeClr>
                </a:solidFill>
              </a:rPr>
              <a:t>Evaluation (Cont’d)</a:t>
            </a:r>
            <a:r>
              <a:rPr lang="en-US" b="1" cap="small" dirty="0" smtClean="0"/>
              <a:t/>
            </a:r>
            <a:br>
              <a:rPr lang="en-US" b="1" cap="small" dirty="0" smtClean="0"/>
            </a:br>
            <a:endParaRPr lang="en-US" dirty="0"/>
          </a:p>
        </p:txBody>
      </p:sp>
      <p:sp>
        <p:nvSpPr>
          <p:cNvPr id="66563" name="Content Placeholder 5"/>
          <p:cNvSpPr>
            <a:spLocks noGrp="1"/>
          </p:cNvSpPr>
          <p:nvPr>
            <p:ph sz="quarter" idx="1"/>
          </p:nvPr>
        </p:nvSpPr>
        <p:spPr>
          <a:xfrm>
            <a:off x="323850" y="1484313"/>
            <a:ext cx="8504238" cy="4470400"/>
          </a:xfrm>
        </p:spPr>
        <p:txBody>
          <a:bodyPr/>
          <a:lstStyle/>
          <a:p>
            <a:pPr>
              <a:buFont typeface="Wingdings 2" pitchFamily="18" charset="2"/>
              <a:buNone/>
            </a:pPr>
            <a:r>
              <a:rPr lang="en-US" sz="2000" b="1" dirty="0" smtClean="0"/>
              <a:t>A Weibull Network Example from an Oil Rig:</a:t>
            </a:r>
          </a:p>
          <a:p>
            <a:pPr algn="just">
              <a:buFont typeface="Wingdings 2" pitchFamily="18" charset="2"/>
              <a:buNone/>
            </a:pPr>
            <a:endParaRPr lang="en-US" sz="2000" b="1" dirty="0" smtClean="0"/>
          </a:p>
          <a:p>
            <a:pPr algn="just">
              <a:buClrTx/>
              <a:buFont typeface="Arial" panose="020B0604020202020204" pitchFamily="34" charset="0"/>
              <a:buChar char="•"/>
            </a:pPr>
            <a:r>
              <a:rPr lang="en-US" sz="2000" dirty="0" smtClean="0"/>
              <a:t>Given Figure below diagram, with the physical shape and contour [ ]; the network reliability (s=1, t=8) is calculated to be 77.2 %. </a:t>
            </a:r>
          </a:p>
          <a:p>
            <a:pPr algn="just">
              <a:buClrTx/>
              <a:buFont typeface="Arial" panose="020B0604020202020204" pitchFamily="34" charset="0"/>
              <a:buChar char="•"/>
            </a:pPr>
            <a:endParaRPr lang="en-US" sz="2000" dirty="0" smtClean="0"/>
          </a:p>
          <a:p>
            <a:pPr algn="just">
              <a:buClrTx/>
              <a:buFont typeface="Arial" panose="020B0604020202020204" pitchFamily="34" charset="0"/>
              <a:buChar char="•"/>
            </a:pPr>
            <a:r>
              <a:rPr lang="en-US" sz="2000" dirty="0" smtClean="0"/>
              <a:t>All components have 0.9 reliability including the ground at 9.</a:t>
            </a:r>
          </a:p>
          <a:p>
            <a:pPr algn="just">
              <a:buFont typeface="Wingdings 2" pitchFamily="18" charset="2"/>
              <a:buNone/>
            </a:pPr>
            <a:endParaRPr lang="en-US" sz="2000" b="1" dirty="0" smtClean="0">
              <a:latin typeface="Calibri" pitchFamily="34" charset="0"/>
            </a:endParaRPr>
          </a:p>
          <a:p>
            <a:pPr>
              <a:buFont typeface="Wingdings 2" pitchFamily="18" charset="2"/>
              <a:buNone/>
            </a:pPr>
            <a:r>
              <a:rPr lang="en-US" sz="2000" b="1" dirty="0" smtClean="0">
                <a:latin typeface="Calibri" pitchFamily="34" charset="0"/>
              </a:rPr>
              <a:t>								</a:t>
            </a: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10" name="Picture 9"/>
          <p:cNvPicPr/>
          <p:nvPr/>
        </p:nvPicPr>
        <p:blipFill rotWithShape="1">
          <a:blip r:embed="rId2"/>
          <a:srcRect t="-1" b="-18194"/>
          <a:stretch/>
        </p:blipFill>
        <p:spPr bwMode="auto">
          <a:xfrm>
            <a:off x="1116013" y="4005263"/>
            <a:ext cx="6911975" cy="2160587"/>
          </a:xfrm>
          <a:prstGeom prst="rect">
            <a:avLst/>
          </a:prstGeom>
          <a:noFill/>
          <a:ln w="19050">
            <a:solidFill>
              <a:schemeClr val="accent3">
                <a:lumMod val="50000"/>
              </a:schemeClr>
            </a:solidFill>
          </a:ln>
          <a:extLst/>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55</a:t>
            </a:fld>
            <a:endParaRPr lang="en-IN"/>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467544" y="116632"/>
            <a:ext cx="8280374" cy="864567"/>
          </a:xfrm>
        </p:spPr>
        <p:txBody>
          <a:bodyPr/>
          <a:lstStyle/>
          <a:p>
            <a:pPr>
              <a:defRPr/>
            </a:pPr>
            <a:r>
              <a:rPr lang="en-US" sz="1400" b="1" dirty="0" smtClean="0">
                <a:solidFill>
                  <a:schemeClr val="tx1"/>
                </a:solidFill>
              </a:rPr>
              <a:t/>
            </a:r>
            <a:br>
              <a:rPr lang="en-US" sz="1400" b="1" dirty="0" smtClean="0">
                <a:solidFill>
                  <a:schemeClr val="tx1"/>
                </a:solidFill>
              </a:rPr>
            </a:br>
            <a:r>
              <a:rPr lang="en-US" sz="1400" b="1" dirty="0">
                <a:solidFill>
                  <a:schemeClr val="tx1"/>
                </a:solidFill>
              </a:rPr>
              <a:t/>
            </a:r>
            <a:br>
              <a:rPr lang="en-US" sz="1400" b="1" dirty="0">
                <a:solidFill>
                  <a:schemeClr val="tx1"/>
                </a:solidFill>
              </a:rPr>
            </a:br>
            <a:r>
              <a:rPr lang="en-US" sz="1400" b="1" dirty="0" smtClean="0">
                <a:solidFill>
                  <a:schemeClr val="tx1"/>
                </a:solidFill>
              </a:rPr>
              <a:t>Simple onshore land-based oil rig structure with input-output contour diagram.</a:t>
            </a:r>
            <a:br>
              <a:rPr lang="en-US" sz="1400" b="1" dirty="0" smtClean="0">
                <a:solidFill>
                  <a:schemeClr val="tx1"/>
                </a:solidFill>
              </a:rPr>
            </a:br>
            <a:r>
              <a:rPr lang="en-US" sz="2000" b="1" dirty="0">
                <a:solidFill>
                  <a:srgbClr val="00B050"/>
                </a:solidFill>
              </a:rPr>
              <a:t>A Weibull Network Example from an Oil </a:t>
            </a:r>
            <a:r>
              <a:rPr lang="en-US" sz="2000" b="1" dirty="0" smtClean="0">
                <a:solidFill>
                  <a:srgbClr val="00B050"/>
                </a:solidFill>
              </a:rPr>
              <a:t>Rig (Cont’d):</a:t>
            </a:r>
            <a:r>
              <a:rPr lang="en-US" sz="2000" b="1" dirty="0"/>
              <a:t/>
            </a:r>
            <a:br>
              <a:rPr lang="en-US" sz="2000" b="1" dirty="0"/>
            </a:br>
            <a:endParaRPr lang="en-US" sz="2000" b="1" dirty="0">
              <a:solidFill>
                <a:schemeClr val="tx1"/>
              </a:solidFill>
            </a:endParaRPr>
          </a:p>
        </p:txBody>
      </p:sp>
      <p:sp>
        <p:nvSpPr>
          <p:cNvPr id="68611" name="Content Placeholder 5"/>
          <p:cNvSpPr>
            <a:spLocks noGrp="1"/>
          </p:cNvSpPr>
          <p:nvPr>
            <p:ph sz="quarter" idx="4294967295"/>
          </p:nvPr>
        </p:nvSpPr>
        <p:spPr>
          <a:xfrm>
            <a:off x="639763" y="1628775"/>
            <a:ext cx="8504237" cy="4537075"/>
          </a:xfrm>
        </p:spPr>
        <p:txBody>
          <a:bodyPr/>
          <a:lstStyle/>
          <a:p>
            <a:pPr>
              <a:buFont typeface="Wingdings 2" pitchFamily="18" charset="2"/>
              <a:buNone/>
            </a:pPr>
            <a:endParaRPr lang="en-US" sz="2000" b="1" smtClean="0">
              <a:latin typeface="Calibri" pitchFamily="34" charset="0"/>
            </a:endParaRPr>
          </a:p>
          <a:p>
            <a:pPr>
              <a:buFont typeface="Wingdings 2" pitchFamily="18" charset="2"/>
              <a:buNone/>
            </a:pPr>
            <a:r>
              <a:rPr lang="en-US" sz="2000" b="1" smtClean="0">
                <a:latin typeface="Calibri" pitchFamily="34" charset="0"/>
              </a:rPr>
              <a:t>								</a:t>
            </a:r>
          </a:p>
          <a:p>
            <a:pPr>
              <a:buFont typeface="Wingdings 2" pitchFamily="18" charset="2"/>
              <a:buNone/>
            </a:pPr>
            <a:endParaRPr lang="en-US" sz="2000" b="1" smtClean="0">
              <a:latin typeface="Calibri" pitchFamily="34" charset="0"/>
            </a:endParaRPr>
          </a:p>
          <a:p>
            <a:pPr>
              <a:buFont typeface="Wingdings 2" pitchFamily="18" charset="2"/>
              <a:buNone/>
            </a:pPr>
            <a:endParaRPr lang="en-US" sz="2000" b="1" smtClean="0">
              <a:latin typeface="Calibri" pitchFamily="34" charset="0"/>
            </a:endParaRPr>
          </a:p>
          <a:p>
            <a:pPr>
              <a:buFont typeface="Wingdings 2" pitchFamily="18" charset="2"/>
              <a:buNone/>
            </a:pPr>
            <a:endParaRPr lang="en-US" sz="2000" b="1" smtClean="0">
              <a:latin typeface="Calibri" pitchFamily="34" charset="0"/>
            </a:endParaRPr>
          </a:p>
        </p:txBody>
      </p:sp>
      <p:pic>
        <p:nvPicPr>
          <p:cNvPr id="68612" name="Picture 3" descr="C:\Users\Owner\Desktop\12772 Rev, Cor\Chapter 2 Figure 22 W Tit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764704"/>
            <a:ext cx="6408737" cy="5401146"/>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56</a:t>
            </a:fld>
            <a:endParaRPr lang="en-IN"/>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4"/>
          <p:cNvSpPr>
            <a:spLocks noGrp="1"/>
          </p:cNvSpPr>
          <p:nvPr>
            <p:ph type="title" idx="4294967295"/>
          </p:nvPr>
        </p:nvSpPr>
        <p:spPr>
          <a:xfrm>
            <a:off x="395536" y="476672"/>
            <a:ext cx="8388895" cy="936104"/>
          </a:xfrm>
        </p:spPr>
        <p:txBody>
          <a:bodyPr/>
          <a:lstStyle/>
          <a:p>
            <a:pPr algn="just"/>
            <a:r>
              <a:rPr lang="en-US" sz="2000" dirty="0" smtClean="0">
                <a:solidFill>
                  <a:schemeClr val="tx1"/>
                </a:solidFill>
                <a:latin typeface="+mn-lt"/>
              </a:rPr>
              <a:t/>
            </a:r>
            <a:br>
              <a:rPr lang="en-US" sz="2000" dirty="0" smtClean="0">
                <a:solidFill>
                  <a:schemeClr val="tx1"/>
                </a:solidFill>
                <a:latin typeface="+mn-lt"/>
              </a:rPr>
            </a:br>
            <a:r>
              <a:rPr lang="en-US" sz="2000" dirty="0">
                <a:solidFill>
                  <a:schemeClr val="tx1"/>
                </a:solidFill>
                <a:latin typeface="+mn-lt"/>
              </a:rPr>
              <a:t/>
            </a:r>
            <a:br>
              <a:rPr lang="en-US" sz="2000" dirty="0">
                <a:solidFill>
                  <a:schemeClr val="tx1"/>
                </a:solidFill>
                <a:latin typeface="+mn-lt"/>
              </a:rPr>
            </a:br>
            <a:r>
              <a:rPr lang="en-US" sz="2000" dirty="0" smtClean="0">
                <a:solidFill>
                  <a:schemeClr val="tx1"/>
                </a:solidFill>
                <a:latin typeface="+mn-lt"/>
              </a:rPr>
              <a:t/>
            </a:r>
            <a:br>
              <a:rPr lang="en-US" sz="2000" dirty="0" smtClean="0">
                <a:solidFill>
                  <a:schemeClr val="tx1"/>
                </a:solidFill>
                <a:latin typeface="+mn-lt"/>
              </a:rPr>
            </a:br>
            <a:r>
              <a:rPr lang="en-US" sz="2000" dirty="0">
                <a:solidFill>
                  <a:schemeClr val="tx1"/>
                </a:solidFill>
                <a:latin typeface="+mn-lt"/>
              </a:rPr>
              <a:t/>
            </a:r>
            <a:br>
              <a:rPr lang="en-US" sz="2000" dirty="0">
                <a:solidFill>
                  <a:schemeClr val="tx1"/>
                </a:solidFill>
                <a:latin typeface="+mn-lt"/>
              </a:rPr>
            </a:br>
            <a:r>
              <a:rPr lang="en-US" sz="2000" dirty="0" smtClean="0">
                <a:solidFill>
                  <a:schemeClr val="tx1"/>
                </a:solidFill>
                <a:latin typeface="+mn-lt"/>
              </a:rPr>
              <a:t/>
            </a:r>
            <a:br>
              <a:rPr lang="en-US" sz="2000" dirty="0" smtClean="0">
                <a:solidFill>
                  <a:schemeClr val="tx1"/>
                </a:solidFill>
                <a:latin typeface="+mn-lt"/>
              </a:rPr>
            </a:br>
            <a:r>
              <a:rPr lang="en-US" sz="2000" dirty="0" smtClean="0">
                <a:solidFill>
                  <a:schemeClr val="tx1"/>
                </a:solidFill>
                <a:latin typeface="+mn-lt"/>
              </a:rPr>
              <a:t>.</a:t>
            </a:r>
            <a:br>
              <a:rPr lang="en-US" sz="2000" dirty="0" smtClean="0">
                <a:solidFill>
                  <a:schemeClr val="tx1"/>
                </a:solidFill>
                <a:latin typeface="+mn-lt"/>
              </a:rPr>
            </a:br>
            <a:r>
              <a:rPr lang="en-US" sz="2000" dirty="0" smtClean="0">
                <a:solidFill>
                  <a:schemeClr val="tx1"/>
                </a:solidFill>
                <a:latin typeface="+mn-lt"/>
              </a:rPr>
              <a:t/>
            </a:r>
            <a:br>
              <a:rPr lang="en-US" sz="2000" dirty="0" smtClean="0">
                <a:solidFill>
                  <a:schemeClr val="tx1"/>
                </a:solidFill>
                <a:latin typeface="+mn-lt"/>
              </a:rPr>
            </a:br>
            <a:r>
              <a:rPr lang="en-US" sz="2000" dirty="0">
                <a:solidFill>
                  <a:schemeClr val="tx1"/>
                </a:solidFill>
                <a:latin typeface="+mn-lt"/>
              </a:rPr>
              <a:t/>
            </a:r>
            <a:br>
              <a:rPr lang="en-US" sz="2000" dirty="0">
                <a:solidFill>
                  <a:schemeClr val="tx1"/>
                </a:solidFill>
                <a:latin typeface="+mn-lt"/>
              </a:rPr>
            </a:br>
            <a:r>
              <a:rPr lang="en-US" sz="2000" dirty="0" smtClean="0">
                <a:solidFill>
                  <a:schemeClr val="tx1"/>
                </a:solidFill>
                <a:latin typeface="+mn-lt"/>
              </a:rPr>
              <a:t/>
            </a:r>
            <a:br>
              <a:rPr lang="en-US" sz="2000" dirty="0" smtClean="0">
                <a:solidFill>
                  <a:schemeClr val="tx1"/>
                </a:solidFill>
                <a:latin typeface="+mn-lt"/>
              </a:rPr>
            </a:br>
            <a:r>
              <a:rPr lang="en-US" sz="2000" dirty="0" smtClean="0">
                <a:solidFill>
                  <a:schemeClr val="tx1"/>
                </a:solidFill>
                <a:latin typeface="+mn-lt"/>
              </a:rPr>
              <a:t/>
            </a:r>
            <a:br>
              <a:rPr lang="en-US" sz="2000" dirty="0" smtClean="0">
                <a:solidFill>
                  <a:schemeClr val="tx1"/>
                </a:solidFill>
                <a:latin typeface="+mn-lt"/>
              </a:rPr>
            </a:br>
            <a:r>
              <a:rPr lang="en-US" sz="2000" dirty="0">
                <a:solidFill>
                  <a:schemeClr val="tx1"/>
                </a:solidFill>
                <a:latin typeface="+mn-lt"/>
              </a:rPr>
              <a:t/>
            </a:r>
            <a:br>
              <a:rPr lang="en-US" sz="2000" dirty="0">
                <a:solidFill>
                  <a:schemeClr val="tx1"/>
                </a:solidFill>
                <a:latin typeface="+mn-lt"/>
              </a:rPr>
            </a:br>
            <a:r>
              <a:rPr lang="en-US" sz="1600" b="1" dirty="0" smtClean="0">
                <a:solidFill>
                  <a:srgbClr val="00B050"/>
                </a:solidFill>
              </a:rPr>
              <a:t>A </a:t>
            </a:r>
            <a:r>
              <a:rPr lang="en-US" sz="1600" b="1" dirty="0">
                <a:solidFill>
                  <a:srgbClr val="00B050"/>
                </a:solidFill>
              </a:rPr>
              <a:t>Weibull Network Example from an Oil Rig (Cont’d):</a:t>
            </a:r>
            <a:r>
              <a:rPr lang="en-US" sz="2000" b="1" dirty="0"/>
              <a:t/>
            </a:r>
            <a:br>
              <a:rPr lang="en-US" sz="2000" b="1" dirty="0"/>
            </a:br>
            <a:r>
              <a:rPr lang="en-US" sz="2000" dirty="0">
                <a:solidFill>
                  <a:schemeClr val="tx1"/>
                </a:solidFill>
                <a:latin typeface="+mn-lt"/>
              </a:rPr>
              <a:t>The benefits listed above prove that we have documented an algorithm with a true industry application, while the shortcomings really only detail opportunities for growth rather than steadfast barriers</a:t>
            </a:r>
            <a:endParaRPr lang="en-US" sz="2000" b="1" dirty="0" smtClean="0">
              <a:solidFill>
                <a:schemeClr val="tx1"/>
              </a:solidFill>
              <a:latin typeface="+mn-lt"/>
            </a:endParaRPr>
          </a:p>
        </p:txBody>
      </p:sp>
      <p:sp>
        <p:nvSpPr>
          <p:cNvPr id="69635" name="Content Placeholder 5"/>
          <p:cNvSpPr>
            <a:spLocks noGrp="1"/>
          </p:cNvSpPr>
          <p:nvPr>
            <p:ph sz="quarter" idx="4294967295"/>
          </p:nvPr>
        </p:nvSpPr>
        <p:spPr>
          <a:xfrm>
            <a:off x="639763" y="1628775"/>
            <a:ext cx="8504237" cy="4537075"/>
          </a:xfrm>
        </p:spPr>
        <p:txBody>
          <a:bodyPr/>
          <a:lstStyle/>
          <a:p>
            <a:pPr>
              <a:buFont typeface="Wingdings 2" pitchFamily="18" charset="2"/>
              <a:buNone/>
            </a:pPr>
            <a:endParaRPr lang="en-US" sz="2000" b="1" dirty="0" smtClean="0">
              <a:latin typeface="Calibri" pitchFamily="34" charset="0"/>
            </a:endParaRPr>
          </a:p>
          <a:p>
            <a:pPr>
              <a:buFont typeface="Wingdings 2" pitchFamily="18" charset="2"/>
              <a:buNone/>
            </a:pPr>
            <a:r>
              <a:rPr lang="en-US" sz="2000" b="1" dirty="0" smtClean="0">
                <a:latin typeface="Calibri" pitchFamily="34" charset="0"/>
              </a:rPr>
              <a:t>								</a:t>
            </a: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pic>
        <p:nvPicPr>
          <p:cNvPr id="6963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1484313"/>
            <a:ext cx="5041900" cy="464026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E1E9778-DB1F-4841-84A9-D408579BEAF7}" type="slidenum">
              <a:rPr lang="en-IN" smtClean="0"/>
              <a:pPr>
                <a:defRPr/>
              </a:pPr>
              <a:t>57</a:t>
            </a:fld>
            <a:endParaRPr lang="en-IN"/>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0825" y="260350"/>
            <a:ext cx="8534400" cy="1223963"/>
          </a:xfrm>
        </p:spPr>
        <p:txBody>
          <a:bodyPr/>
          <a:lstStyle/>
          <a:p>
            <a:pPr>
              <a:defRPr/>
            </a:pPr>
            <a:r>
              <a:rPr lang="en-US" dirty="0" smtClean="0"/>
              <a:t> </a:t>
            </a:r>
            <a:br>
              <a:rPr lang="en-US" dirty="0" smtClean="0"/>
            </a:br>
            <a:r>
              <a:rPr lang="en-US" sz="2400" b="1" smtClean="0">
                <a:solidFill>
                  <a:schemeClr val="accent3">
                    <a:lumMod val="50000"/>
                  </a:schemeClr>
                </a:solidFill>
                <a:latin typeface="Algerian" pitchFamily="82" charset="0"/>
              </a:rPr>
              <a:t> </a:t>
            </a:r>
            <a:r>
              <a:rPr lang="en-US" sz="2400" b="1" smtClean="0">
                <a:solidFill>
                  <a:schemeClr val="accent3">
                    <a:lumMod val="50000"/>
                  </a:schemeClr>
                </a:solidFill>
              </a:rPr>
              <a:t>Discussions and Conclusion </a:t>
            </a:r>
            <a:r>
              <a:rPr lang="en-US" b="1" cap="small" dirty="0" smtClean="0"/>
              <a:t/>
            </a:r>
            <a:br>
              <a:rPr lang="en-US" b="1" cap="small" dirty="0" smtClean="0"/>
            </a:br>
            <a:endParaRPr lang="en-US" dirty="0"/>
          </a:p>
        </p:txBody>
      </p:sp>
      <p:sp>
        <p:nvSpPr>
          <p:cNvPr id="67587" name="Content Placeholder 5"/>
          <p:cNvSpPr>
            <a:spLocks noGrp="1"/>
          </p:cNvSpPr>
          <p:nvPr>
            <p:ph sz="quarter" idx="1"/>
          </p:nvPr>
        </p:nvSpPr>
        <p:spPr>
          <a:xfrm>
            <a:off x="323850" y="1628775"/>
            <a:ext cx="8504238" cy="4537075"/>
          </a:xfrm>
        </p:spPr>
        <p:txBody>
          <a:bodyPr/>
          <a:lstStyle/>
          <a:p>
            <a:pPr algn="just">
              <a:buClrTx/>
              <a:buFont typeface="Arial" panose="020B0604020202020204" pitchFamily="34" charset="0"/>
              <a:buChar char="•"/>
            </a:pPr>
            <a:r>
              <a:rPr lang="en-US" sz="1800" dirty="0" smtClean="0"/>
              <a:t>The network reliability evaluation algorithm may open many doors in the vast reliability engineering field. The overlap algorithm presented in this chapter, along with the associated performance tuning activities, greatly increases the size and complexity of the networks that are possible.</a:t>
            </a:r>
          </a:p>
          <a:p>
            <a:pPr algn="just">
              <a:buClrTx/>
              <a:buFont typeface="Arial" panose="020B0604020202020204" pitchFamily="34" charset="0"/>
              <a:buChar char="•"/>
            </a:pPr>
            <a:endParaRPr lang="en-US" sz="1800" b="1" dirty="0" smtClean="0"/>
          </a:p>
          <a:p>
            <a:pPr algn="just">
              <a:buClrTx/>
              <a:buFont typeface="Arial" panose="020B0604020202020204" pitchFamily="34" charset="0"/>
              <a:buChar char="•"/>
            </a:pPr>
            <a:r>
              <a:rPr lang="en-US" sz="1800" dirty="0" smtClean="0"/>
              <a:t>This expansion of capability moves the presented set of algorithms from a tool that can only be used in demonstrations and educational activities to an enterprise level solution than can be used to capably solve real-world scenarios as illustrated in the next two slides.</a:t>
            </a:r>
          </a:p>
          <a:p>
            <a:pPr algn="just">
              <a:buClrTx/>
              <a:buFont typeface="Arial" panose="020B0604020202020204" pitchFamily="34" charset="0"/>
              <a:buChar char="•"/>
            </a:pPr>
            <a:endParaRPr lang="en-US" sz="1800" b="1" dirty="0" smtClean="0"/>
          </a:p>
          <a:p>
            <a:pPr algn="just">
              <a:buClrTx/>
              <a:buFont typeface="Arial" panose="020B0604020202020204" pitchFamily="34" charset="0"/>
              <a:buChar char="•"/>
            </a:pPr>
            <a:r>
              <a:rPr lang="en-US" sz="1800" dirty="0" smtClean="0"/>
              <a:t>In applications such as monitoring a packet-switching network, professionals can plan for situations where traffic controlling hubs may experience heavy systems loads and operated in a </a:t>
            </a:r>
            <a:r>
              <a:rPr lang="en-US" sz="1800" dirty="0" err="1" smtClean="0"/>
              <a:t>derated</a:t>
            </a:r>
            <a:r>
              <a:rPr lang="en-US" sz="1800" dirty="0" smtClean="0"/>
              <a:t> state.</a:t>
            </a:r>
          </a:p>
          <a:p>
            <a:pPr>
              <a:buFont typeface="Wingdings 2" pitchFamily="18" charset="2"/>
              <a:buNone/>
            </a:pPr>
            <a:endParaRPr lang="en-US" sz="1800" b="1" dirty="0" smtClean="0"/>
          </a:p>
          <a:p>
            <a:pPr>
              <a:buFont typeface="Wingdings 2" pitchFamily="18" charset="2"/>
              <a:buNone/>
            </a:pPr>
            <a:r>
              <a:rPr lang="en-US" sz="2000" b="1" dirty="0" smtClean="0">
                <a:latin typeface="Calibri" pitchFamily="34" charset="0"/>
              </a:rPr>
              <a:t>								</a:t>
            </a: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a:p>
            <a:pPr>
              <a:buFont typeface="Wingdings 2" pitchFamily="18" charset="2"/>
              <a:buNone/>
            </a:pPr>
            <a:endParaRPr lang="en-US" sz="2000" b="1"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58</a:t>
            </a:fld>
            <a:endParaRPr lang="en-IN"/>
          </a:p>
        </p:txBody>
      </p:sp>
    </p:spTree>
    <p:extLst>
      <p:ext uri="{BB962C8B-B14F-4D97-AF65-F5344CB8AC3E}">
        <p14:creationId xmlns:p14="http://schemas.microsoft.com/office/powerpoint/2010/main" val="39992099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itle 1"/>
          <p:cNvSpPr>
            <a:spLocks noGrp="1"/>
          </p:cNvSpPr>
          <p:nvPr>
            <p:ph type="ctrTitle"/>
          </p:nvPr>
        </p:nvSpPr>
        <p:spPr>
          <a:xfrm>
            <a:off x="683568" y="188640"/>
            <a:ext cx="7772400" cy="1752600"/>
          </a:xfrm>
        </p:spPr>
        <p:txBody>
          <a:bodyPr/>
          <a:lstStyle/>
          <a:p>
            <a:pPr eaLnBrk="1" hangingPunct="1">
              <a:defRPr/>
            </a:pPr>
            <a:r>
              <a:rPr lang="en-US" dirty="0" smtClean="0">
                <a:solidFill>
                  <a:srgbClr val="FF0000"/>
                </a:solidFill>
              </a:rPr>
              <a:t>THANK YOU!</a:t>
            </a:r>
            <a:endParaRPr lang="en-IN" dirty="0" smtClean="0">
              <a:solidFill>
                <a:srgbClr val="FF0000"/>
              </a:solidFill>
            </a:endParaRPr>
          </a:p>
        </p:txBody>
      </p:sp>
      <p:sp>
        <p:nvSpPr>
          <p:cNvPr id="2" name="Slide Number Placeholder 1"/>
          <p:cNvSpPr>
            <a:spLocks noGrp="1"/>
          </p:cNvSpPr>
          <p:nvPr>
            <p:ph type="sldNum" sz="quarter" idx="12"/>
          </p:nvPr>
        </p:nvSpPr>
        <p:spPr/>
        <p:txBody>
          <a:bodyPr/>
          <a:lstStyle/>
          <a:p>
            <a:pPr>
              <a:defRPr/>
            </a:pPr>
            <a:fld id="{E5BE7DA3-57E1-443D-92A9-7902E3E3E1DB}" type="slidenum">
              <a:rPr lang="en-IN" smtClean="0"/>
              <a:pPr>
                <a:defRPr/>
              </a:pPr>
              <a:t>59</a:t>
            </a:fld>
            <a:endParaRPr lang="en-IN"/>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2400" b="1" dirty="0" smtClean="0">
                <a:solidFill>
                  <a:schemeClr val="accent3">
                    <a:lumMod val="50000"/>
                  </a:schemeClr>
                </a:solidFill>
              </a:rPr>
              <a:t>Overlap Technique to Calculate Complex</a:t>
            </a:r>
            <a:br>
              <a:rPr lang="en-US" sz="2400" b="1" dirty="0" smtClean="0">
                <a:solidFill>
                  <a:schemeClr val="accent3">
                    <a:lumMod val="50000"/>
                  </a:schemeClr>
                </a:solidFill>
              </a:rPr>
            </a:br>
            <a:r>
              <a:rPr lang="en-US" sz="2400" b="1" dirty="0" smtClean="0">
                <a:solidFill>
                  <a:schemeClr val="accent3">
                    <a:lumMod val="50000"/>
                  </a:schemeClr>
                </a:solidFill>
              </a:rPr>
              <a:t>Network </a:t>
            </a:r>
            <a:r>
              <a:rPr lang="en-US" sz="2400" b="1" dirty="0" smtClean="0">
                <a:solidFill>
                  <a:schemeClr val="accent3">
                    <a:lumMod val="50000"/>
                  </a:schemeClr>
                </a:solidFill>
              </a:rPr>
              <a:t>Reliability (cont’d)</a:t>
            </a:r>
            <a:endParaRPr lang="en-US" sz="2400" b="1" cap="small" dirty="0">
              <a:solidFill>
                <a:schemeClr val="accent3">
                  <a:lumMod val="50000"/>
                </a:schemeClr>
              </a:solidFill>
            </a:endParaRPr>
          </a:p>
        </p:txBody>
      </p:sp>
      <p:sp>
        <p:nvSpPr>
          <p:cNvPr id="16387" name="Content Placeholder 3"/>
          <p:cNvSpPr>
            <a:spLocks noGrp="1"/>
          </p:cNvSpPr>
          <p:nvPr>
            <p:ph sz="quarter" idx="1"/>
          </p:nvPr>
        </p:nvSpPr>
        <p:spPr>
          <a:xfrm>
            <a:off x="323850" y="1484313"/>
            <a:ext cx="8496300" cy="4824412"/>
          </a:xfrm>
        </p:spPr>
        <p:txBody>
          <a:bodyPr/>
          <a:lstStyle/>
          <a:p>
            <a:pPr>
              <a:buFont typeface="Wingdings 2" pitchFamily="18" charset="2"/>
              <a:buNone/>
              <a:defRPr/>
            </a:pPr>
            <a:r>
              <a:rPr lang="en-US" sz="1800" b="1" cap="all" dirty="0" smtClean="0"/>
              <a:t>Five node/two path static network state enumeration table for “1-5” in above slide Figure:</a:t>
            </a: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lgn="just">
              <a:buFont typeface="Wingdings 2" pitchFamily="18" charset="2"/>
              <a:buNone/>
              <a:defRPr/>
            </a:pPr>
            <a:r>
              <a:rPr lang="en-US" sz="2000" dirty="0" smtClean="0"/>
              <a:t>Note that this returns the same results as standard parallel-series equations that can be done manually:</a:t>
            </a:r>
          </a:p>
          <a:p>
            <a:pPr algn="just">
              <a:buFont typeface="Wingdings 2" pitchFamily="18" charset="2"/>
              <a:buNone/>
              <a:defRPr/>
            </a:pPr>
            <a:r>
              <a:rPr lang="en-US" sz="2000" dirty="0" smtClean="0"/>
              <a:t> </a:t>
            </a:r>
          </a:p>
          <a:p>
            <a:pPr algn="just">
              <a:buFont typeface="Wingdings 2" pitchFamily="18" charset="2"/>
              <a:buNone/>
              <a:defRPr/>
            </a:pPr>
            <a:r>
              <a:rPr lang="en-US" sz="2000" i="1" dirty="0" smtClean="0"/>
              <a:t>R</a:t>
            </a:r>
            <a:r>
              <a:rPr lang="en-US" sz="2000" i="1" baseline="-25000" dirty="0" smtClean="0"/>
              <a:t>T</a:t>
            </a:r>
            <a:r>
              <a:rPr lang="en-US" sz="2000" i="1" dirty="0" smtClean="0"/>
              <a:t> =</a:t>
            </a:r>
            <a:r>
              <a:rPr lang="en-US" sz="2000" dirty="0" smtClean="0"/>
              <a:t> </a:t>
            </a:r>
            <a:r>
              <a:rPr lang="en-US" sz="2000" i="1" dirty="0" smtClean="0"/>
              <a:t>R</a:t>
            </a:r>
            <a:r>
              <a:rPr lang="en-US" sz="2000" i="1" baseline="-25000" dirty="0" smtClean="0"/>
              <a:t>1 </a:t>
            </a:r>
            <a:r>
              <a:rPr lang="en-US" sz="2000" i="1" dirty="0" smtClean="0"/>
              <a:t>× (1 – ((1 - R</a:t>
            </a:r>
            <a:r>
              <a:rPr lang="en-US" sz="2000" i="1" baseline="-25000" dirty="0" smtClean="0"/>
              <a:t>3</a:t>
            </a:r>
            <a:r>
              <a:rPr lang="en-US" sz="2000" i="1" dirty="0" smtClean="0"/>
              <a:t>) × (1 – R</a:t>
            </a:r>
            <a:r>
              <a:rPr lang="en-US" sz="2000" i="1" baseline="-25000" dirty="0" smtClean="0"/>
              <a:t>2</a:t>
            </a:r>
            <a:r>
              <a:rPr lang="en-US" sz="2000" i="1" dirty="0" smtClean="0"/>
              <a:t> × R</a:t>
            </a:r>
            <a:r>
              <a:rPr lang="en-US" sz="2000" i="1" baseline="-25000" dirty="0" smtClean="0"/>
              <a:t>4</a:t>
            </a:r>
            <a:r>
              <a:rPr lang="en-US" sz="2000" i="1" dirty="0" smtClean="0"/>
              <a:t>))) × R</a:t>
            </a:r>
            <a:r>
              <a:rPr lang="en-US" sz="2000" i="1" baseline="-25000" dirty="0" smtClean="0"/>
              <a:t>5</a:t>
            </a:r>
            <a:endParaRPr lang="en-US" sz="2000" dirty="0" smtClean="0"/>
          </a:p>
          <a:p>
            <a:pPr algn="just">
              <a:buFont typeface="Wingdings 2" pitchFamily="18" charset="2"/>
              <a:buNone/>
              <a:defRPr/>
            </a:pPr>
            <a:r>
              <a:rPr lang="en-US" sz="2000" i="1" dirty="0" smtClean="0"/>
              <a:t>R</a:t>
            </a:r>
            <a:r>
              <a:rPr lang="en-US" sz="2000" i="1" baseline="-25000" dirty="0" smtClean="0"/>
              <a:t>T</a:t>
            </a:r>
            <a:r>
              <a:rPr lang="en-US" sz="2000" i="1" dirty="0" smtClean="0"/>
              <a:t> </a:t>
            </a:r>
            <a:r>
              <a:rPr lang="en-US" sz="2000" dirty="0" smtClean="0"/>
              <a:t>= 0.9</a:t>
            </a:r>
            <a:r>
              <a:rPr lang="en-US" sz="2000" baseline="-25000" dirty="0" smtClean="0"/>
              <a:t> </a:t>
            </a:r>
            <a:r>
              <a:rPr lang="en-US" sz="2000" dirty="0" smtClean="0"/>
              <a:t>× (1 – ((1 – 0.9) × (1 – 0.9 × 0.9))) × 0.9 = 0.79461 </a:t>
            </a:r>
            <a:endParaRPr lang="en-US" sz="2000" b="1" dirty="0"/>
          </a:p>
        </p:txBody>
      </p:sp>
      <p:pic>
        <p:nvPicPr>
          <p:cNvPr id="71682" name="Picture 2"/>
          <p:cNvPicPr>
            <a:picLocks noChangeAspect="1" noChangeArrowheads="1"/>
          </p:cNvPicPr>
          <p:nvPr/>
        </p:nvPicPr>
        <p:blipFill>
          <a:blip r:embed="rId2"/>
          <a:srcRect/>
          <a:stretch>
            <a:fillRect/>
          </a:stretch>
        </p:blipFill>
        <p:spPr bwMode="auto">
          <a:xfrm>
            <a:off x="1331913" y="2276475"/>
            <a:ext cx="5903912" cy="2016125"/>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6</a:t>
            </a:fld>
            <a:endParaRPr lang="en-IN"/>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2400" b="1" dirty="0" smtClean="0">
                <a:solidFill>
                  <a:schemeClr val="accent3">
                    <a:lumMod val="50000"/>
                  </a:schemeClr>
                </a:solidFill>
              </a:rPr>
              <a:t>Overlap Technique to Calculate Complex</a:t>
            </a:r>
            <a:br>
              <a:rPr lang="en-US" sz="2400" b="1" dirty="0" smtClean="0">
                <a:solidFill>
                  <a:schemeClr val="accent3">
                    <a:lumMod val="50000"/>
                  </a:schemeClr>
                </a:solidFill>
              </a:rPr>
            </a:br>
            <a:r>
              <a:rPr lang="en-US" sz="2400" b="1" dirty="0" smtClean="0">
                <a:solidFill>
                  <a:schemeClr val="accent3">
                    <a:lumMod val="50000"/>
                  </a:schemeClr>
                </a:solidFill>
              </a:rPr>
              <a:t>Network </a:t>
            </a:r>
            <a:r>
              <a:rPr lang="en-US" sz="2400" b="1" dirty="0">
                <a:solidFill>
                  <a:schemeClr val="accent3">
                    <a:lumMod val="50000"/>
                  </a:schemeClr>
                </a:solidFill>
              </a:rPr>
              <a:t>Reliability (cont’d)</a:t>
            </a:r>
            <a:endParaRPr lang="en-US" sz="2400" b="1" cap="small" dirty="0">
              <a:solidFill>
                <a:schemeClr val="accent3">
                  <a:lumMod val="50000"/>
                </a:schemeClr>
              </a:solidFill>
            </a:endParaRPr>
          </a:p>
        </p:txBody>
      </p:sp>
      <p:sp>
        <p:nvSpPr>
          <p:cNvPr id="16387" name="Content Placeholder 3"/>
          <p:cNvSpPr>
            <a:spLocks noGrp="1"/>
          </p:cNvSpPr>
          <p:nvPr>
            <p:ph sz="quarter" idx="1"/>
          </p:nvPr>
        </p:nvSpPr>
        <p:spPr>
          <a:xfrm>
            <a:off x="323850" y="1484313"/>
            <a:ext cx="8496300" cy="4824412"/>
          </a:xfrm>
        </p:spPr>
        <p:txBody>
          <a:bodyPr/>
          <a:lstStyle/>
          <a:p>
            <a:pPr algn="just">
              <a:buClrTx/>
              <a:buFont typeface="Arial" panose="020B0604020202020204" pitchFamily="34" charset="0"/>
              <a:buChar char="•"/>
              <a:defRPr/>
            </a:pPr>
            <a:r>
              <a:rPr lang="en-US" sz="2000" dirty="0" smtClean="0"/>
              <a:t>Consider the same 5 node network, we can quickly deduce that the two unique paths through the system from node 1 to node 5 are {1→3→5} and {1→2→4→5}. </a:t>
            </a:r>
          </a:p>
          <a:p>
            <a:pPr algn="just">
              <a:buClrTx/>
              <a:buFont typeface="Arial" panose="020B0604020202020204" pitchFamily="34" charset="0"/>
              <a:buChar char="•"/>
              <a:defRPr/>
            </a:pPr>
            <a:endParaRPr lang="en-US" sz="2000" dirty="0" smtClean="0"/>
          </a:p>
          <a:p>
            <a:pPr algn="just">
              <a:buClrTx/>
              <a:buFont typeface="Arial" panose="020B0604020202020204" pitchFamily="34" charset="0"/>
              <a:buChar char="•"/>
              <a:defRPr/>
            </a:pPr>
            <a:r>
              <a:rPr lang="en-US" sz="2000" dirty="0" smtClean="0"/>
              <a:t>More on algorithmically determining paths will follow. If all of the nodes in either path are up, there will be a continuous connection between the source and target nodes. If we map the two paths in the state diagram below (all of the states where node 1 is down have been hidden to reduce the size), we find that the sum of two reliabilities (=1.385) is exactly 0.59049 greater than the desired result. </a:t>
            </a:r>
          </a:p>
          <a:p>
            <a:pPr>
              <a:buClrTx/>
              <a:buFont typeface="Arial" panose="020B0604020202020204" pitchFamily="34" charset="0"/>
              <a:buChar char="•"/>
              <a:defRPr/>
            </a:pPr>
            <a:endParaRPr lang="en-US" sz="2000" b="1" cap="all" dirty="0" smtClean="0"/>
          </a:p>
          <a:p>
            <a:pPr algn="just">
              <a:buClrTx/>
              <a:buFont typeface="Arial" panose="020B0604020202020204" pitchFamily="34" charset="0"/>
              <a:buChar char="•"/>
              <a:defRPr/>
            </a:pPr>
            <a:r>
              <a:rPr lang="en-US" sz="2000" dirty="0" smtClean="0"/>
              <a:t>This is the probability of </a:t>
            </a:r>
            <a:r>
              <a:rPr lang="en-US" sz="2000" i="1" dirty="0" smtClean="0"/>
              <a:t>overlap</a:t>
            </a:r>
            <a:r>
              <a:rPr lang="en-US" sz="2000" dirty="0" smtClean="0"/>
              <a:t> between the two paths. The overlap is found by taking a union of all the nodes in both paths. This union is simply a mathematical state overlap and does not need to represent a path across.</a:t>
            </a: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7</a:t>
            </a:fld>
            <a:endParaRPr lang="en-IN"/>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2400" b="1" dirty="0" smtClean="0">
                <a:solidFill>
                  <a:schemeClr val="accent3">
                    <a:lumMod val="50000"/>
                  </a:schemeClr>
                </a:solidFill>
              </a:rPr>
              <a:t>Overlap Technique to Calculate Complex</a:t>
            </a:r>
            <a:br>
              <a:rPr lang="en-US" sz="2400" b="1" dirty="0" smtClean="0">
                <a:solidFill>
                  <a:schemeClr val="accent3">
                    <a:lumMod val="50000"/>
                  </a:schemeClr>
                </a:solidFill>
              </a:rPr>
            </a:br>
            <a:r>
              <a:rPr lang="en-US" sz="2400" b="1" dirty="0" smtClean="0">
                <a:solidFill>
                  <a:schemeClr val="accent3">
                    <a:lumMod val="50000"/>
                  </a:schemeClr>
                </a:solidFill>
              </a:rPr>
              <a:t>Network </a:t>
            </a:r>
            <a:r>
              <a:rPr lang="en-US" sz="2400" b="1" dirty="0">
                <a:solidFill>
                  <a:schemeClr val="accent3">
                    <a:lumMod val="50000"/>
                  </a:schemeClr>
                </a:solidFill>
              </a:rPr>
              <a:t>Reliability (cont’d)</a:t>
            </a:r>
            <a:endParaRPr lang="en-US" sz="2400" b="1" cap="small" dirty="0">
              <a:solidFill>
                <a:schemeClr val="accent3">
                  <a:lumMod val="50000"/>
                </a:schemeClr>
              </a:solidFill>
            </a:endParaRPr>
          </a:p>
        </p:txBody>
      </p:sp>
      <p:sp>
        <p:nvSpPr>
          <p:cNvPr id="16387" name="Content Placeholder 3"/>
          <p:cNvSpPr>
            <a:spLocks noGrp="1"/>
          </p:cNvSpPr>
          <p:nvPr>
            <p:ph sz="quarter" idx="1"/>
          </p:nvPr>
        </p:nvSpPr>
        <p:spPr>
          <a:xfrm>
            <a:off x="323850" y="1484313"/>
            <a:ext cx="8496300" cy="4824412"/>
          </a:xfrm>
        </p:spPr>
        <p:txBody>
          <a:bodyPr/>
          <a:lstStyle/>
          <a:p>
            <a:pPr algn="just">
              <a:buFont typeface="Wingdings 2" pitchFamily="18" charset="2"/>
              <a:buNone/>
              <a:defRPr/>
            </a:pPr>
            <a:r>
              <a:rPr lang="en-US" sz="1800" b="1" cap="all" dirty="0" smtClean="0"/>
              <a:t>Five node/two path static network state table with useful paths for “1-5” Figure</a:t>
            </a:r>
          </a:p>
          <a:p>
            <a:pPr algn="just">
              <a:buFont typeface="Wingdings 2" pitchFamily="18" charset="2"/>
              <a:buNone/>
              <a:defRPr/>
            </a:pPr>
            <a:endParaRPr lang="en-US" sz="2000" dirty="0" smtClean="0">
              <a:latin typeface="Calibri" pitchFamily="34" charset="0"/>
            </a:endParaRPr>
          </a:p>
          <a:p>
            <a:pPr algn="just">
              <a:buFont typeface="Wingdings 2" pitchFamily="18" charset="2"/>
              <a:buNone/>
              <a:defRPr/>
            </a:pPr>
            <a:endParaRPr lang="en-US" sz="2000" dirty="0" smtClean="0">
              <a:latin typeface="Calibri" pitchFamily="34" charset="0"/>
            </a:endParaRPr>
          </a:p>
          <a:p>
            <a:pPr algn="just">
              <a:buFont typeface="Wingdings 2" pitchFamily="18" charset="2"/>
              <a:buNone/>
              <a:defRPr/>
            </a:pPr>
            <a:endParaRPr lang="en-US" sz="2000" dirty="0" smtClean="0">
              <a:latin typeface="Calibri" pitchFamily="34" charset="0"/>
            </a:endParaRPr>
          </a:p>
          <a:p>
            <a:pPr algn="just">
              <a:buClrTx/>
              <a:buFont typeface="Wingdings" pitchFamily="2" charset="2"/>
              <a:buChar char="ü"/>
              <a:defRPr/>
            </a:pPr>
            <a:endParaRPr lang="en-US" sz="2000" dirty="0" smtClean="0">
              <a:latin typeface="Calibri" pitchFamily="34" charset="0"/>
            </a:endParaRPr>
          </a:p>
          <a:p>
            <a:pPr algn="just">
              <a:buClrTx/>
              <a:buFont typeface="Wingdings" pitchFamily="2" charset="2"/>
              <a:buChar char="ü"/>
              <a:defRPr/>
            </a:pPr>
            <a:endParaRPr lang="en-US" sz="2000" dirty="0" smtClean="0">
              <a:latin typeface="Calibri" pitchFamily="34" charset="0"/>
            </a:endParaRPr>
          </a:p>
          <a:p>
            <a:pPr algn="just">
              <a:buClrTx/>
              <a:buFont typeface="Wingdings" pitchFamily="2" charset="2"/>
              <a:buChar char="ü"/>
              <a:defRPr/>
            </a:pPr>
            <a:endParaRPr lang="en-US" sz="2000" dirty="0" smtClean="0">
              <a:latin typeface="Calibri" pitchFamily="34" charset="0"/>
            </a:endParaRPr>
          </a:p>
          <a:p>
            <a:pPr algn="just">
              <a:buClrTx/>
              <a:buFont typeface="Arial" panose="020B0604020202020204" pitchFamily="34" charset="0"/>
              <a:buChar char="•"/>
              <a:defRPr/>
            </a:pPr>
            <a:r>
              <a:rPr lang="en-US" sz="2000" dirty="0" smtClean="0"/>
              <a:t>Unfortunately, reliability calculation for complex networks is not as simple as subtracting the overlaps between unique paths. </a:t>
            </a:r>
          </a:p>
          <a:p>
            <a:pPr algn="just">
              <a:buClrTx/>
              <a:buFont typeface="Arial" panose="020B0604020202020204" pitchFamily="34" charset="0"/>
              <a:buChar char="•"/>
              <a:defRPr/>
            </a:pPr>
            <a:endParaRPr lang="en-US" sz="2000" dirty="0" smtClean="0"/>
          </a:p>
          <a:p>
            <a:pPr algn="just">
              <a:buClrTx/>
              <a:buFont typeface="Arial" panose="020B0604020202020204" pitchFamily="34" charset="0"/>
              <a:buChar char="•"/>
              <a:defRPr/>
            </a:pPr>
            <a:r>
              <a:rPr lang="en-US" sz="2000" dirty="0" smtClean="0"/>
              <a:t>When there are more than two paths, many states may overlap across multiple paths. When subtracting overlaps any state that has been subtracted more than once will have to be re-added to the final result. </a:t>
            </a:r>
          </a:p>
          <a:p>
            <a:pPr algn="just">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p:txBody>
      </p:sp>
      <p:pic>
        <p:nvPicPr>
          <p:cNvPr id="72706" name="Picture 2"/>
          <p:cNvPicPr>
            <a:picLocks noChangeAspect="1" noChangeArrowheads="1"/>
          </p:cNvPicPr>
          <p:nvPr/>
        </p:nvPicPr>
        <p:blipFill>
          <a:blip r:embed="rId2"/>
          <a:srcRect/>
          <a:stretch>
            <a:fillRect/>
          </a:stretch>
        </p:blipFill>
        <p:spPr bwMode="auto">
          <a:xfrm>
            <a:off x="1403350" y="2324100"/>
            <a:ext cx="5976938" cy="1825625"/>
          </a:xfrm>
          <a:prstGeom prst="rect">
            <a:avLst/>
          </a:prstGeom>
          <a:noFill/>
          <a:ln w="19050">
            <a:solidFill>
              <a:schemeClr val="accent3">
                <a:lumMod val="50000"/>
              </a:schemeClr>
            </a:solidFill>
            <a:miter lim="800000"/>
            <a:headEnd/>
            <a:tailEnd/>
          </a:ln>
        </p:spPr>
      </p:pic>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8</a:t>
            </a:fld>
            <a:endParaRPr lang="en-I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288" y="188913"/>
            <a:ext cx="8424862" cy="863600"/>
          </a:xfrm>
        </p:spPr>
        <p:txBody>
          <a:bodyPr>
            <a:noAutofit/>
          </a:bodyPr>
          <a:lstStyle/>
          <a:p>
            <a:pPr>
              <a:defRPr/>
            </a:pPr>
            <a:r>
              <a:rPr lang="en-US" sz="2400" b="1" dirty="0" smtClean="0">
                <a:solidFill>
                  <a:schemeClr val="accent3">
                    <a:lumMod val="50000"/>
                  </a:schemeClr>
                </a:solidFill>
              </a:rPr>
              <a:t>Overlap Technique to Calculate Complex</a:t>
            </a:r>
            <a:br>
              <a:rPr lang="en-US" sz="2400" b="1" dirty="0" smtClean="0">
                <a:solidFill>
                  <a:schemeClr val="accent3">
                    <a:lumMod val="50000"/>
                  </a:schemeClr>
                </a:solidFill>
              </a:rPr>
            </a:br>
            <a:r>
              <a:rPr lang="en-US" sz="2400" b="1" dirty="0" smtClean="0">
                <a:solidFill>
                  <a:schemeClr val="accent3">
                    <a:lumMod val="50000"/>
                  </a:schemeClr>
                </a:solidFill>
              </a:rPr>
              <a:t>Network </a:t>
            </a:r>
            <a:r>
              <a:rPr lang="en-US" sz="2400" b="1" dirty="0">
                <a:solidFill>
                  <a:schemeClr val="accent3">
                    <a:lumMod val="50000"/>
                  </a:schemeClr>
                </a:solidFill>
              </a:rPr>
              <a:t>Reliability (cont’d)</a:t>
            </a:r>
            <a:endParaRPr lang="en-US" sz="2400" b="1" cap="small" dirty="0">
              <a:solidFill>
                <a:schemeClr val="accent3">
                  <a:lumMod val="50000"/>
                </a:schemeClr>
              </a:solidFill>
            </a:endParaRPr>
          </a:p>
        </p:txBody>
      </p:sp>
      <p:sp>
        <p:nvSpPr>
          <p:cNvPr id="16387" name="Content Placeholder 3"/>
          <p:cNvSpPr>
            <a:spLocks noGrp="1"/>
          </p:cNvSpPr>
          <p:nvPr>
            <p:ph sz="quarter" idx="1"/>
          </p:nvPr>
        </p:nvSpPr>
        <p:spPr>
          <a:xfrm>
            <a:off x="323528" y="1556792"/>
            <a:ext cx="8496300" cy="4824412"/>
          </a:xfrm>
        </p:spPr>
        <p:txBody>
          <a:bodyPr/>
          <a:lstStyle/>
          <a:p>
            <a:pPr>
              <a:buFont typeface="Wingdings 2" pitchFamily="18" charset="2"/>
              <a:buNone/>
              <a:defRPr/>
            </a:pPr>
            <a:r>
              <a:rPr lang="en-US" sz="2000" b="1" dirty="0" smtClean="0"/>
              <a:t>Generating Minimal Paths and Example 2:</a:t>
            </a:r>
            <a:endParaRPr lang="en-US" sz="2000" dirty="0" smtClean="0"/>
          </a:p>
          <a:p>
            <a:pPr algn="just">
              <a:buClrTx/>
              <a:buFont typeface="Arial" panose="020B0604020202020204" pitchFamily="34" charset="0"/>
              <a:buChar char="•"/>
              <a:defRPr/>
            </a:pPr>
            <a:r>
              <a:rPr lang="en-US" sz="2000" dirty="0" smtClean="0"/>
              <a:t>This practice into the binary nature of reliability networks and the overlapping characteristics of path reliabilities lends itself to the idea of a structured algorithm that could compute a finite set of minimal paths from ingress to egress, one considers the individual reliabilities of each path, and programmatically adjusts for overlaps.</a:t>
            </a:r>
          </a:p>
          <a:p>
            <a:pPr algn="just">
              <a:buClrTx/>
              <a:buFont typeface="Arial" panose="020B0604020202020204" pitchFamily="34" charset="0"/>
              <a:buChar char="•"/>
              <a:defRPr/>
            </a:pPr>
            <a:endParaRPr lang="en-US" sz="2000" b="1" cap="all" dirty="0" smtClean="0"/>
          </a:p>
          <a:p>
            <a:pPr algn="just">
              <a:buClrTx/>
              <a:buFont typeface="Arial" panose="020B0604020202020204" pitchFamily="34" charset="0"/>
              <a:buChar char="•"/>
              <a:defRPr/>
            </a:pPr>
            <a:r>
              <a:rPr lang="en-US" sz="2000" dirty="0" smtClean="0"/>
              <a:t>The first step, determining a set of minimal paths, is of utmost importance regarding efficiency and scalability.</a:t>
            </a:r>
          </a:p>
          <a:p>
            <a:pPr algn="just">
              <a:buClrTx/>
              <a:buFont typeface="Arial" panose="020B0604020202020204" pitchFamily="34" charset="0"/>
              <a:buChar char="•"/>
              <a:defRPr/>
            </a:pPr>
            <a:endParaRPr lang="en-US" sz="2000" b="1" cap="all" dirty="0" smtClean="0"/>
          </a:p>
          <a:p>
            <a:pPr algn="just">
              <a:buClrTx/>
              <a:buFont typeface="Arial" panose="020B0604020202020204" pitchFamily="34" charset="0"/>
              <a:buChar char="•"/>
              <a:defRPr/>
            </a:pPr>
            <a:r>
              <a:rPr lang="en-US" sz="2000" dirty="0" smtClean="0"/>
              <a:t>The order of the nodes is not important as the set of minimal paths generated will be the same regardless of order. Start by pushing the start node onto the initially empty stack and repeat the following algorithm on the top stack node until the stack is again empty.</a:t>
            </a: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a:p>
            <a:pPr>
              <a:buFont typeface="Wingdings 2" pitchFamily="18" charset="2"/>
              <a:buNone/>
              <a:defRPr/>
            </a:pPr>
            <a:endParaRPr lang="en-US" sz="2000" b="1" cap="all"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C9855DB2-587A-4776-B875-6D362CD9B070}" type="slidenum">
              <a:rPr lang="en-IN" smtClean="0"/>
              <a:pPr>
                <a:defRPr/>
              </a:pPr>
              <a:t>9</a:t>
            </a:fld>
            <a:endParaRPr lang="en-IN"/>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26753</TotalTime>
  <Words>3999</Words>
  <Application>Microsoft Office PowerPoint</Application>
  <PresentationFormat>On-screen Show (4:3)</PresentationFormat>
  <Paragraphs>475</Paragraphs>
  <Slides>59</Slides>
  <Notes>0</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Civic</vt:lpstr>
      <vt:lpstr>                           </vt:lpstr>
      <vt:lpstr>Learning Objectives  </vt:lpstr>
      <vt:lpstr>Abstract</vt:lpstr>
      <vt:lpstr>  INTRODUCTION AND MOTIVATION </vt:lpstr>
      <vt:lpstr>Overlap Technique to Calculate Complex Network Reliability</vt:lpstr>
      <vt:lpstr>Overlap Technique to Calculate Complex Network Reliability (cont’d)</vt:lpstr>
      <vt:lpstr>Overlap Technique to Calculate Complex Network Reliability (cont’d)</vt:lpstr>
      <vt:lpstr>Overlap Technique to Calculate Complex Network Reliability (cont’d)</vt:lpstr>
      <vt:lpstr>Overlap Technique to Calculate Complex Network Reliability (cont’d)</vt:lpstr>
      <vt:lpstr>PowerPoint Presentation</vt:lpstr>
      <vt:lpstr>Overlap Technique to Calculate Complex Network Reliability (cont’d)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Overlap Method: Monte Carlo  and Discrete-Event Simulation</vt:lpstr>
      <vt:lpstr>PowerPoint Presentation</vt:lpstr>
      <vt:lpstr>PowerPoint Presentation</vt:lpstr>
      <vt:lpstr>PowerPoint Presentation</vt:lpstr>
      <vt:lpstr>PowerPoint Presentation</vt:lpstr>
      <vt:lpstr>  MULTISTATE SYSTEM RELIABILITY EVALUATION (cont’d) </vt:lpstr>
      <vt:lpstr>  MULTISTATE SYSTEM RELIABILITY EVALUATION (cont’d) </vt:lpstr>
      <vt:lpstr>      MULTISTATE SYSTEM RELIABILITY EVALUATION (cont’d)</vt:lpstr>
      <vt:lpstr>  MULTISTATE SYSTEM RELIABILITY EVALUATION (cont’d) </vt:lpstr>
      <vt:lpstr>  </vt:lpstr>
      <vt:lpstr>  MULTISTATE SYSTEM RELIABILITY EVALUATION (CONT’D) </vt:lpstr>
      <vt:lpstr>  MULTISTATE SYSTEM RELIABILITY EVALUATION (CONT’D) </vt:lpstr>
      <vt:lpstr>  MULTISTATE SYSTEM RELIABILITY EVALUATION (CONT’D) </vt:lpstr>
      <vt:lpstr>  MULTISTATE SYSTEM RELIABILITY EVALUATION (CONT’D) </vt:lpstr>
      <vt:lpstr>  MULTISTATE SYSTEM RELIABILITY EVALUATION (CONT’D) </vt:lpstr>
      <vt:lpstr>  MULTISTATE SYSTEM RELIABILITY EVALUATION (CONT’D) </vt:lpstr>
      <vt:lpstr>  MULTISTATE SYSTEM RELIABILITY EVALUATION (CONT’D) </vt:lpstr>
      <vt:lpstr>  MULTISTATE SYSTEM RELIABILITY EVALUATION (CONT’D) </vt:lpstr>
      <vt:lpstr>Example 12’s Implementation of Multi-State overlap reliability to 52-node network in 18s. Solution 1-52: Full Reliability=0.05, Derated Reliability= 0.51, Full Unreliability= 0.44.</vt:lpstr>
      <vt:lpstr>  Weibull Time-Distributed Reliability Evaluation </vt:lpstr>
      <vt:lpstr>  Weibull Time-Distributed Reliability Evaluation (Cont’d) </vt:lpstr>
      <vt:lpstr>  Weibull Time-Distributed Reliability Evaluation (Cont’d)  </vt:lpstr>
      <vt:lpstr>  Weibull Time-Distributed Reliability Evaluation (Cont’d) </vt:lpstr>
      <vt:lpstr> </vt:lpstr>
      <vt:lpstr>  Weibull Time-Distributed Reliability Evaluation (Cont’d) </vt:lpstr>
      <vt:lpstr>  Weibull Time-Distributed Reliability Evaluation (Cont’d) </vt:lpstr>
      <vt:lpstr>  Weibull Time-Distributed Reliability Evaluation (Cont’d) </vt:lpstr>
      <vt:lpstr>  Weibull Time-Distributed Reliability Evaluation (Cont’d) </vt:lpstr>
      <vt:lpstr>    Weibull Time-Distributed Reliability Evaluation (Cont’d)</vt:lpstr>
      <vt:lpstr>  Weibull Time-Distributed Reliability Evaluation (Cont’d) </vt:lpstr>
      <vt:lpstr>  Weibull Time-Distributed Reliability Evaluation (Cont’d) </vt:lpstr>
      <vt:lpstr>  Weibull Time-Distributed Reliability Evaluation (Cont’d) </vt:lpstr>
      <vt:lpstr>  Weibull Time-Distributed Reliability Evaluation (Cont’d) </vt:lpstr>
      <vt:lpstr>  Weibull Time-Distributed Reliability Evaluation (Cont’d) </vt:lpstr>
      <vt:lpstr>  Weibull Time-Distributed Reliability Evaluation (Cont’d) </vt:lpstr>
      <vt:lpstr>Weibull Time-Distributed Reliability Evaluation (Cont’d) </vt:lpstr>
      <vt:lpstr>  Simple onshore land-based oil rig structure with input-output contour diagram. A Weibull Network Example from an Oil Rig (Cont’d): </vt:lpstr>
      <vt:lpstr>     .      A Weibull Network Example from an Oil Rig (Cont’d): The benefits listed above prove that we have documented an algorithm with a true industry application, while the shortcomings really only detail opportunities for growth rather than steadfast barriers</vt:lpstr>
      <vt:lpstr>   Discussions and Conclusion  </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and Authorization</dc:title>
  <dc:creator>Vinay</dc:creator>
  <cp:lastModifiedBy>Mehmet Sahinoglu</cp:lastModifiedBy>
  <cp:revision>2431</cp:revision>
  <dcterms:created xsi:type="dcterms:W3CDTF">2014-04-14T23:07:45Z</dcterms:created>
  <dcterms:modified xsi:type="dcterms:W3CDTF">2016-06-08T01:42:25Z</dcterms:modified>
</cp:coreProperties>
</file>