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7" r:id="rId1"/>
    <p:sldMasterId id="2147483989" r:id="rId2"/>
  </p:sldMasterIdLst>
  <p:notesMasterIdLst>
    <p:notesMasterId r:id="rId57"/>
  </p:notesMasterIdLst>
  <p:sldIdLst>
    <p:sldId id="362" r:id="rId3"/>
    <p:sldId id="363" r:id="rId4"/>
    <p:sldId id="364" r:id="rId5"/>
    <p:sldId id="293" r:id="rId6"/>
    <p:sldId id="257" r:id="rId7"/>
    <p:sldId id="318" r:id="rId8"/>
    <p:sldId id="258" r:id="rId9"/>
    <p:sldId id="261" r:id="rId10"/>
    <p:sldId id="319" r:id="rId11"/>
    <p:sldId id="320" r:id="rId12"/>
    <p:sldId id="262" r:id="rId13"/>
    <p:sldId id="321" r:id="rId14"/>
    <p:sldId id="360" r:id="rId15"/>
    <p:sldId id="265" r:id="rId16"/>
    <p:sldId id="322" r:id="rId17"/>
    <p:sldId id="323" r:id="rId18"/>
    <p:sldId id="324" r:id="rId19"/>
    <p:sldId id="325" r:id="rId20"/>
    <p:sldId id="327" r:id="rId21"/>
    <p:sldId id="328" r:id="rId22"/>
    <p:sldId id="329" r:id="rId23"/>
    <p:sldId id="326" r:id="rId24"/>
    <p:sldId id="330" r:id="rId25"/>
    <p:sldId id="331" r:id="rId26"/>
    <p:sldId id="333" r:id="rId27"/>
    <p:sldId id="334" r:id="rId28"/>
    <p:sldId id="335" r:id="rId29"/>
    <p:sldId id="336" r:id="rId30"/>
    <p:sldId id="365" r:id="rId31"/>
    <p:sldId id="366" r:id="rId32"/>
    <p:sldId id="332" r:id="rId33"/>
    <p:sldId id="337" r:id="rId34"/>
    <p:sldId id="338" r:id="rId35"/>
    <p:sldId id="339" r:id="rId36"/>
    <p:sldId id="340" r:id="rId37"/>
    <p:sldId id="341" r:id="rId38"/>
    <p:sldId id="361" r:id="rId39"/>
    <p:sldId id="342" r:id="rId40"/>
    <p:sldId id="343" r:id="rId41"/>
    <p:sldId id="344" r:id="rId42"/>
    <p:sldId id="345" r:id="rId43"/>
    <p:sldId id="346" r:id="rId44"/>
    <p:sldId id="348" r:id="rId45"/>
    <p:sldId id="349" r:id="rId46"/>
    <p:sldId id="347" r:id="rId47"/>
    <p:sldId id="351" r:id="rId48"/>
    <p:sldId id="352" r:id="rId49"/>
    <p:sldId id="353" r:id="rId50"/>
    <p:sldId id="354" r:id="rId51"/>
    <p:sldId id="355" r:id="rId52"/>
    <p:sldId id="356" r:id="rId53"/>
    <p:sldId id="357" r:id="rId54"/>
    <p:sldId id="358" r:id="rId55"/>
    <p:sldId id="350" r:id="rId5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0" autoAdjust="0"/>
    <p:restoredTop sz="94660"/>
  </p:normalViewPr>
  <p:slideViewPr>
    <p:cSldViewPr>
      <p:cViewPr varScale="1">
        <p:scale>
          <a:sx n="108" d="100"/>
          <a:sy n="108" d="100"/>
        </p:scale>
        <p:origin x="-86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CF8E8F-469E-4835-A247-81F7EE6ADA5B}" type="datetimeFigureOut">
              <a:rPr lang="en-US" smtClean="0"/>
              <a:t>8/4/2016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F91FFE-FCE7-418A-B503-3560594BF133}" type="slidenum">
              <a:rPr lang="en-US" smtClean="0"/>
              <a:t>‹#›</a:t>
            </a:fld>
            <a:endParaRPr lang="en-US"/>
          </a:p>
        </p:txBody>
      </p:sp>
    </p:spTree>
    <p:extLst>
      <p:ext uri="{BB962C8B-B14F-4D97-AF65-F5344CB8AC3E}">
        <p14:creationId xmlns:p14="http://schemas.microsoft.com/office/powerpoint/2010/main" val="2870153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31158E23-F01C-4EC1-84A9-F76EE0859EED}" type="datetime1">
              <a:rPr lang="en-IN" smtClean="0"/>
              <a:t>04-08-2016</a:t>
            </a:fld>
            <a:endParaRPr lang="en-IN"/>
          </a:p>
        </p:txBody>
      </p:sp>
      <p:sp>
        <p:nvSpPr>
          <p:cNvPr id="5" name="Footer Placeholder 4"/>
          <p:cNvSpPr>
            <a:spLocks noGrp="1"/>
          </p:cNvSpPr>
          <p:nvPr>
            <p:ph type="ftr" sz="quarter" idx="11"/>
          </p:nvPr>
        </p:nvSpPr>
        <p:spPr/>
        <p:txBody>
          <a:bodyPr/>
          <a:lstStyle/>
          <a:p>
            <a:pPr>
              <a:defRPr/>
            </a:pPr>
            <a:endParaRPr lang="en-IN"/>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pPr>
              <a:defRPr/>
            </a:pPr>
            <a:fld id="{850E78B4-9B2D-4506-B4B3-7A1EEA29A587}" type="slidenum">
              <a:rPr lang="en-IN" smtClean="0"/>
              <a:pPr>
                <a:defRPr/>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9AEA1B54-BB12-4E03-B8F6-53144C194089}" type="datetime1">
              <a:rPr lang="en-IN" smtClean="0"/>
              <a:t>04-08-2016</a:t>
            </a:fld>
            <a:endParaRPr lang="en-IN"/>
          </a:p>
        </p:txBody>
      </p:sp>
      <p:sp>
        <p:nvSpPr>
          <p:cNvPr id="5" name="Footer Placeholder 4"/>
          <p:cNvSpPr>
            <a:spLocks noGrp="1"/>
          </p:cNvSpPr>
          <p:nvPr>
            <p:ph type="ftr" sz="quarter" idx="11"/>
          </p:nvPr>
        </p:nvSpPr>
        <p:spPr/>
        <p:txBody>
          <a:bodyPr/>
          <a:lstStyle/>
          <a:p>
            <a:pPr>
              <a:defRPr/>
            </a:pPr>
            <a:endParaRPr lang="en-IN"/>
          </a:p>
        </p:txBody>
      </p:sp>
      <p:sp>
        <p:nvSpPr>
          <p:cNvPr id="6" name="Slide Number Placeholder 5"/>
          <p:cNvSpPr>
            <a:spLocks noGrp="1"/>
          </p:cNvSpPr>
          <p:nvPr>
            <p:ph type="sldNum" sz="quarter" idx="12"/>
          </p:nvPr>
        </p:nvSpPr>
        <p:spPr/>
        <p:txBody>
          <a:bodyPr/>
          <a:lstStyle/>
          <a:p>
            <a:pPr>
              <a:defRPr/>
            </a:pPr>
            <a:fld id="{DFAD55E0-2165-4308-8CC3-47CEA45803F8}" type="slidenum">
              <a:rPr lang="en-IN" smtClean="0"/>
              <a:pPr>
                <a:defRPr/>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19C7F35D-C474-4CB2-B29A-035684951955}" type="datetime1">
              <a:rPr lang="en-IN" smtClean="0"/>
              <a:t>04-08-2016</a:t>
            </a:fld>
            <a:endParaRPr lang="en-IN"/>
          </a:p>
        </p:txBody>
      </p:sp>
      <p:sp>
        <p:nvSpPr>
          <p:cNvPr id="5" name="Footer Placeholder 4"/>
          <p:cNvSpPr>
            <a:spLocks noGrp="1"/>
          </p:cNvSpPr>
          <p:nvPr>
            <p:ph type="ftr" sz="quarter" idx="11"/>
          </p:nvPr>
        </p:nvSpPr>
        <p:spPr/>
        <p:txBody>
          <a:bodyPr/>
          <a:lstStyle/>
          <a:p>
            <a:pPr>
              <a:defRPr/>
            </a:pPr>
            <a:endParaRPr lang="en-IN"/>
          </a:p>
        </p:txBody>
      </p:sp>
      <p:sp>
        <p:nvSpPr>
          <p:cNvPr id="6" name="Slide Number Placeholder 5"/>
          <p:cNvSpPr>
            <a:spLocks noGrp="1"/>
          </p:cNvSpPr>
          <p:nvPr>
            <p:ph type="sldNum" sz="quarter" idx="12"/>
          </p:nvPr>
        </p:nvSpPr>
        <p:spPr/>
        <p:txBody>
          <a:bodyPr/>
          <a:lstStyle/>
          <a:p>
            <a:pPr>
              <a:defRPr/>
            </a:pPr>
            <a:fld id="{6A0688F2-9ECE-4E19-8B6D-4F9929707E9A}" type="slidenum">
              <a:rPr lang="en-IN" smtClean="0"/>
              <a:pPr>
                <a:defRPr/>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5" name="Rectangle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393461D5-AA52-4862-8DFF-471A2F6FC087}" type="datetime1">
              <a:rPr lang="en-IN" smtClean="0"/>
              <a:t>04-08-2016</a:t>
            </a:fld>
            <a:endParaRPr lang="en-IN"/>
          </a:p>
        </p:txBody>
      </p:sp>
      <p:sp>
        <p:nvSpPr>
          <p:cNvPr id="16" name="Footer Placeholder 16"/>
          <p:cNvSpPr>
            <a:spLocks noGrp="1"/>
          </p:cNvSpPr>
          <p:nvPr>
            <p:ph type="ftr" sz="quarter" idx="11"/>
          </p:nvPr>
        </p:nvSpPr>
        <p:spPr/>
        <p:txBody>
          <a:bodyPr/>
          <a:lstStyle>
            <a:lvl1pPr>
              <a:defRPr/>
            </a:lvl1pPr>
          </a:lstStyle>
          <a:p>
            <a:pPr>
              <a:defRPr/>
            </a:pPr>
            <a:endParaRPr lang="en-IN"/>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E5BE7DA3-57E1-443D-92A9-7902E3E3E1DB}"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12318245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612CC10-2773-4B10-B6EF-B49BBFAA9A71}" type="datetime1">
              <a:rPr lang="en-IN" smtClean="0"/>
              <a:t>04-08-2016</a:t>
            </a:fld>
            <a:endParaRPr lang="en-IN"/>
          </a:p>
        </p:txBody>
      </p:sp>
      <p:sp>
        <p:nvSpPr>
          <p:cNvPr id="5" name="Footer Placeholder 4"/>
          <p:cNvSpPr>
            <a:spLocks noGrp="1"/>
          </p:cNvSpPr>
          <p:nvPr>
            <p:ph type="ftr" sz="quarter" idx="11"/>
          </p:nvPr>
        </p:nvSpPr>
        <p:spPr/>
        <p:txBody>
          <a:bodyPr/>
          <a:lstStyle>
            <a:lvl1pPr>
              <a:defRPr/>
            </a:lvl1pPr>
          </a:lstStyle>
          <a:p>
            <a:pPr>
              <a:defRPr/>
            </a:pPr>
            <a:endParaRPr lang="en-IN"/>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C9855DB2-587A-4776-B875-6D362CD9B070}"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27393350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5" name="Rectangle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IN"/>
          </a:p>
        </p:txBody>
      </p:sp>
      <p:sp>
        <p:nvSpPr>
          <p:cNvPr id="16" name="Date Placeholder 3"/>
          <p:cNvSpPr>
            <a:spLocks noGrp="1"/>
          </p:cNvSpPr>
          <p:nvPr>
            <p:ph type="dt" sz="half" idx="11"/>
          </p:nvPr>
        </p:nvSpPr>
        <p:spPr/>
        <p:txBody>
          <a:bodyPr/>
          <a:lstStyle>
            <a:lvl1pPr>
              <a:defRPr/>
            </a:lvl1pPr>
          </a:lstStyle>
          <a:p>
            <a:pPr>
              <a:defRPr/>
            </a:pPr>
            <a:fld id="{F2BA0B15-1720-40B1-81FB-F8AD654109AF}" type="datetime1">
              <a:rPr lang="en-IN" smtClean="0"/>
              <a:t>04-08-2016</a:t>
            </a:fld>
            <a:endParaRPr lang="en-IN"/>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987E6AAD-3099-487B-987E-C6DB9CAAC574}"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1419690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Straight Connector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9E46276D-9CFE-48B1-8BEB-66B24EFE392A}" type="datetime1">
              <a:rPr lang="en-IN" smtClean="0"/>
              <a:t>04-08-2016</a:t>
            </a:fld>
            <a:endParaRPr lang="en-IN"/>
          </a:p>
        </p:txBody>
      </p:sp>
      <p:sp>
        <p:nvSpPr>
          <p:cNvPr id="7" name="Footer Placeholder 5"/>
          <p:cNvSpPr>
            <a:spLocks noGrp="1"/>
          </p:cNvSpPr>
          <p:nvPr>
            <p:ph type="ftr" sz="quarter" idx="11"/>
          </p:nvPr>
        </p:nvSpPr>
        <p:spPr/>
        <p:txBody>
          <a:bodyPr/>
          <a:lstStyle>
            <a:lvl1pPr>
              <a:defRPr/>
            </a:lvl1pPr>
          </a:lstStyle>
          <a:p>
            <a:pPr>
              <a:defRPr/>
            </a:pPr>
            <a:endParaRPr lang="en-IN"/>
          </a:p>
        </p:txBody>
      </p:sp>
      <p:sp>
        <p:nvSpPr>
          <p:cNvPr id="8" name="Slide Number Placeholder 6"/>
          <p:cNvSpPr>
            <a:spLocks noGrp="1"/>
          </p:cNvSpPr>
          <p:nvPr>
            <p:ph type="sldNum" sz="quarter" idx="12"/>
          </p:nvPr>
        </p:nvSpPr>
        <p:spPr/>
        <p:txBody>
          <a:bodyPr/>
          <a:lstStyle>
            <a:lvl1pPr>
              <a:defRPr/>
            </a:lvl1pPr>
          </a:lstStyle>
          <a:p>
            <a:pPr>
              <a:defRPr/>
            </a:pPr>
            <a:fld id="{41F9B59F-13BC-4133-A4B0-FEFC1D7B4CEB}"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35920539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Rectangle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75A138F7-A0EC-457F-B65A-7BE854C0271D}" type="datetime1">
              <a:rPr lang="en-IN" smtClean="0"/>
              <a:t>04-08-2016</a:t>
            </a:fld>
            <a:endParaRPr lang="en-IN"/>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IN"/>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1AE89621-D6A4-4A59-8188-7FECF4A08A5D}"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22508612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5C6B20DD-7DD9-45EB-B7E5-C7B6101A4D26}" type="datetime1">
              <a:rPr lang="en-IN" smtClean="0"/>
              <a:t>04-08-2016</a:t>
            </a:fld>
            <a:endParaRPr lang="en-IN"/>
          </a:p>
        </p:txBody>
      </p:sp>
      <p:sp>
        <p:nvSpPr>
          <p:cNvPr id="4" name="Footer Placeholder 3"/>
          <p:cNvSpPr>
            <a:spLocks noGrp="1"/>
          </p:cNvSpPr>
          <p:nvPr>
            <p:ph type="ftr" sz="quarter" idx="11"/>
          </p:nvPr>
        </p:nvSpPr>
        <p:spPr/>
        <p:txBody>
          <a:bodyPr/>
          <a:lstStyle>
            <a:lvl1pPr>
              <a:defRPr/>
            </a:lvl1pPr>
          </a:lstStyle>
          <a:p>
            <a:pPr>
              <a:defRPr/>
            </a:pPr>
            <a:endParaRPr lang="en-IN"/>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BFA2A79C-B48C-4CC4-9749-475E7CB8E85D}"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26356304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3" name="Rectangle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4" name="Rectangle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5" name="Rectangle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8" name="Date Placeholder 1"/>
          <p:cNvSpPr>
            <a:spLocks noGrp="1"/>
          </p:cNvSpPr>
          <p:nvPr>
            <p:ph type="dt" sz="half" idx="10"/>
          </p:nvPr>
        </p:nvSpPr>
        <p:spPr/>
        <p:txBody>
          <a:bodyPr/>
          <a:lstStyle>
            <a:lvl1pPr>
              <a:defRPr/>
            </a:lvl1pPr>
          </a:lstStyle>
          <a:p>
            <a:pPr>
              <a:defRPr/>
            </a:pPr>
            <a:fld id="{1E5B9D41-684C-4D7B-B5BA-A60E2A95B43F}" type="datetime1">
              <a:rPr lang="en-IN" smtClean="0"/>
              <a:t>04-08-2016</a:t>
            </a:fld>
            <a:endParaRPr lang="en-IN"/>
          </a:p>
        </p:txBody>
      </p:sp>
      <p:sp>
        <p:nvSpPr>
          <p:cNvPr id="9" name="Footer Placeholder 2"/>
          <p:cNvSpPr>
            <a:spLocks noGrp="1"/>
          </p:cNvSpPr>
          <p:nvPr>
            <p:ph type="ftr" sz="quarter" idx="11"/>
          </p:nvPr>
        </p:nvSpPr>
        <p:spPr/>
        <p:txBody>
          <a:bodyPr/>
          <a:lstStyle>
            <a:lvl1pPr>
              <a:defRPr/>
            </a:lvl1pPr>
          </a:lstStyle>
          <a:p>
            <a:pPr>
              <a:defRPr/>
            </a:pPr>
            <a:endParaRPr lang="en-IN"/>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7E1E9778-DB1F-4841-84A9-D408579BEAF7}" type="slidenum">
              <a:rPr lang="en-IN"/>
              <a:pPr>
                <a:defRPr/>
              </a:pPr>
              <a:t>‹#›</a:t>
            </a:fld>
            <a:endParaRPr lang="en-IN"/>
          </a:p>
        </p:txBody>
      </p:sp>
    </p:spTree>
    <p:extLst>
      <p:ext uri="{BB962C8B-B14F-4D97-AF65-F5344CB8AC3E}">
        <p14:creationId xmlns:p14="http://schemas.microsoft.com/office/powerpoint/2010/main" val="31661408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2C539615-B991-45FC-A5C0-3FEA87FC1EAC}" type="slidenum">
              <a:rPr lang="en-IN">
                <a:solidFill>
                  <a:srgbClr val="8CADAE">
                    <a:shade val="75000"/>
                  </a:srgbClr>
                </a:solidFill>
              </a:rPr>
              <a:pPr>
                <a:defRPr/>
              </a:pPr>
              <a:t>‹#›</a:t>
            </a:fld>
            <a:endParaRPr lang="en-IN">
              <a:solidFill>
                <a:srgbClr val="8CADAE">
                  <a:shade val="75000"/>
                </a:srgbClr>
              </a:solidFill>
            </a:endParaRPr>
          </a:p>
        </p:txBody>
      </p:sp>
      <p:sp>
        <p:nvSpPr>
          <p:cNvPr id="17" name="Date Placeholder 4"/>
          <p:cNvSpPr>
            <a:spLocks noGrp="1"/>
          </p:cNvSpPr>
          <p:nvPr>
            <p:ph type="dt" sz="half" idx="11"/>
          </p:nvPr>
        </p:nvSpPr>
        <p:spPr/>
        <p:txBody>
          <a:bodyPr/>
          <a:lstStyle>
            <a:lvl1pPr>
              <a:defRPr/>
            </a:lvl1pPr>
          </a:lstStyle>
          <a:p>
            <a:pPr>
              <a:defRPr/>
            </a:pPr>
            <a:fld id="{A1A5C932-F34F-49BB-8E0A-0E748F1BE3BB}" type="datetime1">
              <a:rPr lang="en-IN" smtClean="0"/>
              <a:t>04-08-2016</a:t>
            </a:fld>
            <a:endParaRPr lang="en-IN"/>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IN"/>
          </a:p>
        </p:txBody>
      </p:sp>
    </p:spTree>
    <p:extLst>
      <p:ext uri="{BB962C8B-B14F-4D97-AF65-F5344CB8AC3E}">
        <p14:creationId xmlns:p14="http://schemas.microsoft.com/office/powerpoint/2010/main" val="592880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09484E53-05DA-4FA0-BFA4-9B345864D398}" type="datetime1">
              <a:rPr lang="en-IN" smtClean="0"/>
              <a:t>04-08-2016</a:t>
            </a:fld>
            <a:endParaRPr lang="en-IN"/>
          </a:p>
        </p:txBody>
      </p:sp>
      <p:sp>
        <p:nvSpPr>
          <p:cNvPr id="5" name="Footer Placeholder 4"/>
          <p:cNvSpPr>
            <a:spLocks noGrp="1"/>
          </p:cNvSpPr>
          <p:nvPr>
            <p:ph type="ftr" sz="quarter" idx="11"/>
          </p:nvPr>
        </p:nvSpPr>
        <p:spPr/>
        <p:txBody>
          <a:bodyPr/>
          <a:lstStyle/>
          <a:p>
            <a:pPr>
              <a:defRPr/>
            </a:pPr>
            <a:endParaRPr lang="en-IN"/>
          </a:p>
        </p:txBody>
      </p:sp>
      <p:sp>
        <p:nvSpPr>
          <p:cNvPr id="6" name="Slide Number Placeholder 5"/>
          <p:cNvSpPr>
            <a:spLocks noGrp="1"/>
          </p:cNvSpPr>
          <p:nvPr>
            <p:ph type="sldNum" sz="quarter" idx="12"/>
          </p:nvPr>
        </p:nvSpPr>
        <p:spPr/>
        <p:txBody>
          <a:bodyPr/>
          <a:lstStyle/>
          <a:p>
            <a:pPr>
              <a:defRPr/>
            </a:pPr>
            <a:fld id="{E2C5DF4A-6E2A-4B3F-ACF6-A76F5378F49A}" type="slidenum">
              <a:rPr lang="en-IN" smtClean="0"/>
              <a:pPr>
                <a:defRPr/>
              </a:pPr>
              <a:t>‹#›</a:t>
            </a:fld>
            <a:endParaRPr lang="en-I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BA65D5B8-7BDE-444C-8E93-B9DE5739E2B6}" type="slidenum">
              <a:rPr lang="en-IN">
                <a:solidFill>
                  <a:srgbClr val="8CADAE">
                    <a:shade val="75000"/>
                  </a:srgbClr>
                </a:solidFill>
              </a:rPr>
              <a:pPr>
                <a:defRPr/>
              </a:pPr>
              <a:t>‹#›</a:t>
            </a:fld>
            <a:endParaRPr lang="en-IN">
              <a:solidFill>
                <a:srgbClr val="8CADAE">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5EA489F6-BE36-4C23-B125-C24D6903848B}" type="datetime1">
              <a:rPr lang="en-IN" smtClean="0"/>
              <a:t>04-08-2016</a:t>
            </a:fld>
            <a:endParaRPr lang="en-IN"/>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IN"/>
          </a:p>
        </p:txBody>
      </p:sp>
    </p:spTree>
    <p:extLst>
      <p:ext uri="{BB962C8B-B14F-4D97-AF65-F5344CB8AC3E}">
        <p14:creationId xmlns:p14="http://schemas.microsoft.com/office/powerpoint/2010/main" val="12998712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0A6242E-5245-40E8-A2B1-5AB4D0997029}" type="datetime1">
              <a:rPr lang="en-IN" smtClean="0"/>
              <a:t>04-08-2016</a:t>
            </a:fld>
            <a:endParaRPr lang="en-IN"/>
          </a:p>
        </p:txBody>
      </p:sp>
      <p:sp>
        <p:nvSpPr>
          <p:cNvPr id="5" name="Footer Placeholder 2"/>
          <p:cNvSpPr>
            <a:spLocks noGrp="1"/>
          </p:cNvSpPr>
          <p:nvPr>
            <p:ph type="ftr" sz="quarter" idx="11"/>
          </p:nvPr>
        </p:nvSpPr>
        <p:spPr/>
        <p:txBody>
          <a:bodyPr/>
          <a:lstStyle>
            <a:lvl1pPr>
              <a:defRPr/>
            </a:lvl1pPr>
          </a:lstStyle>
          <a:p>
            <a:pPr>
              <a:defRPr/>
            </a:pPr>
            <a:endParaRPr lang="en-IN"/>
          </a:p>
        </p:txBody>
      </p:sp>
      <p:sp>
        <p:nvSpPr>
          <p:cNvPr id="6" name="Slide Number Placeholder 22"/>
          <p:cNvSpPr>
            <a:spLocks noGrp="1"/>
          </p:cNvSpPr>
          <p:nvPr>
            <p:ph type="sldNum" sz="quarter" idx="12"/>
          </p:nvPr>
        </p:nvSpPr>
        <p:spPr/>
        <p:txBody>
          <a:bodyPr/>
          <a:lstStyle>
            <a:lvl1pPr>
              <a:defRPr/>
            </a:lvl1pPr>
          </a:lstStyle>
          <a:p>
            <a:pPr>
              <a:defRPr/>
            </a:pPr>
            <a:fld id="{6B9DB610-B74B-4ADF-8F06-F12758235EA2}"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2965547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5" name="Rectangle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459360CF-D487-460B-9B3A-54B85B0B0D5C}" type="slidenum">
              <a:rPr lang="en-IN">
                <a:solidFill>
                  <a:srgbClr val="8CADAE">
                    <a:shade val="75000"/>
                  </a:srgbClr>
                </a:solidFill>
              </a:rPr>
              <a:pPr>
                <a:defRPr/>
              </a:pPr>
              <a:t>‹#›</a:t>
            </a:fld>
            <a:endParaRPr lang="en-IN">
              <a:solidFill>
                <a:srgbClr val="8CADAE">
                  <a:shade val="75000"/>
                </a:srgbClr>
              </a:solidFill>
            </a:endParaRPr>
          </a:p>
        </p:txBody>
      </p:sp>
      <p:sp>
        <p:nvSpPr>
          <p:cNvPr id="14" name="Date Placeholder 3"/>
          <p:cNvSpPr>
            <a:spLocks noGrp="1"/>
          </p:cNvSpPr>
          <p:nvPr>
            <p:ph type="dt" sz="half" idx="11"/>
          </p:nvPr>
        </p:nvSpPr>
        <p:spPr/>
        <p:txBody>
          <a:bodyPr/>
          <a:lstStyle>
            <a:lvl1pPr>
              <a:defRPr/>
            </a:lvl1pPr>
          </a:lstStyle>
          <a:p>
            <a:pPr>
              <a:defRPr/>
            </a:pPr>
            <a:fld id="{3EB2DDA5-A16E-4E18-AAB7-9087C85036D0}" type="datetime1">
              <a:rPr lang="en-IN" smtClean="0"/>
              <a:t>04-08-2016</a:t>
            </a:fld>
            <a:endParaRPr lang="en-IN"/>
          </a:p>
        </p:txBody>
      </p:sp>
      <p:sp>
        <p:nvSpPr>
          <p:cNvPr id="15" name="Footer Placeholder 4"/>
          <p:cNvSpPr>
            <a:spLocks noGrp="1"/>
          </p:cNvSpPr>
          <p:nvPr>
            <p:ph type="ftr" sz="quarter" idx="12"/>
          </p:nvPr>
        </p:nvSpPr>
        <p:spPr/>
        <p:txBody>
          <a:bodyPr/>
          <a:lstStyle>
            <a:lvl1pPr>
              <a:defRPr/>
            </a:lvl1pPr>
          </a:lstStyle>
          <a:p>
            <a:pPr>
              <a:defRPr/>
            </a:pPr>
            <a:endParaRPr lang="en-IN"/>
          </a:p>
        </p:txBody>
      </p:sp>
    </p:spTree>
    <p:extLst>
      <p:ext uri="{BB962C8B-B14F-4D97-AF65-F5344CB8AC3E}">
        <p14:creationId xmlns:p14="http://schemas.microsoft.com/office/powerpoint/2010/main" val="1388466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pPr>
              <a:defRPr/>
            </a:pPr>
            <a:fld id="{6307DEF8-9243-4B35-BB73-262C6FE629EE}" type="datetime1">
              <a:rPr lang="en-IN" smtClean="0"/>
              <a:t>04-08-2016</a:t>
            </a:fld>
            <a:endParaRPr lang="en-IN"/>
          </a:p>
        </p:txBody>
      </p:sp>
      <p:sp>
        <p:nvSpPr>
          <p:cNvPr id="8" name="Slide Number Placeholder 7"/>
          <p:cNvSpPr>
            <a:spLocks noGrp="1"/>
          </p:cNvSpPr>
          <p:nvPr>
            <p:ph type="sldNum" sz="quarter" idx="11"/>
          </p:nvPr>
        </p:nvSpPr>
        <p:spPr/>
        <p:txBody>
          <a:bodyPr/>
          <a:lstStyle/>
          <a:p>
            <a:pPr>
              <a:defRPr/>
            </a:pPr>
            <a:fld id="{D8A49E22-8C70-4B73-AE5E-2448D79B6C44}" type="slidenum">
              <a:rPr lang="en-IN" smtClean="0"/>
              <a:pPr>
                <a:defRPr/>
              </a:pPr>
              <a:t>‹#›</a:t>
            </a:fld>
            <a:endParaRPr lang="en-IN"/>
          </a:p>
        </p:txBody>
      </p:sp>
      <p:sp>
        <p:nvSpPr>
          <p:cNvPr id="9" name="Footer Placeholder 8"/>
          <p:cNvSpPr>
            <a:spLocks noGrp="1"/>
          </p:cNvSpPr>
          <p:nvPr>
            <p:ph type="ftr" sz="quarter" idx="12"/>
          </p:nvPr>
        </p:nvSpPr>
        <p:spPr/>
        <p:txBody>
          <a:bodyPr/>
          <a:lstStyle/>
          <a:p>
            <a:pPr>
              <a:defRPr/>
            </a:pPr>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A323E18C-F038-4321-A3EC-59A98999A461}" type="datetime1">
              <a:rPr lang="en-IN" smtClean="0"/>
              <a:t>04-08-2016</a:t>
            </a:fld>
            <a:endParaRPr lang="en-IN"/>
          </a:p>
        </p:txBody>
      </p:sp>
      <p:sp>
        <p:nvSpPr>
          <p:cNvPr id="6" name="Footer Placeholder 5"/>
          <p:cNvSpPr>
            <a:spLocks noGrp="1"/>
          </p:cNvSpPr>
          <p:nvPr>
            <p:ph type="ftr" sz="quarter" idx="11"/>
          </p:nvPr>
        </p:nvSpPr>
        <p:spPr/>
        <p:txBody>
          <a:bodyPr/>
          <a:lstStyle/>
          <a:p>
            <a:pPr>
              <a:defRPr/>
            </a:pPr>
            <a:endParaRPr lang="en-IN"/>
          </a:p>
        </p:txBody>
      </p:sp>
      <p:sp>
        <p:nvSpPr>
          <p:cNvPr id="7" name="Slide Number Placeholder 6"/>
          <p:cNvSpPr>
            <a:spLocks noGrp="1"/>
          </p:cNvSpPr>
          <p:nvPr>
            <p:ph type="sldNum" sz="quarter" idx="12"/>
          </p:nvPr>
        </p:nvSpPr>
        <p:spPr/>
        <p:txBody>
          <a:bodyPr/>
          <a:lstStyle/>
          <a:p>
            <a:pPr>
              <a:defRPr/>
            </a:pPr>
            <a:fld id="{2459011B-3567-42F3-BECA-59E332724039}" type="slidenum">
              <a:rPr lang="en-IN" smtClean="0"/>
              <a:pPr>
                <a:defRPr/>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24E4DA8E-C87F-487F-B46D-DAC8E51C53ED}" type="datetime1">
              <a:rPr lang="en-IN" smtClean="0"/>
              <a:t>04-08-2016</a:t>
            </a:fld>
            <a:endParaRPr lang="en-IN"/>
          </a:p>
        </p:txBody>
      </p:sp>
      <p:sp>
        <p:nvSpPr>
          <p:cNvPr id="8" name="Footer Placeholder 7"/>
          <p:cNvSpPr>
            <a:spLocks noGrp="1"/>
          </p:cNvSpPr>
          <p:nvPr>
            <p:ph type="ftr" sz="quarter" idx="11"/>
          </p:nvPr>
        </p:nvSpPr>
        <p:spPr/>
        <p:txBody>
          <a:bodyPr/>
          <a:lstStyle/>
          <a:p>
            <a:pPr>
              <a:defRPr/>
            </a:pPr>
            <a:endParaRPr lang="en-IN"/>
          </a:p>
        </p:txBody>
      </p:sp>
      <p:sp>
        <p:nvSpPr>
          <p:cNvPr id="9" name="Slide Number Placeholder 8"/>
          <p:cNvSpPr>
            <a:spLocks noGrp="1"/>
          </p:cNvSpPr>
          <p:nvPr>
            <p:ph type="sldNum" sz="quarter" idx="12"/>
          </p:nvPr>
        </p:nvSpPr>
        <p:spPr/>
        <p:txBody>
          <a:bodyPr/>
          <a:lstStyle/>
          <a:p>
            <a:pPr>
              <a:defRPr/>
            </a:pPr>
            <a:fld id="{4FBF4C41-44C0-4F87-A377-E367451A640E}" type="slidenum">
              <a:rPr lang="en-IN" smtClean="0"/>
              <a:pPr>
                <a:defRPr/>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7C2401FA-E934-4A57-9FE1-8FA58E94E066}" type="datetime1">
              <a:rPr lang="en-IN" smtClean="0"/>
              <a:t>04-08-2016</a:t>
            </a:fld>
            <a:endParaRPr lang="en-IN"/>
          </a:p>
        </p:txBody>
      </p:sp>
      <p:sp>
        <p:nvSpPr>
          <p:cNvPr id="4" name="Footer Placeholder 3"/>
          <p:cNvSpPr>
            <a:spLocks noGrp="1"/>
          </p:cNvSpPr>
          <p:nvPr>
            <p:ph type="ftr" sz="quarter" idx="11"/>
          </p:nvPr>
        </p:nvSpPr>
        <p:spPr/>
        <p:txBody>
          <a:bodyPr/>
          <a:lstStyle/>
          <a:p>
            <a:pPr>
              <a:defRPr/>
            </a:pPr>
            <a:endParaRPr lang="en-IN"/>
          </a:p>
        </p:txBody>
      </p:sp>
      <p:sp>
        <p:nvSpPr>
          <p:cNvPr id="5" name="Slide Number Placeholder 4"/>
          <p:cNvSpPr>
            <a:spLocks noGrp="1"/>
          </p:cNvSpPr>
          <p:nvPr>
            <p:ph type="sldNum" sz="quarter" idx="12"/>
          </p:nvPr>
        </p:nvSpPr>
        <p:spPr/>
        <p:txBody>
          <a:bodyPr/>
          <a:lstStyle/>
          <a:p>
            <a:pPr>
              <a:defRPr/>
            </a:pPr>
            <a:fld id="{6F31E66C-411C-445C-A1F2-2207F50E6E9A}" type="slidenum">
              <a:rPr lang="en-IN" smtClean="0"/>
              <a:pPr>
                <a:defRPr/>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96EE2EB-999A-4BBB-884F-1F425DDFF58A}" type="datetime1">
              <a:rPr lang="en-IN" smtClean="0"/>
              <a:t>04-08-2016</a:t>
            </a:fld>
            <a:endParaRPr lang="en-IN"/>
          </a:p>
        </p:txBody>
      </p:sp>
      <p:sp>
        <p:nvSpPr>
          <p:cNvPr id="3" name="Footer Placeholder 2"/>
          <p:cNvSpPr>
            <a:spLocks noGrp="1"/>
          </p:cNvSpPr>
          <p:nvPr>
            <p:ph type="ftr" sz="quarter" idx="11"/>
          </p:nvPr>
        </p:nvSpPr>
        <p:spPr/>
        <p:txBody>
          <a:bodyPr/>
          <a:lstStyle/>
          <a:p>
            <a:pPr>
              <a:defRPr/>
            </a:pPr>
            <a:endParaRPr lang="en-IN"/>
          </a:p>
        </p:txBody>
      </p:sp>
      <p:sp>
        <p:nvSpPr>
          <p:cNvPr id="4" name="Slide Number Placeholder 3"/>
          <p:cNvSpPr>
            <a:spLocks noGrp="1"/>
          </p:cNvSpPr>
          <p:nvPr>
            <p:ph type="sldNum" sz="quarter" idx="12"/>
          </p:nvPr>
        </p:nvSpPr>
        <p:spPr/>
        <p:txBody>
          <a:bodyPr/>
          <a:lstStyle/>
          <a:p>
            <a:pPr>
              <a:defRPr/>
            </a:pPr>
            <a:fld id="{6A8DCE28-C90B-4AB5-AE14-D3B7503F0B18}" type="slidenum">
              <a:rPr lang="en-IN" smtClean="0"/>
              <a:pPr>
                <a:defRPr/>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5260E19-4243-4270-96F3-F81F7E5EE4B9}" type="datetime1">
              <a:rPr lang="en-IN" smtClean="0"/>
              <a:t>04-08-2016</a:t>
            </a:fld>
            <a:endParaRPr lang="en-IN"/>
          </a:p>
        </p:txBody>
      </p:sp>
      <p:sp>
        <p:nvSpPr>
          <p:cNvPr id="6" name="Footer Placeholder 5"/>
          <p:cNvSpPr>
            <a:spLocks noGrp="1"/>
          </p:cNvSpPr>
          <p:nvPr>
            <p:ph type="ftr" sz="quarter" idx="11"/>
          </p:nvPr>
        </p:nvSpPr>
        <p:spPr/>
        <p:txBody>
          <a:bodyPr/>
          <a:lstStyle/>
          <a:p>
            <a:pPr>
              <a:defRPr/>
            </a:pPr>
            <a:endParaRPr lang="en-IN"/>
          </a:p>
        </p:txBody>
      </p:sp>
      <p:sp>
        <p:nvSpPr>
          <p:cNvPr id="7" name="Slide Number Placeholder 6"/>
          <p:cNvSpPr>
            <a:spLocks noGrp="1"/>
          </p:cNvSpPr>
          <p:nvPr>
            <p:ph type="sldNum" sz="quarter" idx="12"/>
          </p:nvPr>
        </p:nvSpPr>
        <p:spPr/>
        <p:txBody>
          <a:bodyPr/>
          <a:lstStyle/>
          <a:p>
            <a:pPr>
              <a:defRPr/>
            </a:pPr>
            <a:fld id="{2AA139BA-D80B-4FD3-B063-11CC6AA26B8B}" type="slidenum">
              <a:rPr lang="en-IN" smtClean="0"/>
              <a:pPr>
                <a:defRPr/>
              </a:pPr>
              <a:t>‹#›</a:t>
            </a:fld>
            <a:endParaRPr lang="en-IN"/>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7B8002F-5AD4-4B7F-A60D-1FBFE1033719}" type="datetime1">
              <a:rPr lang="en-IN" smtClean="0"/>
              <a:t>04-08-2016</a:t>
            </a:fld>
            <a:endParaRPr lang="en-IN"/>
          </a:p>
        </p:txBody>
      </p:sp>
      <p:sp>
        <p:nvSpPr>
          <p:cNvPr id="6" name="Footer Placeholder 5"/>
          <p:cNvSpPr>
            <a:spLocks noGrp="1"/>
          </p:cNvSpPr>
          <p:nvPr>
            <p:ph type="ftr" sz="quarter" idx="11"/>
          </p:nvPr>
        </p:nvSpPr>
        <p:spPr/>
        <p:txBody>
          <a:bodyPr/>
          <a:lstStyle/>
          <a:p>
            <a:pPr>
              <a:defRPr/>
            </a:pPr>
            <a:endParaRPr lang="en-IN"/>
          </a:p>
        </p:txBody>
      </p:sp>
      <p:sp>
        <p:nvSpPr>
          <p:cNvPr id="7" name="Slide Number Placeholder 6"/>
          <p:cNvSpPr>
            <a:spLocks noGrp="1"/>
          </p:cNvSpPr>
          <p:nvPr>
            <p:ph type="sldNum" sz="quarter" idx="12"/>
          </p:nvPr>
        </p:nvSpPr>
        <p:spPr/>
        <p:txBody>
          <a:bodyPr/>
          <a:lstStyle>
            <a:lvl1pPr>
              <a:defRPr>
                <a:solidFill>
                  <a:schemeClr val="tx1"/>
                </a:solidFill>
              </a:defRPr>
            </a:lvl1pPr>
          </a:lstStyle>
          <a:p>
            <a:pPr>
              <a:defRPr/>
            </a:pPr>
            <a:fld id="{BFD4FEC2-CDFE-4189-94EB-D7BDFB896373}" type="slidenum">
              <a:rPr lang="en-IN" smtClean="0"/>
              <a:pPr>
                <a:defRPr/>
              </a:pPr>
              <a:t>‹#›</a:t>
            </a:fld>
            <a:endParaRPr lang="en-IN"/>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pPr>
              <a:defRPr/>
            </a:pPr>
            <a:fld id="{7184BCA4-2FDA-4ABD-A089-67601453B317}" type="datetime1">
              <a:rPr lang="en-IN" smtClean="0"/>
              <a:t>04-08-2016</a:t>
            </a:fld>
            <a:endParaRPr lang="en-IN"/>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pPr>
              <a:defRPr/>
            </a:pPr>
            <a:endParaRPr lang="en-IN"/>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pPr>
              <a:defRPr/>
            </a:pPr>
            <a:fld id="{BE6F02EC-C3E6-4947-815F-0F80527F5352}" type="slidenum">
              <a:rPr lang="en-IN" smtClean="0"/>
              <a:pPr>
                <a:defRPr/>
              </a:pPr>
              <a:t>‹#›</a:t>
            </a:fld>
            <a:endParaRPr lang="en-IN"/>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hf hdr="0" ftr="0" dt="0"/>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fld id="{F40A6D76-4CD7-4ED2-9C75-8EF1E6749EE5}" type="datetime1">
              <a:rPr lang="en-IN" smtClean="0"/>
              <a:t>04-08-2016</a:t>
            </a:fld>
            <a:endParaRPr lang="en-IN"/>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IN"/>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532BB936-DB15-48EE-9FCA-6CD9CC4246F4}" type="slidenum">
              <a:rPr lang="en-IN">
                <a:solidFill>
                  <a:srgbClr val="8CADAE">
                    <a:shade val="75000"/>
                  </a:srgbClr>
                </a:solidFill>
              </a:rPr>
              <a:pPr>
                <a:defRPr/>
              </a:pPr>
              <a:t>‹#›</a:t>
            </a:fld>
            <a:endParaRPr lang="en-IN">
              <a:solidFill>
                <a:srgbClr val="8CADAE">
                  <a:shade val="75000"/>
                </a:srgbClr>
              </a:solidFill>
            </a:endParaRPr>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2517532929"/>
      </p:ext>
    </p:extLst>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Lst>
  <p:hf hdr="0" ftr="0" dt="0"/>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upload.wikimedia.org/wikipedia/commons/9/9b/Molecular_simulation_process.sv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ctrTitle"/>
          </p:nvPr>
        </p:nvSpPr>
        <p:spPr>
          <a:xfrm>
            <a:off x="611560" y="764704"/>
            <a:ext cx="8208912" cy="1440160"/>
          </a:xfrm>
        </p:spPr>
        <p:txBody>
          <a:bodyPr>
            <a:noAutofit/>
          </a:bodyPr>
          <a:lstStyle/>
          <a:p>
            <a:pPr>
              <a:lnSpc>
                <a:spcPct val="90000"/>
              </a:lnSpc>
            </a:pPr>
            <a:r>
              <a:rPr lang="en-US" sz="4000" b="1" cap="small" dirty="0" smtClean="0"/>
              <a:t/>
            </a:r>
            <a:br>
              <a:rPr lang="en-US" sz="4000" b="1" cap="small" dirty="0" smtClean="0"/>
            </a:br>
            <a:r>
              <a:rPr lang="en-US" sz="4000" b="1" cap="small" dirty="0" smtClean="0"/>
              <a:t>       </a:t>
            </a:r>
            <a:r>
              <a:rPr lang="en-US" sz="4800" b="1" cap="small" dirty="0" smtClean="0"/>
              <a:t>             </a:t>
            </a:r>
            <a:r>
              <a:rPr lang="en-US" sz="4800" b="1" cap="small" dirty="0"/>
              <a:t/>
            </a:r>
            <a:br>
              <a:rPr lang="en-US" sz="4800" b="1" cap="small" dirty="0"/>
            </a:br>
            <a:r>
              <a:rPr lang="en-US" sz="4800" b="1" cap="small" dirty="0" smtClean="0"/>
              <a:t/>
            </a:r>
            <a:br>
              <a:rPr lang="en-US" sz="4800" b="1" cap="small" dirty="0" smtClean="0"/>
            </a:br>
            <a:r>
              <a:rPr lang="en-US" sz="4800" b="1" cap="small" dirty="0" smtClean="0"/>
              <a:t/>
            </a:r>
            <a:br>
              <a:rPr lang="en-US" sz="4800" b="1" cap="small" dirty="0" smtClean="0"/>
            </a:br>
            <a:r>
              <a:rPr lang="en-US" sz="4800" b="1" cap="small" dirty="0"/>
              <a:t/>
            </a:r>
            <a:br>
              <a:rPr lang="en-US" sz="4800" b="1" cap="small" dirty="0"/>
            </a:br>
            <a:r>
              <a:rPr lang="en-US" sz="4400" b="1" cap="small" dirty="0" smtClean="0"/>
              <a:t/>
            </a:r>
            <a:br>
              <a:rPr lang="en-US" sz="4400" b="1" cap="small" dirty="0" smtClean="0"/>
            </a:br>
            <a:r>
              <a:rPr lang="en-US" altLang="en-US" sz="3200" b="1" dirty="0">
                <a:solidFill>
                  <a:srgbClr val="FFFF00"/>
                </a:solidFill>
              </a:rPr>
              <a:t/>
            </a:r>
            <a:br>
              <a:rPr lang="en-US" altLang="en-US" sz="3200" b="1" dirty="0">
                <a:solidFill>
                  <a:srgbClr val="FFFF00"/>
                </a:solidFill>
              </a:rPr>
            </a:br>
            <a:endParaRPr lang="en-US" sz="3200" b="1" cap="small" dirty="0"/>
          </a:p>
        </p:txBody>
      </p:sp>
      <p:sp>
        <p:nvSpPr>
          <p:cNvPr id="6146" name="Subtitle 2"/>
          <p:cNvSpPr>
            <a:spLocks noGrp="1"/>
          </p:cNvSpPr>
          <p:nvPr>
            <p:ph type="subTitle" idx="1"/>
          </p:nvPr>
        </p:nvSpPr>
        <p:spPr>
          <a:xfrm>
            <a:off x="1371600" y="2819400"/>
            <a:ext cx="6400800" cy="3057872"/>
          </a:xfrm>
        </p:spPr>
        <p:txBody>
          <a:bodyPr>
            <a:noAutofit/>
          </a:bodyPr>
          <a:lstStyle/>
          <a:p>
            <a:pPr algn="ctr" eaLnBrk="1" fontAlgn="auto" hangingPunct="1">
              <a:spcAft>
                <a:spcPts val="0"/>
              </a:spcAft>
              <a:buFont typeface="Wingdings 2"/>
              <a:buNone/>
              <a:defRPr/>
            </a:pPr>
            <a:r>
              <a:rPr lang="en-US" sz="3200" b="1" cap="small" dirty="0" smtClean="0">
                <a:solidFill>
                  <a:srgbClr val="FF0000"/>
                </a:solidFill>
                <a:latin typeface="Corbel "/>
              </a:rPr>
              <a:t>Chapter 6</a:t>
            </a:r>
          </a:p>
          <a:p>
            <a:r>
              <a:rPr lang="en-US" sz="3600" cap="small" dirty="0" smtClean="0">
                <a:solidFill>
                  <a:srgbClr val="00B0F0"/>
                </a:solidFill>
                <a:latin typeface="+mj-lt"/>
                <a:cs typeface="Aharoni" pitchFamily="2" charset="-79"/>
              </a:rPr>
              <a:t>Modeling AND SIMULATION in </a:t>
            </a:r>
            <a:r>
              <a:rPr lang="en-US" sz="3600" dirty="0" smtClean="0">
                <a:solidFill>
                  <a:srgbClr val="00B0F0"/>
                </a:solidFill>
                <a:latin typeface="+mj-lt"/>
                <a:cs typeface="Aharoni" pitchFamily="2" charset="-79"/>
              </a:rPr>
              <a:t>cyber-risk</a:t>
            </a:r>
            <a:endParaRPr lang="en-IN" sz="3600" dirty="0" smtClean="0">
              <a:solidFill>
                <a:srgbClr val="00B0F0"/>
              </a:solidFill>
              <a:latin typeface="+mj-lt"/>
              <a:cs typeface="Aharoni" pitchFamily="2" charset="-79"/>
            </a:endParaRPr>
          </a:p>
          <a:p>
            <a:endParaRPr lang="en-IN" sz="3600" cap="small" dirty="0" smtClean="0">
              <a:solidFill>
                <a:srgbClr val="00B0F0"/>
              </a:solidFill>
              <a:latin typeface="+mj-lt"/>
              <a:cs typeface="Aharoni" pitchFamily="2" charset="-79"/>
            </a:endParaRPr>
          </a:p>
        </p:txBody>
      </p:sp>
      <p:sp>
        <p:nvSpPr>
          <p:cNvPr id="2" name="Rectangle 1"/>
          <p:cNvSpPr/>
          <p:nvPr/>
        </p:nvSpPr>
        <p:spPr>
          <a:xfrm>
            <a:off x="1331640" y="908720"/>
            <a:ext cx="6696744" cy="1384995"/>
          </a:xfrm>
          <a:prstGeom prst="rect">
            <a:avLst/>
          </a:prstGeom>
        </p:spPr>
        <p:txBody>
          <a:bodyPr wrap="square">
            <a:spAutoFit/>
          </a:bodyPr>
          <a:lstStyle/>
          <a:p>
            <a:pPr algn="ctr"/>
            <a:r>
              <a:rPr lang="en-US" altLang="en-US" sz="2800" cap="all" dirty="0">
                <a:solidFill>
                  <a:srgbClr val="00B050"/>
                </a:solidFill>
              </a:rPr>
              <a:t>Cyber-Risk Informatics:</a:t>
            </a:r>
            <a:br>
              <a:rPr lang="en-US" altLang="en-US" sz="2800" cap="all" dirty="0">
                <a:solidFill>
                  <a:srgbClr val="00B050"/>
                </a:solidFill>
              </a:rPr>
            </a:br>
            <a:r>
              <a:rPr lang="en-US" altLang="en-US" sz="2800" cap="all" dirty="0">
                <a:solidFill>
                  <a:srgbClr val="00B050"/>
                </a:solidFill>
              </a:rPr>
              <a:t>Engineering Evaluation with Data Science</a:t>
            </a:r>
            <a:r>
              <a:rPr lang="en-US" sz="2800" b="1" cap="all" dirty="0">
                <a:solidFill>
                  <a:srgbClr val="00B050"/>
                </a:solidFill>
              </a:rPr>
              <a:t> </a:t>
            </a:r>
            <a:endParaRPr lang="en-US" sz="2800" cap="all" dirty="0">
              <a:solidFill>
                <a:srgbClr val="00B050"/>
              </a:solidFill>
            </a:endParaRPr>
          </a:p>
        </p:txBody>
      </p:sp>
      <p:sp>
        <p:nvSpPr>
          <p:cNvPr id="3" name="Slide Number Placeholder 2"/>
          <p:cNvSpPr>
            <a:spLocks noGrp="1"/>
          </p:cNvSpPr>
          <p:nvPr>
            <p:ph type="sldNum" sz="quarter" idx="12"/>
          </p:nvPr>
        </p:nvSpPr>
        <p:spPr/>
        <p:txBody>
          <a:bodyPr/>
          <a:lstStyle/>
          <a:p>
            <a:pPr>
              <a:defRPr/>
            </a:pPr>
            <a:fld id="{71D9F718-E97F-44C4-8F99-966EDD9E806A}" type="slidenum">
              <a:rPr lang="en-US" smtClean="0">
                <a:solidFill>
                  <a:srgbClr val="1C1C1C"/>
                </a:solidFill>
              </a:rPr>
              <a:pPr>
                <a:defRPr/>
              </a:pPr>
              <a:t>1</a:t>
            </a:fld>
            <a:endParaRPr lang="en-US">
              <a:solidFill>
                <a:srgbClr val="1C1C1C"/>
              </a:solidFill>
            </a:endParaRPr>
          </a:p>
        </p:txBody>
      </p:sp>
    </p:spTree>
    <p:extLst>
      <p:ext uri="{BB962C8B-B14F-4D97-AF65-F5344CB8AC3E}">
        <p14:creationId xmlns:p14="http://schemas.microsoft.com/office/powerpoint/2010/main" val="30886948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850" y="333375"/>
            <a:ext cx="8569325" cy="792163"/>
          </a:xfrm>
        </p:spPr>
        <p:txBody>
          <a:bodyPr>
            <a:noAutofit/>
          </a:bodyPr>
          <a:lstStyle/>
          <a:p>
            <a:pPr algn="ctr">
              <a:defRPr/>
            </a:pPr>
            <a:r>
              <a:rPr lang="en-US" sz="2800" b="1" cap="small" dirty="0" smtClean="0">
                <a:solidFill>
                  <a:srgbClr val="00B0F0"/>
                </a:solidFill>
              </a:rPr>
              <a:t/>
            </a:r>
            <a:br>
              <a:rPr lang="en-US" sz="2800" b="1" cap="small" dirty="0" smtClean="0">
                <a:solidFill>
                  <a:srgbClr val="00B0F0"/>
                </a:solidFill>
              </a:rPr>
            </a:br>
            <a:r>
              <a:rPr lang="en-US" sz="2800" b="1" cap="small" dirty="0">
                <a:solidFill>
                  <a:srgbClr val="00B0F0"/>
                </a:solidFill>
              </a:rPr>
              <a:t/>
            </a:r>
            <a:br>
              <a:rPr lang="en-US" sz="2800" b="1" cap="small" dirty="0">
                <a:solidFill>
                  <a:srgbClr val="00B0F0"/>
                </a:solidFill>
              </a:rPr>
            </a:br>
            <a:r>
              <a:rPr lang="en-US" sz="2400" b="1" cap="small" dirty="0" smtClean="0">
                <a:solidFill>
                  <a:srgbClr val="00B0F0"/>
                </a:solidFill>
              </a:rPr>
              <a:t>A Cross Section of Modeling and Simulation Issues</a:t>
            </a:r>
            <a:br>
              <a:rPr lang="en-US" sz="2400" b="1" cap="small" dirty="0" smtClean="0">
                <a:solidFill>
                  <a:srgbClr val="00B0F0"/>
                </a:solidFill>
              </a:rPr>
            </a:br>
            <a:r>
              <a:rPr lang="en-US" sz="2400" b="1" cap="small" dirty="0" smtClean="0">
                <a:solidFill>
                  <a:srgbClr val="00B0F0"/>
                </a:solidFill>
              </a:rPr>
              <a:t>in Manufacturing</a:t>
            </a:r>
            <a:endParaRPr lang="en-US" sz="2400" b="1" cap="small" dirty="0">
              <a:solidFill>
                <a:srgbClr val="00B0F0"/>
              </a:solidFill>
            </a:endParaRPr>
          </a:p>
        </p:txBody>
      </p:sp>
      <p:sp>
        <p:nvSpPr>
          <p:cNvPr id="19459" name="Content Placeholder 2"/>
          <p:cNvSpPr>
            <a:spLocks noGrp="1"/>
          </p:cNvSpPr>
          <p:nvPr>
            <p:ph idx="1"/>
          </p:nvPr>
        </p:nvSpPr>
        <p:spPr>
          <a:xfrm>
            <a:off x="179388" y="1557338"/>
            <a:ext cx="8640762" cy="5040312"/>
          </a:xfrm>
        </p:spPr>
        <p:txBody>
          <a:bodyPr>
            <a:normAutofit lnSpcReduction="10000"/>
          </a:bodyPr>
          <a:lstStyle/>
          <a:p>
            <a:pPr algn="just" eaLnBrk="1" hangingPunct="1">
              <a:buClrTx/>
              <a:buFont typeface="Wingdings" pitchFamily="2" charset="2"/>
              <a:buChar char="ü"/>
            </a:pPr>
            <a:r>
              <a:rPr lang="en-US" sz="2000" dirty="0" smtClean="0">
                <a:latin typeface="Calibri" pitchFamily="34" charset="0"/>
              </a:rPr>
              <a:t>Simulation use in production is not new. For the sake of a few examples, various authors from twenty-five years ago published articles on simulating FMS (Flexible Manufacturing Systems), machine utilizations and production rates, and modeling of AMS (Automated Manufacturing Systems).</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n-US" sz="2000" dirty="0" smtClean="0">
                <a:latin typeface="Calibri" pitchFamily="34" charset="0"/>
              </a:rPr>
              <a:t>Due to a lack of closed-form solutions in the three-state model including DERATED as opposed to that of the conventional UP and DOWN dichotomous two-state model, a summary of three or multi-state system inferential analysis will be reviewed by using Monte Carlo simulations. </a:t>
            </a:r>
          </a:p>
          <a:p>
            <a:pPr algn="just" eaLnBrk="1" hangingPunct="1">
              <a:buClrTx/>
              <a:buFont typeface="Wingdings" pitchFamily="2" charset="2"/>
              <a:buChar char="ü"/>
            </a:pPr>
            <a:endParaRPr lang="en-IN" sz="2000" dirty="0" smtClean="0">
              <a:latin typeface="Calibri" pitchFamily="34" charset="0"/>
            </a:endParaRPr>
          </a:p>
          <a:p>
            <a:pPr algn="just" eaLnBrk="1" hangingPunct="1">
              <a:buClrTx/>
              <a:buFont typeface="Wingdings" pitchFamily="2" charset="2"/>
              <a:buChar char="ü"/>
            </a:pPr>
            <a:r>
              <a:rPr lang="en-US" sz="2000" dirty="0" smtClean="0">
                <a:latin typeface="Calibri" pitchFamily="34" charset="0"/>
              </a:rPr>
              <a:t>This process will employ the empirical Bayesian principles to estimate the full and derated availability probability distributions. The historical failure and repair data, or operating (full or derated) and non-operating hours, as the input data, will be used along with prior parameters for an empirical Bayesian analysis. </a:t>
            </a:r>
            <a:endParaRPr lang="en-IN" sz="2000"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10</a:t>
            </a:fld>
            <a:endParaRPr lang="en-IN"/>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1625" y="188913"/>
            <a:ext cx="8591550" cy="936625"/>
          </a:xfrm>
        </p:spPr>
        <p:txBody>
          <a:bodyPr>
            <a:noAutofit/>
          </a:bodyPr>
          <a:lstStyle/>
          <a:p>
            <a:pPr algn="ctr">
              <a:defRPr/>
            </a:pPr>
            <a:r>
              <a:rPr lang="en-US" sz="2000" b="1" dirty="0" smtClean="0">
                <a:solidFill>
                  <a:srgbClr val="00B0F0"/>
                </a:solidFill>
              </a:rPr>
              <a:t>Modeling and Simulation of Multi-State Production Units and Systems in </a:t>
            </a:r>
            <a:r>
              <a:rPr lang="en-US" sz="2000" b="1" dirty="0">
                <a:solidFill>
                  <a:srgbClr val="00B0F0"/>
                </a:solidFill>
              </a:rPr>
              <a:t>Manufacturing (cont’d)</a:t>
            </a:r>
            <a:endParaRPr lang="en-IN" sz="2000" b="1" dirty="0" smtClean="0">
              <a:solidFill>
                <a:srgbClr val="00B0F0"/>
              </a:solidFill>
              <a:ea typeface="Verdana" pitchFamily="34" charset="0"/>
              <a:cs typeface="Verdana" pitchFamily="34" charset="0"/>
            </a:endParaRPr>
          </a:p>
        </p:txBody>
      </p:sp>
      <p:sp>
        <p:nvSpPr>
          <p:cNvPr id="20483" name="Content Placeholder 2"/>
          <p:cNvSpPr>
            <a:spLocks noGrp="1"/>
          </p:cNvSpPr>
          <p:nvPr>
            <p:ph idx="1"/>
          </p:nvPr>
        </p:nvSpPr>
        <p:spPr>
          <a:xfrm>
            <a:off x="301625" y="1527175"/>
            <a:ext cx="8504238" cy="4854575"/>
          </a:xfrm>
        </p:spPr>
        <p:txBody>
          <a:bodyPr>
            <a:normAutofit lnSpcReduction="10000"/>
          </a:bodyPr>
          <a:lstStyle/>
          <a:p>
            <a:pPr algn="just" eaLnBrk="1" hangingPunct="1">
              <a:buClr>
                <a:schemeClr val="tx1"/>
              </a:buClr>
              <a:buFont typeface="Wingdings" pitchFamily="2" charset="2"/>
              <a:buChar char="ü"/>
            </a:pPr>
            <a:r>
              <a:rPr lang="en-US" sz="2200" dirty="0" smtClean="0">
                <a:latin typeface="Calibri" pitchFamily="34" charset="0"/>
              </a:rPr>
              <a:t>Most research articles or books on reliability theory are devoted to traditional binary reliability models allowing for only two possible states for a system and its components: perfect functionality or complete failure. </a:t>
            </a:r>
          </a:p>
          <a:p>
            <a:pPr algn="just" eaLnBrk="1" hangingPunct="1">
              <a:buClr>
                <a:schemeClr val="tx1"/>
              </a:buClr>
              <a:buFont typeface="Wingdings" pitchFamily="2" charset="2"/>
              <a:buChar char="ü"/>
            </a:pPr>
            <a:r>
              <a:rPr lang="en-US" sz="2200" dirty="0" smtClean="0">
                <a:latin typeface="Calibri" pitchFamily="34" charset="0"/>
              </a:rPr>
              <a:t>However, many real-world systems are composed of multi state components which have different performance levels and several failure modes with varying effects on the entire system performance. Such systems are called multi-state systems (MSS).</a:t>
            </a:r>
          </a:p>
          <a:p>
            <a:pPr algn="just" eaLnBrk="1" hangingPunct="1">
              <a:buClr>
                <a:schemeClr val="tx1"/>
              </a:buClr>
              <a:buFont typeface="Wingdings" pitchFamily="2" charset="2"/>
              <a:buChar char="ü"/>
            </a:pPr>
            <a:r>
              <a:rPr lang="en-US" sz="2200" dirty="0" smtClean="0">
                <a:latin typeface="Calibri" pitchFamily="34" charset="0"/>
              </a:rPr>
              <a:t>Examples of MSS are cyber systems where the unit performance is characterized by the data processing speed or server gigabyte capacity and similar to electric power systems, where the generating unit performance is depicted by its generating capacity. In the electric power supply system of generating facilities, each generator can function at different levels of capacity with a given probability. </a:t>
            </a:r>
          </a:p>
          <a:p>
            <a:pPr algn="just" eaLnBrk="1" hangingPunct="1">
              <a:buClr>
                <a:schemeClr val="tx1"/>
              </a:buClr>
              <a:buFont typeface="Wingdings" pitchFamily="2" charset="2"/>
              <a:buChar char="ü"/>
            </a:pPr>
            <a:endParaRPr lang="en-US" sz="2000"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11</a:t>
            </a:fld>
            <a:endParaRPr lang="en-IN"/>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1625" y="188913"/>
            <a:ext cx="8591550" cy="936625"/>
          </a:xfrm>
        </p:spPr>
        <p:txBody>
          <a:bodyPr>
            <a:noAutofit/>
          </a:bodyPr>
          <a:lstStyle/>
          <a:p>
            <a:pPr algn="ctr">
              <a:defRPr/>
            </a:pPr>
            <a:r>
              <a:rPr lang="en-US" sz="2000" b="1" dirty="0" smtClean="0">
                <a:solidFill>
                  <a:srgbClr val="00B0F0"/>
                </a:solidFill>
              </a:rPr>
              <a:t>Modeling and Simulation of Multi-State Production Units and Systems in Manufacturing (</a:t>
            </a:r>
            <a:r>
              <a:rPr lang="en-US" sz="2000" b="1" dirty="0">
                <a:solidFill>
                  <a:srgbClr val="00B0F0"/>
                </a:solidFill>
              </a:rPr>
              <a:t>cont’d)</a:t>
            </a:r>
            <a:endParaRPr lang="en-IN" sz="2000" b="1" dirty="0" smtClean="0">
              <a:solidFill>
                <a:srgbClr val="00B0F0"/>
              </a:solidFill>
              <a:ea typeface="Verdana" pitchFamily="34" charset="0"/>
              <a:cs typeface="Verdana" pitchFamily="34" charset="0"/>
            </a:endParaRPr>
          </a:p>
        </p:txBody>
      </p:sp>
      <p:sp>
        <p:nvSpPr>
          <p:cNvPr id="21507" name="Content Placeholder 2"/>
          <p:cNvSpPr>
            <a:spLocks noGrp="1"/>
          </p:cNvSpPr>
          <p:nvPr>
            <p:ph idx="1"/>
          </p:nvPr>
        </p:nvSpPr>
        <p:spPr>
          <a:xfrm>
            <a:off x="301625" y="1527175"/>
            <a:ext cx="8504238" cy="4854575"/>
          </a:xfrm>
        </p:spPr>
        <p:txBody>
          <a:bodyPr>
            <a:normAutofit lnSpcReduction="10000"/>
          </a:bodyPr>
          <a:lstStyle/>
          <a:p>
            <a:pPr algn="just" eaLnBrk="1" hangingPunct="1">
              <a:buClr>
                <a:schemeClr val="tx1"/>
              </a:buClr>
              <a:buFont typeface="Wingdings" pitchFamily="2" charset="2"/>
              <a:buChar char="ü"/>
            </a:pPr>
            <a:r>
              <a:rPr lang="en-US" sz="2000" smtClean="0">
                <a:latin typeface="Calibri" pitchFamily="34" charset="0"/>
              </a:rPr>
              <a:t>The power of simulation once again flexes its muscle as a favorable exit out of this theoretical impasse. The Monte Carlo technique remains the only available feasible way to solve the proposed three-state problem, whose math-statistical closed-form solution does not actually exist.</a:t>
            </a:r>
          </a:p>
          <a:p>
            <a:pPr algn="just" eaLnBrk="1" hangingPunct="1">
              <a:buClr>
                <a:schemeClr val="tx1"/>
              </a:buClr>
              <a:buFont typeface="Wingdings" pitchFamily="2" charset="2"/>
              <a:buChar char="ü"/>
            </a:pPr>
            <a:endParaRPr lang="en-US" sz="2000" smtClean="0">
              <a:latin typeface="Calibri" pitchFamily="34" charset="0"/>
            </a:endParaRPr>
          </a:p>
          <a:p>
            <a:pPr algn="just" eaLnBrk="1" hangingPunct="1">
              <a:buClr>
                <a:schemeClr val="tx1"/>
              </a:buClr>
              <a:buFont typeface="Wingdings" pitchFamily="2" charset="2"/>
              <a:buChar char="ü"/>
            </a:pPr>
            <a:r>
              <a:rPr lang="en-US" sz="2000" smtClean="0">
                <a:latin typeface="Calibri" pitchFamily="34" charset="0"/>
              </a:rPr>
              <a:t>The failure and repair rates were taken to be the generalized gamma random deviates where the corresponding gamma shape and scale parameters respectively were not equal. The two-state SL density was shown to default to that of a standard two-parameter beta density function when the shape parameters are identical.</a:t>
            </a:r>
          </a:p>
          <a:p>
            <a:pPr algn="just" eaLnBrk="1" hangingPunct="1">
              <a:buClr>
                <a:schemeClr val="tx1"/>
              </a:buClr>
              <a:buFont typeface="Wingdings" pitchFamily="2" charset="2"/>
              <a:buChar char="ü"/>
            </a:pPr>
            <a:endParaRPr lang="en-US" sz="2000" smtClean="0">
              <a:latin typeface="Calibri" pitchFamily="34" charset="0"/>
            </a:endParaRPr>
          </a:p>
          <a:p>
            <a:pPr algn="just" eaLnBrk="1" hangingPunct="1">
              <a:buClr>
                <a:schemeClr val="tx1"/>
              </a:buClr>
              <a:buFont typeface="Wingdings" pitchFamily="2" charset="2"/>
              <a:buChar char="ü"/>
            </a:pPr>
            <a:r>
              <a:rPr lang="en-US" sz="2000" smtClean="0">
                <a:latin typeface="Calibri" pitchFamily="34" charset="0"/>
              </a:rPr>
              <a:t>The stochastic method proposed was superior to estimating availability by dividing total uptime by exposure time. Following the Monte Carlo simulations, analytical pdfs of the multiple states will be approximated using their associated moments.</a:t>
            </a:r>
          </a:p>
          <a:p>
            <a:pPr algn="just" eaLnBrk="1" hangingPunct="1">
              <a:buClr>
                <a:schemeClr val="tx1"/>
              </a:buClr>
              <a:buFont typeface="Wingdings" pitchFamily="2" charset="2"/>
              <a:buChar char="ü"/>
            </a:pPr>
            <a:endParaRPr lang="en-US" sz="200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12</a:t>
            </a:fld>
            <a:endParaRPr lang="en-IN"/>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16632"/>
            <a:ext cx="7560840" cy="6048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pPr>
              <a:defRPr/>
            </a:pPr>
            <a:fld id="{E2C5DF4A-6E2A-4B3F-ACF6-A76F5378F49A}" type="slidenum">
              <a:rPr lang="en-IN" smtClean="0"/>
              <a:pPr>
                <a:defRPr/>
              </a:pPr>
              <a:t>13</a:t>
            </a:fld>
            <a:endParaRPr lang="en-IN"/>
          </a:p>
        </p:txBody>
      </p:sp>
    </p:spTree>
    <p:extLst>
      <p:ext uri="{BB962C8B-B14F-4D97-AF65-F5344CB8AC3E}">
        <p14:creationId xmlns:p14="http://schemas.microsoft.com/office/powerpoint/2010/main" val="39962862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95288" y="115888"/>
            <a:ext cx="8440737" cy="1008062"/>
          </a:xfrm>
        </p:spPr>
        <p:txBody>
          <a:bodyPr>
            <a:noAutofit/>
          </a:bodyPr>
          <a:lstStyle/>
          <a:p>
            <a:pPr algn="ctr">
              <a:defRPr/>
            </a:pPr>
            <a:r>
              <a:rPr lang="en-US" sz="2400" b="1" dirty="0" smtClean="0">
                <a:solidFill>
                  <a:srgbClr val="00B0F0"/>
                </a:solidFill>
              </a:rPr>
              <a:t>Two – State  Sahinoglu - Libby (SL)  Probability Model  of </a:t>
            </a:r>
            <a:r>
              <a:rPr lang="en-US" sz="2400" b="1" dirty="0">
                <a:solidFill>
                  <a:srgbClr val="00B0F0"/>
                </a:solidFill>
              </a:rPr>
              <a:t>REPAIRABLE </a:t>
            </a:r>
            <a:r>
              <a:rPr lang="en-US" sz="2400" b="1" dirty="0" smtClean="0">
                <a:solidFill>
                  <a:srgbClr val="00B0F0"/>
                </a:solidFill>
              </a:rPr>
              <a:t>Units</a:t>
            </a:r>
            <a:endParaRPr lang="en-US" sz="2400" b="1" dirty="0">
              <a:solidFill>
                <a:srgbClr val="00B0F0"/>
              </a:solidFill>
            </a:endParaRPr>
          </a:p>
        </p:txBody>
      </p:sp>
      <p:sp>
        <p:nvSpPr>
          <p:cNvPr id="22531" name="Content Placeholder 2"/>
          <p:cNvSpPr>
            <a:spLocks noGrp="1"/>
          </p:cNvSpPr>
          <p:nvPr>
            <p:ph idx="1"/>
          </p:nvPr>
        </p:nvSpPr>
        <p:spPr>
          <a:xfrm>
            <a:off x="301625" y="1527175"/>
            <a:ext cx="8504238" cy="1901825"/>
          </a:xfrm>
        </p:spPr>
        <p:txBody>
          <a:bodyPr>
            <a:normAutofit lnSpcReduction="10000"/>
          </a:bodyPr>
          <a:lstStyle/>
          <a:p>
            <a:pPr algn="just" eaLnBrk="1" hangingPunct="1">
              <a:buClrTx/>
              <a:buFont typeface="Wingdings" pitchFamily="2" charset="2"/>
              <a:buChar char="ü"/>
            </a:pPr>
            <a:r>
              <a:rPr lang="en-US" sz="2000" dirty="0" smtClean="0">
                <a:latin typeface="Calibri" pitchFamily="34" charset="0"/>
              </a:rPr>
              <a:t>In using the distribution function technique, the pdf of FOR = q = [λ/(λ+µ)] is obtained first by deriving its cumulative density function (cdf), i.e. G</a:t>
            </a:r>
            <a:r>
              <a:rPr lang="en-US" sz="2000" baseline="-25000" dirty="0" smtClean="0">
                <a:latin typeface="Calibri" pitchFamily="34" charset="0"/>
              </a:rPr>
              <a:t>Q</a:t>
            </a:r>
            <a:r>
              <a:rPr lang="en-US" sz="2000" dirty="0" smtClean="0">
                <a:latin typeface="Calibri" pitchFamily="34" charset="0"/>
              </a:rPr>
              <a:t>(q) = P (Q </a:t>
            </a:r>
            <a:r>
              <a:rPr lang="en-US" sz="2000" dirty="0" smtClean="0">
                <a:latin typeface="Calibri" pitchFamily="34" charset="0"/>
                <a:sym typeface="Symbol" pitchFamily="18" charset="2"/>
              </a:rPr>
              <a:t></a:t>
            </a:r>
            <a:r>
              <a:rPr lang="en-US" sz="2000" dirty="0" smtClean="0">
                <a:latin typeface="Calibri" pitchFamily="34" charset="0"/>
              </a:rPr>
              <a:t> q) = P [λ/(λ+µ)] </a:t>
            </a:r>
            <a:r>
              <a:rPr lang="en-US" sz="2000" dirty="0" smtClean="0">
                <a:latin typeface="Calibri" pitchFamily="34" charset="0"/>
                <a:sym typeface="Symbol" pitchFamily="18" charset="2"/>
              </a:rPr>
              <a:t></a:t>
            </a:r>
            <a:r>
              <a:rPr lang="en-US" sz="2000" dirty="0" smtClean="0">
                <a:latin typeface="Calibri" pitchFamily="34" charset="0"/>
              </a:rPr>
              <a:t> q).</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n-US" sz="2000" dirty="0" smtClean="0">
                <a:latin typeface="Calibri" pitchFamily="34" charset="0"/>
              </a:rPr>
              <a:t>Then, taking its derivative to obtain </a:t>
            </a:r>
            <a:r>
              <a:rPr lang="en-US" sz="2000" dirty="0" err="1" smtClean="0">
                <a:latin typeface="Calibri" pitchFamily="34" charset="0"/>
              </a:rPr>
              <a:t>g</a:t>
            </a:r>
            <a:r>
              <a:rPr lang="en-US" sz="2000" baseline="-25000" dirty="0" err="1" smtClean="0">
                <a:latin typeface="Calibri" pitchFamily="34" charset="0"/>
              </a:rPr>
              <a:t>Q</a:t>
            </a:r>
            <a:r>
              <a:rPr lang="en-US" sz="2000" dirty="0" smtClean="0">
                <a:latin typeface="Calibri" pitchFamily="34" charset="0"/>
              </a:rPr>
              <a:t>(q) per equations is as follows:</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endParaRPr lang="en-IN" sz="1900" dirty="0" smtClean="0">
              <a:latin typeface="Calibri" pitchFamily="34" charset="0"/>
              <a:ea typeface="Verdana" pitchFamily="34" charset="0"/>
              <a:cs typeface="Verdana" pitchFamily="34" charset="0"/>
            </a:endParaRPr>
          </a:p>
        </p:txBody>
      </p:sp>
      <p:pic>
        <p:nvPicPr>
          <p:cNvPr id="2253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3500438"/>
            <a:ext cx="7667625"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14</a:t>
            </a:fld>
            <a:endParaRPr lang="en-IN"/>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95288" y="115888"/>
            <a:ext cx="8440737" cy="1008062"/>
          </a:xfrm>
        </p:spPr>
        <p:txBody>
          <a:bodyPr>
            <a:noAutofit/>
          </a:bodyPr>
          <a:lstStyle/>
          <a:p>
            <a:pPr algn="ctr">
              <a:defRPr/>
            </a:pPr>
            <a:r>
              <a:rPr lang="en-US" sz="2000" b="1" dirty="0" smtClean="0">
                <a:solidFill>
                  <a:srgbClr val="00B0F0"/>
                </a:solidFill>
              </a:rPr>
              <a:t>Two – State  Sahinoglu - Libby (SL)  Probability Model  of </a:t>
            </a:r>
            <a:r>
              <a:rPr lang="en-US" sz="2000" b="1" dirty="0">
                <a:solidFill>
                  <a:srgbClr val="00B0F0"/>
                </a:solidFill>
              </a:rPr>
              <a:t>REPAIRABLE </a:t>
            </a:r>
            <a:r>
              <a:rPr lang="en-US" sz="2000" b="1" dirty="0" smtClean="0">
                <a:solidFill>
                  <a:srgbClr val="00B0F0"/>
                </a:solidFill>
              </a:rPr>
              <a:t>Units (cont’d)</a:t>
            </a:r>
            <a:endParaRPr lang="en-US" sz="2000" b="1" dirty="0">
              <a:solidFill>
                <a:srgbClr val="00B0F0"/>
              </a:solidFill>
            </a:endParaRPr>
          </a:p>
        </p:txBody>
      </p:sp>
      <p:sp>
        <p:nvSpPr>
          <p:cNvPr id="23555" name="Content Placeholder 2"/>
          <p:cNvSpPr>
            <a:spLocks noGrp="1"/>
          </p:cNvSpPr>
          <p:nvPr>
            <p:ph idx="1"/>
          </p:nvPr>
        </p:nvSpPr>
        <p:spPr>
          <a:xfrm>
            <a:off x="301625" y="1527175"/>
            <a:ext cx="8504238" cy="3054350"/>
          </a:xfrm>
        </p:spPr>
        <p:txBody>
          <a:bodyPr>
            <a:normAutofit fontScale="92500" lnSpcReduction="10000"/>
          </a:bodyPr>
          <a:lstStyle/>
          <a:p>
            <a:pPr algn="just">
              <a:buClrTx/>
              <a:buFont typeface="Wingdings" pitchFamily="2" charset="2"/>
              <a:buChar char="ü"/>
            </a:pPr>
            <a:r>
              <a:rPr lang="en-US" sz="2000" dirty="0" smtClean="0">
                <a:latin typeface="Calibri" pitchFamily="34" charset="0"/>
              </a:rPr>
              <a:t>Note that </a:t>
            </a:r>
            <a:r>
              <a:rPr lang="en-US" sz="2000" dirty="0" err="1" smtClean="0">
                <a:latin typeface="Calibri" pitchFamily="34" charset="0"/>
              </a:rPr>
              <a:t>g</a:t>
            </a:r>
            <a:r>
              <a:rPr lang="en-US" sz="2000" baseline="-25000" dirty="0" err="1" smtClean="0">
                <a:latin typeface="Calibri" pitchFamily="34" charset="0"/>
              </a:rPr>
              <a:t>Q</a:t>
            </a:r>
            <a:r>
              <a:rPr lang="en-US" sz="2000" dirty="0" smtClean="0">
                <a:latin typeface="Calibri" pitchFamily="34" charset="0"/>
              </a:rPr>
              <a:t>(q) is the pdf of the random variable Q = FOR, where α = a + c, β = b + d ,   β </a:t>
            </a:r>
            <a:r>
              <a:rPr lang="en-US" sz="2000" baseline="-25000" dirty="0" smtClean="0">
                <a:latin typeface="Calibri" pitchFamily="34" charset="0"/>
              </a:rPr>
              <a:t>1 </a:t>
            </a:r>
            <a:r>
              <a:rPr lang="en-US" sz="2000" dirty="0" smtClean="0">
                <a:latin typeface="Calibri" pitchFamily="34" charset="0"/>
              </a:rPr>
              <a:t>= 𝛏 + </a:t>
            </a:r>
            <a:r>
              <a:rPr lang="en-US" sz="2000" dirty="0" err="1" smtClean="0">
                <a:latin typeface="Calibri" pitchFamily="34" charset="0"/>
              </a:rPr>
              <a:t>x</a:t>
            </a:r>
            <a:r>
              <a:rPr lang="en-US" sz="2000" baseline="-25000" dirty="0" err="1" smtClean="0">
                <a:latin typeface="Calibri" pitchFamily="34" charset="0"/>
              </a:rPr>
              <a:t>T</a:t>
            </a:r>
            <a:r>
              <a:rPr lang="en-US" sz="2000" dirty="0" smtClean="0">
                <a:latin typeface="Calibri" pitchFamily="34" charset="0"/>
              </a:rPr>
              <a:t> , and β </a:t>
            </a:r>
            <a:r>
              <a:rPr lang="en-US" sz="2000" baseline="-25000" dirty="0" smtClean="0">
                <a:latin typeface="Calibri" pitchFamily="34" charset="0"/>
              </a:rPr>
              <a:t>2</a:t>
            </a:r>
            <a:r>
              <a:rPr lang="en-US" sz="2000" dirty="0" smtClean="0">
                <a:latin typeface="Calibri" pitchFamily="34" charset="0"/>
              </a:rPr>
              <a:t> =  𝛈 + </a:t>
            </a:r>
            <a:r>
              <a:rPr lang="en-US" sz="2000" dirty="0" err="1" smtClean="0">
                <a:latin typeface="Calibri" pitchFamily="34" charset="0"/>
              </a:rPr>
              <a:t>y</a:t>
            </a:r>
            <a:r>
              <a:rPr lang="en-US" sz="2000" baseline="-25000" dirty="0" err="1" smtClean="0">
                <a:latin typeface="Calibri" pitchFamily="34" charset="0"/>
              </a:rPr>
              <a:t>T</a:t>
            </a:r>
            <a:r>
              <a:rPr lang="en-US" sz="2000" baseline="-25000" dirty="0" smtClean="0">
                <a:latin typeface="Calibri" pitchFamily="34" charset="0"/>
              </a:rPr>
              <a:t> </a:t>
            </a:r>
            <a:r>
              <a:rPr lang="en-US" sz="2000" dirty="0" smtClean="0">
                <a:latin typeface="Calibri" pitchFamily="34" charset="0"/>
              </a:rPr>
              <a:t>; and 0 </a:t>
            </a:r>
            <a:r>
              <a:rPr lang="en-US" sz="2000" dirty="0" smtClean="0">
                <a:latin typeface="Calibri" pitchFamily="34" charset="0"/>
                <a:sym typeface="Symbol" pitchFamily="18" charset="2"/>
              </a:rPr>
              <a:t></a:t>
            </a:r>
            <a:r>
              <a:rPr lang="en-US" sz="2000" dirty="0" smtClean="0">
                <a:latin typeface="Calibri" pitchFamily="34" charset="0"/>
              </a:rPr>
              <a:t> q </a:t>
            </a:r>
            <a:r>
              <a:rPr lang="en-US" sz="2000" dirty="0" smtClean="0">
                <a:latin typeface="Calibri" pitchFamily="34" charset="0"/>
                <a:sym typeface="Symbol" pitchFamily="18" charset="2"/>
              </a:rPr>
              <a:t></a:t>
            </a:r>
            <a:r>
              <a:rPr lang="en-US" sz="2000" dirty="0" smtClean="0">
                <a:latin typeface="Calibri" pitchFamily="34" charset="0"/>
              </a:rPr>
              <a:t> 1. If L= for SL (α, β, L) or β </a:t>
            </a:r>
            <a:r>
              <a:rPr lang="en-US" sz="2000" baseline="-25000" dirty="0" smtClean="0">
                <a:latin typeface="Calibri" pitchFamily="34" charset="0"/>
              </a:rPr>
              <a:t>1 </a:t>
            </a:r>
            <a:r>
              <a:rPr lang="en-US" sz="2000" dirty="0" smtClean="0">
                <a:latin typeface="Calibri" pitchFamily="34" charset="0"/>
              </a:rPr>
              <a:t>= β </a:t>
            </a:r>
            <a:r>
              <a:rPr lang="en-US" sz="2000" baseline="-25000" dirty="0" smtClean="0">
                <a:latin typeface="Calibri" pitchFamily="34" charset="0"/>
              </a:rPr>
              <a:t>2</a:t>
            </a:r>
            <a:r>
              <a:rPr lang="en-US" sz="2000" dirty="0" smtClean="0">
                <a:latin typeface="Calibri" pitchFamily="34" charset="0"/>
              </a:rPr>
              <a:t>, the usual two-parameter beta pdf is obtained.</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An alternative original derivation of the same pdf termed under generalized multivariate beta distribution is given by Libby in 1981 and 1982. </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The expression in equation mentioned in above slide can also be reformulated in terms of SL (α= a + c, β = b + d, L= ), as follows:</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2" pitchFamily="18" charset="2"/>
              <a:buNone/>
            </a:pPr>
            <a:endParaRPr lang="en-US" sz="2000" dirty="0" smtClean="0">
              <a:latin typeface="Calibri" pitchFamily="34" charset="0"/>
            </a:endParaRPr>
          </a:p>
          <a:p>
            <a:pPr algn="just" eaLnBrk="1" hangingPunct="1">
              <a:buClrTx/>
              <a:buFont typeface="Wingdings 2" pitchFamily="18" charset="2"/>
              <a:buNone/>
            </a:pPr>
            <a:endParaRPr lang="en-IN" sz="1900" dirty="0" smtClean="0">
              <a:latin typeface="Calibri" pitchFamily="34" charset="0"/>
              <a:ea typeface="Verdana" pitchFamily="34" charset="0"/>
              <a:cs typeface="Verdana" pitchFamily="34" charset="0"/>
            </a:endParaRPr>
          </a:p>
        </p:txBody>
      </p:sp>
      <p:pic>
        <p:nvPicPr>
          <p:cNvPr id="2355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4868863"/>
            <a:ext cx="43211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4724400"/>
            <a:ext cx="432117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15</a:t>
            </a:fld>
            <a:endParaRPr lang="en-IN"/>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95288" y="115888"/>
            <a:ext cx="8440737" cy="1008062"/>
          </a:xfrm>
        </p:spPr>
        <p:txBody>
          <a:bodyPr>
            <a:noAutofit/>
          </a:bodyPr>
          <a:lstStyle/>
          <a:p>
            <a:pPr algn="ctr">
              <a:defRPr/>
            </a:pPr>
            <a:r>
              <a:rPr lang="en-US" sz="2000" b="1" dirty="0">
                <a:solidFill>
                  <a:srgbClr val="00B0F0"/>
                </a:solidFill>
              </a:rPr>
              <a:t>Two – State  Sahinoglu - Libby (SL)  Probability Model  of REPAIRABLE Units (cont’d)</a:t>
            </a:r>
          </a:p>
        </p:txBody>
      </p:sp>
      <p:sp>
        <p:nvSpPr>
          <p:cNvPr id="24579" name="Content Placeholder 2"/>
          <p:cNvSpPr>
            <a:spLocks noGrp="1"/>
          </p:cNvSpPr>
          <p:nvPr>
            <p:ph idx="1"/>
          </p:nvPr>
        </p:nvSpPr>
        <p:spPr>
          <a:xfrm>
            <a:off x="301625" y="1527175"/>
            <a:ext cx="8504238" cy="1181100"/>
          </a:xfrm>
        </p:spPr>
        <p:txBody>
          <a:bodyPr/>
          <a:lstStyle/>
          <a:p>
            <a:pPr algn="just">
              <a:buClrTx/>
              <a:buFont typeface="Wingdings" pitchFamily="2" charset="2"/>
              <a:buChar char="ü"/>
            </a:pPr>
            <a:r>
              <a:rPr lang="en-US" sz="2000" dirty="0" smtClean="0">
                <a:latin typeface="Calibri" pitchFamily="34" charset="0"/>
              </a:rPr>
              <a:t>Note if L = 1, Sahinoglu-Libby pdf reduces to a standard Beta (α, β,) pdf.  See Figure below for “r = availability” and “q = unavailability” confidence plots where r =1-q. Densities of SL (or G3B) distributions for a variety of L values.</a:t>
            </a:r>
          </a:p>
          <a:p>
            <a:pPr algn="just" eaLnBrk="1" hangingPunct="1">
              <a:buClrTx/>
              <a:buFont typeface="Wingdings 2" pitchFamily="18" charset="2"/>
              <a:buNone/>
            </a:pPr>
            <a:endParaRPr lang="en-US" sz="2000" dirty="0" smtClean="0">
              <a:latin typeface="Calibri" pitchFamily="34" charset="0"/>
            </a:endParaRPr>
          </a:p>
          <a:p>
            <a:pPr algn="just" eaLnBrk="1" hangingPunct="1">
              <a:buClrTx/>
              <a:buFont typeface="Wingdings 2" pitchFamily="18" charset="2"/>
              <a:buNone/>
            </a:pPr>
            <a:endParaRPr lang="en-IN" sz="1900" dirty="0" smtClean="0">
              <a:latin typeface="Calibri" pitchFamily="34" charset="0"/>
              <a:ea typeface="Verdana" pitchFamily="34" charset="0"/>
              <a:cs typeface="Verdana" pitchFamily="34" charset="0"/>
            </a:endParaRPr>
          </a:p>
        </p:txBody>
      </p:sp>
      <p:pic>
        <p:nvPicPr>
          <p:cNvPr id="6" name="Picture 5"/>
          <p:cNvPicPr/>
          <p:nvPr/>
        </p:nvPicPr>
        <p:blipFill>
          <a:blip r:embed="rId2"/>
          <a:srcRect/>
          <a:stretch>
            <a:fillRect/>
          </a:stretch>
        </p:blipFill>
        <p:spPr bwMode="auto">
          <a:xfrm>
            <a:off x="827088" y="2708275"/>
            <a:ext cx="7705725" cy="3600450"/>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16</a:t>
            </a:fld>
            <a:endParaRPr lang="en-IN"/>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95288" y="0"/>
            <a:ext cx="8440737" cy="1052513"/>
          </a:xfrm>
        </p:spPr>
        <p:txBody>
          <a:bodyPr>
            <a:normAutofit/>
          </a:bodyPr>
          <a:lstStyle/>
          <a:p>
            <a:pPr algn="ctr">
              <a:defRPr/>
            </a:pPr>
            <a:r>
              <a:rPr lang="en-US" sz="2000" b="1" dirty="0" smtClean="0">
                <a:solidFill>
                  <a:srgbClr val="00B0F0"/>
                </a:solidFill>
              </a:rPr>
              <a:t>Three - State </a:t>
            </a:r>
            <a:r>
              <a:rPr lang="en-US" sz="2000" b="1" dirty="0">
                <a:solidFill>
                  <a:srgbClr val="00B0F0"/>
                </a:solidFill>
              </a:rPr>
              <a:t>Sahinoglu - Libby </a:t>
            </a:r>
            <a:r>
              <a:rPr lang="en-US" sz="2000" b="1" dirty="0" smtClean="0">
                <a:solidFill>
                  <a:srgbClr val="00B0F0"/>
                </a:solidFill>
              </a:rPr>
              <a:t/>
            </a:r>
            <a:br>
              <a:rPr lang="en-US" sz="2000" b="1" dirty="0" smtClean="0">
                <a:solidFill>
                  <a:srgbClr val="00B0F0"/>
                </a:solidFill>
              </a:rPr>
            </a:br>
            <a:r>
              <a:rPr lang="en-US" sz="2000" b="1" dirty="0" smtClean="0">
                <a:solidFill>
                  <a:srgbClr val="00B0F0"/>
                </a:solidFill>
              </a:rPr>
              <a:t>Probability Model Of </a:t>
            </a:r>
            <a:r>
              <a:rPr lang="en-US" sz="2000" b="1" dirty="0">
                <a:solidFill>
                  <a:srgbClr val="00B0F0"/>
                </a:solidFill>
              </a:rPr>
              <a:t>REPAIRABLE </a:t>
            </a:r>
            <a:r>
              <a:rPr lang="en-US" sz="2000" b="1" dirty="0" smtClean="0">
                <a:solidFill>
                  <a:srgbClr val="00B0F0"/>
                </a:solidFill>
              </a:rPr>
              <a:t>UNITS</a:t>
            </a:r>
          </a:p>
        </p:txBody>
      </p:sp>
      <p:sp>
        <p:nvSpPr>
          <p:cNvPr id="25603" name="Content Placeholder 2"/>
          <p:cNvSpPr>
            <a:spLocks noGrp="1"/>
          </p:cNvSpPr>
          <p:nvPr>
            <p:ph idx="1"/>
          </p:nvPr>
        </p:nvSpPr>
        <p:spPr>
          <a:xfrm>
            <a:off x="301625" y="1527175"/>
            <a:ext cx="8504238" cy="4710113"/>
          </a:xfrm>
        </p:spPr>
        <p:txBody>
          <a:bodyPr/>
          <a:lstStyle/>
          <a:p>
            <a:pPr algn="just">
              <a:buClrTx/>
              <a:buFont typeface="Wingdings" pitchFamily="2" charset="2"/>
              <a:buChar char="ü"/>
            </a:pPr>
            <a:r>
              <a:rPr lang="en-US" sz="2000" smtClean="0">
                <a:latin typeface="Calibri" pitchFamily="34" charset="0"/>
              </a:rPr>
              <a:t>Let us consider a single derated state rather than multiple ones, which may well exist in practice such as in 50%, 60% or 75% derated capacity. </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But now, we have not only full-FOR but also </a:t>
            </a:r>
            <a:r>
              <a:rPr lang="en-US" sz="2000" b="1" smtClean="0">
                <a:latin typeface="Calibri" pitchFamily="34" charset="0"/>
              </a:rPr>
              <a:t>derated-FOR (or DFOR)</a:t>
            </a:r>
            <a:r>
              <a:rPr lang="en-US" sz="2000" smtClean="0">
                <a:latin typeface="Calibri" pitchFamily="34" charset="0"/>
              </a:rPr>
              <a:t>, that will be equal to the total derated operating time over the total exposure time. That is, DFOR = DER time/ (UP time + DER time + DOWN time). </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It is also well documented that any calculated FOR or DFOR is not only a constant but also a specific single realization of its random variable. </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We shall now review above and beyond a traditional closed-form two-state SL; namely, a three-state SL where the transition rates are gamma distributed.</a:t>
            </a:r>
            <a:endParaRPr lang="en-IN" sz="1900" smtClean="0">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17</a:t>
            </a:fld>
            <a:endParaRPr lang="en-IN"/>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95288" y="0"/>
            <a:ext cx="8440737" cy="1052513"/>
          </a:xfrm>
        </p:spPr>
        <p:txBody>
          <a:bodyPr>
            <a:normAutofit/>
          </a:bodyPr>
          <a:lstStyle/>
          <a:p>
            <a:pPr algn="ctr">
              <a:defRPr/>
            </a:pPr>
            <a:r>
              <a:rPr lang="en-US" sz="2000" b="1" dirty="0">
                <a:solidFill>
                  <a:srgbClr val="00B0F0"/>
                </a:solidFill>
              </a:rPr>
              <a:t>Three - State Sahinoglu - Libby </a:t>
            </a:r>
            <a:br>
              <a:rPr lang="en-US" sz="2000" b="1" dirty="0">
                <a:solidFill>
                  <a:srgbClr val="00B0F0"/>
                </a:solidFill>
              </a:rPr>
            </a:br>
            <a:r>
              <a:rPr lang="en-US" sz="2000" b="1" dirty="0">
                <a:solidFill>
                  <a:srgbClr val="00B0F0"/>
                </a:solidFill>
              </a:rPr>
              <a:t>Probability Model Of REPAIRABLE </a:t>
            </a:r>
            <a:r>
              <a:rPr lang="en-US" sz="2000" b="1" dirty="0" smtClean="0">
                <a:solidFill>
                  <a:srgbClr val="00B0F0"/>
                </a:solidFill>
              </a:rPr>
              <a:t>UNITS (cont’d)</a:t>
            </a:r>
            <a:endParaRPr lang="en-US" sz="2000" b="1" dirty="0" smtClean="0">
              <a:solidFill>
                <a:schemeClr val="accent3">
                  <a:lumMod val="50000"/>
                </a:schemeClr>
              </a:solidFill>
              <a:latin typeface="Algerian" pitchFamily="82" charset="0"/>
            </a:endParaRPr>
          </a:p>
        </p:txBody>
      </p:sp>
      <p:sp>
        <p:nvSpPr>
          <p:cNvPr id="26627" name="Content Placeholder 2"/>
          <p:cNvSpPr>
            <a:spLocks noGrp="1"/>
          </p:cNvSpPr>
          <p:nvPr>
            <p:ph idx="1"/>
          </p:nvPr>
        </p:nvSpPr>
        <p:spPr>
          <a:xfrm>
            <a:off x="323850" y="1557338"/>
            <a:ext cx="5111750" cy="4278312"/>
          </a:xfrm>
        </p:spPr>
        <p:txBody>
          <a:bodyPr>
            <a:normAutofit fontScale="92500" lnSpcReduction="10000"/>
          </a:bodyPr>
          <a:lstStyle/>
          <a:p>
            <a:pPr algn="just">
              <a:buClrTx/>
              <a:buFont typeface="Wingdings" pitchFamily="2" charset="2"/>
              <a:buChar char="ü"/>
            </a:pPr>
            <a:r>
              <a:rPr lang="en-US" sz="2000" dirty="0" smtClean="0">
                <a:latin typeface="Calibri" pitchFamily="34" charset="0"/>
              </a:rPr>
              <a:t>Let us examine and review the following state space diagram.</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Let λ= transition rate from UP (fully operational) to DOWN (forced outage) state; </a:t>
            </a:r>
          </a:p>
          <a:p>
            <a:pPr algn="just">
              <a:buClrTx/>
              <a:buFont typeface="Wingdings 2" pitchFamily="18" charset="2"/>
              <a:buNone/>
            </a:pPr>
            <a:r>
              <a:rPr lang="en-US" sz="2000" dirty="0" smtClean="0">
                <a:latin typeface="Calibri" pitchFamily="34" charset="0"/>
              </a:rPr>
              <a:t>     µ= transition rate from DOWN to UP state; </a:t>
            </a:r>
          </a:p>
          <a:p>
            <a:pPr algn="just">
              <a:buClrTx/>
              <a:buFont typeface="Wingdings 2" pitchFamily="18" charset="2"/>
              <a:buNone/>
            </a:pPr>
            <a:r>
              <a:rPr lang="en-US" sz="2000" dirty="0" smtClean="0">
                <a:latin typeface="Calibri" pitchFamily="34" charset="0"/>
              </a:rPr>
              <a:t>     δ = transition rate from UP to DER (partially forced outage) state; </a:t>
            </a:r>
          </a:p>
          <a:p>
            <a:pPr algn="just">
              <a:buClrTx/>
              <a:buFont typeface="Wingdings 2" pitchFamily="18" charset="2"/>
              <a:buNone/>
            </a:pPr>
            <a:r>
              <a:rPr lang="en-US" sz="2000" dirty="0" smtClean="0">
                <a:latin typeface="Calibri" pitchFamily="34" charset="0"/>
              </a:rPr>
              <a:t>     β = transition rate from DER (partially forced outage) to UP state; </a:t>
            </a:r>
          </a:p>
          <a:p>
            <a:pPr algn="just">
              <a:buClrTx/>
              <a:buFont typeface="Wingdings 2" pitchFamily="18" charset="2"/>
              <a:buNone/>
            </a:pPr>
            <a:r>
              <a:rPr lang="en-US" sz="2000" dirty="0" smtClean="0">
                <a:latin typeface="Calibri" pitchFamily="34" charset="0"/>
              </a:rPr>
              <a:t>     α = transition rate from DER to DOWN state; </a:t>
            </a:r>
          </a:p>
          <a:p>
            <a:pPr algn="just">
              <a:buClrTx/>
              <a:buFont typeface="Wingdings 2" pitchFamily="18" charset="2"/>
              <a:buNone/>
            </a:pPr>
            <a:r>
              <a:rPr lang="en-US" sz="2000" dirty="0" smtClean="0">
                <a:latin typeface="Calibri" pitchFamily="34" charset="0"/>
              </a:rPr>
              <a:t>     γ = transition rate from DOWN to DER state.</a:t>
            </a:r>
          </a:p>
          <a:p>
            <a:pPr algn="just">
              <a:buClrTx/>
              <a:buFont typeface="Wingdings" pitchFamily="2" charset="2"/>
              <a:buChar char="ü"/>
            </a:pPr>
            <a:endParaRPr lang="en-US" sz="2000" dirty="0" smtClean="0">
              <a:latin typeface="Calibri" pitchFamily="34" charset="0"/>
            </a:endParaRPr>
          </a:p>
        </p:txBody>
      </p:sp>
      <p:pic>
        <p:nvPicPr>
          <p:cNvPr id="4" name="Picture 3"/>
          <p:cNvPicPr/>
          <p:nvPr/>
        </p:nvPicPr>
        <p:blipFill rotWithShape="1">
          <a:blip r:embed="rId2"/>
          <a:srcRect l="7850" t="10225" r="7850" b="10225"/>
          <a:stretch/>
        </p:blipFill>
        <p:spPr bwMode="auto">
          <a:xfrm>
            <a:off x="5867400" y="1700213"/>
            <a:ext cx="2952750" cy="2881312"/>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18</a:t>
            </a:fld>
            <a:endParaRPr lang="en-IN"/>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95288" y="0"/>
            <a:ext cx="8440737" cy="1052513"/>
          </a:xfrm>
        </p:spPr>
        <p:txBody>
          <a:bodyPr>
            <a:normAutofit fontScale="90000"/>
          </a:bodyPr>
          <a:lstStyle/>
          <a:p>
            <a:pPr algn="ctr">
              <a:defRPr/>
            </a:pPr>
            <a:r>
              <a:rPr lang="en-US" sz="2400" b="1" dirty="0">
                <a:solidFill>
                  <a:srgbClr val="00B0F0"/>
                </a:solidFill>
              </a:rPr>
              <a:t>Three - State Sahinoglu - Libby </a:t>
            </a:r>
            <a:br>
              <a:rPr lang="en-US" sz="2400" b="1" dirty="0">
                <a:solidFill>
                  <a:srgbClr val="00B0F0"/>
                </a:solidFill>
              </a:rPr>
            </a:br>
            <a:r>
              <a:rPr lang="en-US" sz="2400" b="1" dirty="0">
                <a:solidFill>
                  <a:srgbClr val="00B0F0"/>
                </a:solidFill>
              </a:rPr>
              <a:t>Probability Model Of REPAIRABLE UNITS (cont’d)</a:t>
            </a:r>
            <a:endParaRPr lang="en-US" sz="2400" b="1" dirty="0" smtClean="0">
              <a:solidFill>
                <a:schemeClr val="accent3">
                  <a:lumMod val="50000"/>
                </a:schemeClr>
              </a:solidFill>
              <a:latin typeface="Algerian" pitchFamily="82" charset="0"/>
            </a:endParaRPr>
          </a:p>
        </p:txBody>
      </p:sp>
      <p:sp>
        <p:nvSpPr>
          <p:cNvPr id="27651" name="Content Placeholder 2"/>
          <p:cNvSpPr>
            <a:spLocks noGrp="1"/>
          </p:cNvSpPr>
          <p:nvPr>
            <p:ph idx="1"/>
          </p:nvPr>
        </p:nvSpPr>
        <p:spPr>
          <a:xfrm>
            <a:off x="323850" y="1557338"/>
            <a:ext cx="8496300" cy="1584325"/>
          </a:xfrm>
        </p:spPr>
        <p:txBody>
          <a:bodyPr>
            <a:normAutofit fontScale="62500" lnSpcReduction="20000"/>
          </a:bodyPr>
          <a:lstStyle/>
          <a:p>
            <a:pPr algn="just">
              <a:buClrTx/>
              <a:buFont typeface="Wingdings" pitchFamily="2" charset="2"/>
              <a:buChar char="ü"/>
            </a:pPr>
            <a:r>
              <a:rPr lang="en-US" sz="2000" dirty="0" smtClean="0">
                <a:latin typeface="Calibri" pitchFamily="34" charset="0"/>
              </a:rPr>
              <a:t>Using figure given in above slide, by changing to the Greek variables from the Latin originals (a to f) cited in the same reference; </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The time-dependent but steady state probabilities of occupying one of the three states are given as follow from below equations, assuming negative exponential densities for each state’s sojourn time, which will converge to.</a:t>
            </a:r>
          </a:p>
          <a:p>
            <a:pPr algn="just">
              <a:buClrTx/>
              <a:buFont typeface="Wingdings" pitchFamily="2" charset="2"/>
              <a:buChar char="ü"/>
            </a:pPr>
            <a:r>
              <a:rPr lang="en-US" sz="2000" dirty="0" smtClean="0">
                <a:latin typeface="Calibri" pitchFamily="34" charset="0"/>
              </a:rPr>
              <a:t>Note: P(UP)=</a:t>
            </a:r>
            <a:r>
              <a:rPr lang="en-US" sz="2000" dirty="0" smtClean="0">
                <a:latin typeface="Calibri" pitchFamily="34" charset="0"/>
              </a:rPr>
              <a:t>1-FOR-DFOR  </a:t>
            </a:r>
            <a:r>
              <a:rPr lang="en-US" sz="2000" dirty="0" smtClean="0">
                <a:latin typeface="Calibri" pitchFamily="34" charset="0"/>
              </a:rPr>
              <a:t>not P(UP)=FOR </a:t>
            </a:r>
            <a:r>
              <a:rPr lang="en-US" sz="2000" dirty="0" smtClean="0">
                <a:latin typeface="Calibri" pitchFamily="34" charset="0"/>
              </a:rPr>
              <a:t> (</a:t>
            </a:r>
            <a:r>
              <a:rPr lang="en-US" sz="2000" dirty="0" smtClean="0">
                <a:latin typeface="Calibri" pitchFamily="34" charset="0"/>
              </a:rPr>
              <a:t>PLEASE see ERRATA Sheet)</a:t>
            </a:r>
          </a:p>
          <a:p>
            <a:endParaRPr lang="en-US" sz="2000" dirty="0" smtClean="0"/>
          </a:p>
        </p:txBody>
      </p:sp>
      <p:pic>
        <p:nvPicPr>
          <p:cNvPr id="276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010" y="2996952"/>
            <a:ext cx="7127875" cy="2880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19</a:t>
            </a:fld>
            <a:endParaRPr lang="en-IN"/>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small" dirty="0"/>
              <a:t>Learning Objectives</a:t>
            </a:r>
            <a:r>
              <a:rPr lang="en-US" sz="3200" dirty="0"/>
              <a:t> </a:t>
            </a:r>
          </a:p>
        </p:txBody>
      </p:sp>
      <p:sp>
        <p:nvSpPr>
          <p:cNvPr id="3" name="Content Placeholder 2"/>
          <p:cNvSpPr>
            <a:spLocks noGrp="1"/>
          </p:cNvSpPr>
          <p:nvPr>
            <p:ph sz="quarter" idx="1"/>
          </p:nvPr>
        </p:nvSpPr>
        <p:spPr/>
        <p:txBody>
          <a:bodyPr/>
          <a:lstStyle/>
          <a:p>
            <a:pPr lvl="0"/>
            <a:r>
              <a:rPr lang="en-US" sz="2400" dirty="0" smtClean="0"/>
              <a:t>Describe </a:t>
            </a:r>
            <a:r>
              <a:rPr lang="en-US" sz="2400" dirty="0"/>
              <a:t>the concept of simulation with its static and dynamic components, and its relevance to cyber-risk informatics and risk engineering.</a:t>
            </a:r>
          </a:p>
          <a:p>
            <a:pPr lvl="0"/>
            <a:r>
              <a:rPr lang="en-US" sz="2400" dirty="0"/>
              <a:t>Explore the innovative and popular theme of engineering modeling and simulation, predominantly in the manufacturing industry and cybersecurity world, citing severe challenges, advantages and time- and budget saving solutions and its future. </a:t>
            </a:r>
          </a:p>
          <a:p>
            <a:pPr lvl="0"/>
            <a:r>
              <a:rPr lang="en-US" sz="2400" dirty="0"/>
              <a:t>Study a cross section of Engineering Modeling and Simulation practices illustrating a window of numerical examples with relevant and useful statistical modeling.</a:t>
            </a:r>
          </a:p>
        </p:txBody>
      </p:sp>
      <p:sp>
        <p:nvSpPr>
          <p:cNvPr id="4" name="Slide Number Placeholder 3"/>
          <p:cNvSpPr>
            <a:spLocks noGrp="1"/>
          </p:cNvSpPr>
          <p:nvPr>
            <p:ph type="sldNum" sz="quarter" idx="12"/>
          </p:nvPr>
        </p:nvSpPr>
        <p:spPr/>
        <p:txBody>
          <a:bodyPr/>
          <a:lstStyle/>
          <a:p>
            <a:pPr>
              <a:defRPr/>
            </a:pPr>
            <a:fld id="{C9855DB2-587A-4776-B875-6D362CD9B070}" type="slidenum">
              <a:rPr lang="en-IN" smtClean="0">
                <a:solidFill>
                  <a:srgbClr val="8CADAE">
                    <a:shade val="75000"/>
                  </a:srgbClr>
                </a:solidFill>
              </a:rPr>
              <a:pPr>
                <a:defRPr/>
              </a:pPr>
              <a:t>2</a:t>
            </a:fld>
            <a:endParaRPr lang="en-IN">
              <a:solidFill>
                <a:srgbClr val="8CADAE">
                  <a:shade val="75000"/>
                </a:srgbClr>
              </a:solidFill>
            </a:endParaRPr>
          </a:p>
        </p:txBody>
      </p:sp>
    </p:spTree>
    <p:extLst>
      <p:ext uri="{BB962C8B-B14F-4D97-AF65-F5344CB8AC3E}">
        <p14:creationId xmlns:p14="http://schemas.microsoft.com/office/powerpoint/2010/main" val="25806000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95288" y="0"/>
            <a:ext cx="8440737" cy="1052513"/>
          </a:xfrm>
        </p:spPr>
        <p:txBody>
          <a:bodyPr>
            <a:normAutofit fontScale="90000"/>
          </a:bodyPr>
          <a:lstStyle/>
          <a:p>
            <a:pPr algn="ctr">
              <a:defRPr/>
            </a:pPr>
            <a:r>
              <a:rPr lang="en-US" sz="2400" b="1" dirty="0">
                <a:solidFill>
                  <a:srgbClr val="00B0F0"/>
                </a:solidFill>
              </a:rPr>
              <a:t>Three - State Sahinoglu - Libby </a:t>
            </a:r>
            <a:br>
              <a:rPr lang="en-US" sz="2400" b="1" dirty="0">
                <a:solidFill>
                  <a:srgbClr val="00B0F0"/>
                </a:solidFill>
              </a:rPr>
            </a:br>
            <a:r>
              <a:rPr lang="en-US" sz="2400" b="1" dirty="0">
                <a:solidFill>
                  <a:srgbClr val="00B0F0"/>
                </a:solidFill>
              </a:rPr>
              <a:t>Probability Model Of REPAIRABLE UNITS (cont’d)</a:t>
            </a:r>
            <a:endParaRPr lang="en-US" sz="2400" b="1" dirty="0" smtClean="0">
              <a:solidFill>
                <a:schemeClr val="accent3">
                  <a:lumMod val="50000"/>
                </a:schemeClr>
              </a:solidFill>
              <a:latin typeface="Algerian" pitchFamily="82" charset="0"/>
            </a:endParaRPr>
          </a:p>
        </p:txBody>
      </p:sp>
      <p:sp>
        <p:nvSpPr>
          <p:cNvPr id="28675" name="Content Placeholder 2"/>
          <p:cNvSpPr>
            <a:spLocks noGrp="1"/>
          </p:cNvSpPr>
          <p:nvPr>
            <p:ph idx="1"/>
          </p:nvPr>
        </p:nvSpPr>
        <p:spPr>
          <a:xfrm>
            <a:off x="179388" y="1557338"/>
            <a:ext cx="8640762" cy="1150937"/>
          </a:xfrm>
        </p:spPr>
        <p:txBody>
          <a:bodyPr/>
          <a:lstStyle/>
          <a:p>
            <a:pPr algn="just">
              <a:buFont typeface="Wingdings 2" pitchFamily="18" charset="2"/>
              <a:buNone/>
            </a:pPr>
            <a:r>
              <a:rPr lang="en-US" sz="2000" smtClean="0">
                <a:latin typeface="Calibri" pitchFamily="34" charset="0"/>
              </a:rPr>
              <a:t>     See Figure below for a sample draft scenario to illustrate transitions of the Figure in the previous slide.</a:t>
            </a:r>
          </a:p>
          <a:p>
            <a:pPr algn="just">
              <a:buClrTx/>
              <a:buFont typeface="Wingdings" pitchFamily="2" charset="2"/>
              <a:buChar char="ü"/>
            </a:pPr>
            <a:endParaRPr lang="en-US" sz="2000" smtClean="0">
              <a:latin typeface="Calibri" pitchFamily="34" charset="0"/>
            </a:endParaRPr>
          </a:p>
          <a:p>
            <a:pPr>
              <a:buFont typeface="Wingdings 2" pitchFamily="18" charset="2"/>
              <a:buNone/>
            </a:pPr>
            <a:endParaRPr lang="en-US" sz="2000" smtClean="0"/>
          </a:p>
        </p:txBody>
      </p:sp>
      <p:pic>
        <p:nvPicPr>
          <p:cNvPr id="5" name="Picture 4"/>
          <p:cNvPicPr/>
          <p:nvPr/>
        </p:nvPicPr>
        <p:blipFill>
          <a:blip r:embed="rId2"/>
          <a:srcRect/>
          <a:stretch>
            <a:fillRect/>
          </a:stretch>
        </p:blipFill>
        <p:spPr bwMode="auto">
          <a:xfrm>
            <a:off x="1692275" y="2349500"/>
            <a:ext cx="5759450" cy="3776663"/>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20</a:t>
            </a:fld>
            <a:endParaRPr lang="en-IN"/>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23528" y="188640"/>
            <a:ext cx="8440737" cy="1052513"/>
          </a:xfrm>
        </p:spPr>
        <p:txBody>
          <a:bodyPr>
            <a:normAutofit fontScale="90000"/>
          </a:bodyPr>
          <a:lstStyle/>
          <a:p>
            <a:pPr>
              <a:defRPr/>
            </a:pPr>
            <a:r>
              <a:rPr lang="en-US" sz="2400" b="1" dirty="0" smtClean="0">
                <a:solidFill>
                  <a:srgbClr val="00B0F0"/>
                </a:solidFill>
              </a:rPr>
              <a:t>       </a:t>
            </a:r>
            <a:r>
              <a:rPr lang="en-US" sz="2400" b="1" dirty="0">
                <a:solidFill>
                  <a:srgbClr val="00B0F0"/>
                </a:solidFill>
              </a:rPr>
              <a:t>Three - State Sahinoglu - Libby </a:t>
            </a:r>
            <a:br>
              <a:rPr lang="en-US" sz="2400" b="1" dirty="0">
                <a:solidFill>
                  <a:srgbClr val="00B0F0"/>
                </a:solidFill>
              </a:rPr>
            </a:br>
            <a:r>
              <a:rPr lang="en-US" sz="2400" b="1" dirty="0">
                <a:solidFill>
                  <a:srgbClr val="00B0F0"/>
                </a:solidFill>
              </a:rPr>
              <a:t>Probability Model Of REPAIRABLE UNITS (cont’d)</a:t>
            </a:r>
            <a:endParaRPr lang="en-US" sz="2400" b="1" dirty="0" smtClean="0">
              <a:solidFill>
                <a:schemeClr val="accent3">
                  <a:lumMod val="50000"/>
                </a:schemeClr>
              </a:solidFill>
              <a:latin typeface="Algerian" pitchFamily="82" charset="0"/>
            </a:endParaRPr>
          </a:p>
        </p:txBody>
      </p:sp>
      <p:sp>
        <p:nvSpPr>
          <p:cNvPr id="29699" name="Content Placeholder 2"/>
          <p:cNvSpPr>
            <a:spLocks noGrp="1"/>
          </p:cNvSpPr>
          <p:nvPr>
            <p:ph idx="1"/>
          </p:nvPr>
        </p:nvSpPr>
        <p:spPr>
          <a:xfrm>
            <a:off x="395288" y="1557338"/>
            <a:ext cx="8424862" cy="4751387"/>
          </a:xfrm>
        </p:spPr>
        <p:txBody>
          <a:bodyPr>
            <a:normAutofit fontScale="92500" lnSpcReduction="20000"/>
          </a:bodyPr>
          <a:lstStyle/>
          <a:p>
            <a:pPr algn="just">
              <a:buFont typeface="Wingdings 2" pitchFamily="18" charset="2"/>
              <a:buNone/>
            </a:pPr>
            <a:r>
              <a:rPr lang="en-US" sz="2000" smtClean="0">
                <a:latin typeface="Calibri" pitchFamily="34" charset="0"/>
              </a:rPr>
              <a:t> A illustration of feasible transiti</a:t>
            </a:r>
            <a:r>
              <a:rPr lang="en-US" sz="2000" b="1" smtClean="0">
                <a:latin typeface="Calibri" pitchFamily="34" charset="0"/>
              </a:rPr>
              <a:t>o</a:t>
            </a:r>
            <a:r>
              <a:rPr lang="en-US" sz="2000" smtClean="0">
                <a:latin typeface="Calibri" pitchFamily="34" charset="0"/>
              </a:rPr>
              <a:t>ns from the Figure shown above:</a:t>
            </a:r>
          </a:p>
          <a:p>
            <a:pPr algn="just">
              <a:buFont typeface="Wingdings 2" pitchFamily="18" charset="2"/>
              <a:buNone/>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UP-to-DOWN Failure Transition Rate (</a:t>
            </a:r>
            <a:r>
              <a:rPr lang="fr-FR" sz="2000" smtClean="0">
                <a:latin typeface="Calibri" pitchFamily="34" charset="0"/>
              </a:rPr>
              <a:t>λ</a:t>
            </a:r>
            <a:r>
              <a:rPr lang="en-US" sz="2000" smtClean="0">
                <a:latin typeface="Calibri" pitchFamily="34" charset="0"/>
              </a:rPr>
              <a:t>) from x1 to w1, or x2 to w2</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DOWN-to-UP Recovery Transition Rate (</a:t>
            </a:r>
            <a:r>
              <a:rPr lang="fr-FR" sz="2000" smtClean="0">
                <a:latin typeface="Calibri" pitchFamily="34" charset="0"/>
              </a:rPr>
              <a:t>μ</a:t>
            </a:r>
            <a:r>
              <a:rPr lang="en-US" sz="2000" smtClean="0">
                <a:latin typeface="Calibri" pitchFamily="34" charset="0"/>
              </a:rPr>
              <a:t>) from y1 to x1, or y2 to z1</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UP- to-DER Failure Transition Rate  (δ) from z1 to u1, or z2 to s2</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DER-to-UP Recovery Transition Rate (β) from u1 to x2, or u2 to z2 </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DER to-DOWN Failure Transition Rate (α) from s1 to y2, or s2 to y3</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DOWN to DER Recovery Transition Rate (</a:t>
            </a:r>
            <a:r>
              <a:rPr lang="el-GR" sz="2000" smtClean="0">
                <a:latin typeface="Calibri" pitchFamily="34" charset="0"/>
              </a:rPr>
              <a:t>γ</a:t>
            </a:r>
            <a:r>
              <a:rPr lang="en-US" sz="2000" smtClean="0">
                <a:latin typeface="Calibri" pitchFamily="34" charset="0"/>
              </a:rPr>
              <a:t>) from w1 to s1, or w2 to u2</a:t>
            </a:r>
          </a:p>
        </p:txBody>
      </p:sp>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21</a:t>
            </a:fld>
            <a:endParaRPr lang="en-IN"/>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823913"/>
          </a:xfrm>
        </p:spPr>
        <p:txBody>
          <a:bodyPr>
            <a:normAutofit/>
          </a:bodyPr>
          <a:lstStyle/>
          <a:p>
            <a:pPr>
              <a:defRPr/>
            </a:pPr>
            <a:r>
              <a:rPr lang="en-US" sz="2000" b="1" dirty="0" smtClean="0">
                <a:solidFill>
                  <a:srgbClr val="00B0F0"/>
                </a:solidFill>
              </a:rPr>
              <a:t>   Statistical Simulation of Three-State REPAIRABLE Units to Estimate the Density of UP-DOWN-DER STATES</a:t>
            </a:r>
            <a:endParaRPr lang="en-US" sz="2000" b="1" dirty="0">
              <a:solidFill>
                <a:srgbClr val="00B0F0"/>
              </a:solidFill>
            </a:endParaRPr>
          </a:p>
        </p:txBody>
      </p:sp>
      <p:sp>
        <p:nvSpPr>
          <p:cNvPr id="30723" name="Content Placeholder 2"/>
          <p:cNvSpPr>
            <a:spLocks noGrp="1"/>
          </p:cNvSpPr>
          <p:nvPr>
            <p:ph idx="1"/>
          </p:nvPr>
        </p:nvSpPr>
        <p:spPr/>
        <p:txBody>
          <a:bodyPr>
            <a:normAutofit fontScale="85000" lnSpcReduction="10000"/>
          </a:bodyPr>
          <a:lstStyle/>
          <a:p>
            <a:pPr algn="just">
              <a:buFont typeface="Wingdings 2" pitchFamily="18" charset="2"/>
              <a:buNone/>
            </a:pPr>
            <a:r>
              <a:rPr lang="en-US" sz="2000" smtClean="0">
                <a:latin typeface="Calibri" pitchFamily="34" charset="0"/>
              </a:rPr>
              <a:t>     Table 1 below displays the input data as tabulated for an example analyzed below:</a:t>
            </a: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r>
              <a:rPr lang="en-US" sz="2000" smtClean="0">
                <a:latin typeface="Calibri" pitchFamily="34" charset="0"/>
              </a:rPr>
              <a:t>     The cumulative probabilities of states are calculated by Monte Carlo Simulation method using input from Table above as follows in Tables 2-4 in the next slides (UP, DER and DOWN states in 100, 1000 and 10000 simulation runs, respectively). </a:t>
            </a:r>
          </a:p>
        </p:txBody>
      </p:sp>
      <p:pic>
        <p:nvPicPr>
          <p:cNvPr id="4" name="Picture 3"/>
          <p:cNvPicPr/>
          <p:nvPr/>
        </p:nvPicPr>
        <p:blipFill>
          <a:blip r:embed="rId2"/>
          <a:srcRect b="3431"/>
          <a:stretch>
            <a:fillRect/>
          </a:stretch>
        </p:blipFill>
        <p:spPr bwMode="auto">
          <a:xfrm>
            <a:off x="1908175" y="2349500"/>
            <a:ext cx="4392613" cy="2303463"/>
          </a:xfrm>
          <a:prstGeom prst="rect">
            <a:avLst/>
          </a:prstGeom>
          <a:noFill/>
          <a:ln w="19050">
            <a:solidFill>
              <a:schemeClr val="accent3">
                <a:lumMod val="50000"/>
              </a:schemeClr>
            </a:solidFill>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22</a:t>
            </a:fld>
            <a:endParaRPr lang="en-IN"/>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823913"/>
          </a:xfrm>
        </p:spPr>
        <p:txBody>
          <a:bodyPr>
            <a:normAutofit fontScale="90000"/>
          </a:bodyPr>
          <a:lstStyle/>
          <a:p>
            <a:pPr>
              <a:defRPr/>
            </a:pPr>
            <a:r>
              <a:rPr lang="en-US" sz="2000" b="1" dirty="0" smtClean="0">
                <a:solidFill>
                  <a:srgbClr val="00B0F0"/>
                </a:solidFill>
              </a:rPr>
              <a:t>   Statistical </a:t>
            </a:r>
            <a:r>
              <a:rPr lang="en-US" sz="2000" b="1" dirty="0">
                <a:solidFill>
                  <a:srgbClr val="00B0F0"/>
                </a:solidFill>
              </a:rPr>
              <a:t>Simulation of Three-State REPAIRABLE </a:t>
            </a:r>
            <a:r>
              <a:rPr lang="en-US" sz="2000" b="1" dirty="0" smtClean="0">
                <a:solidFill>
                  <a:srgbClr val="00B0F0"/>
                </a:solidFill>
              </a:rPr>
              <a:t>Units</a:t>
            </a:r>
            <a:br>
              <a:rPr lang="en-US" sz="2000" b="1" dirty="0" smtClean="0">
                <a:solidFill>
                  <a:srgbClr val="00B0F0"/>
                </a:solidFill>
              </a:rPr>
            </a:br>
            <a:r>
              <a:rPr lang="en-US" sz="2000" b="1" dirty="0">
                <a:solidFill>
                  <a:srgbClr val="00B0F0"/>
                </a:solidFill>
              </a:rPr>
              <a:t> </a:t>
            </a:r>
            <a:r>
              <a:rPr lang="en-US" sz="2000" b="1" dirty="0" smtClean="0">
                <a:solidFill>
                  <a:srgbClr val="00B0F0"/>
                </a:solidFill>
              </a:rPr>
              <a:t>  to Estimate </a:t>
            </a:r>
            <a:r>
              <a:rPr lang="en-US" sz="2000" b="1" dirty="0">
                <a:solidFill>
                  <a:srgbClr val="00B0F0"/>
                </a:solidFill>
              </a:rPr>
              <a:t>the Density of UP-DOWN-DER </a:t>
            </a:r>
            <a:r>
              <a:rPr lang="en-US" sz="2000" b="1" dirty="0" smtClean="0">
                <a:solidFill>
                  <a:srgbClr val="00B0F0"/>
                </a:solidFill>
              </a:rPr>
              <a:t>STATES (cont’d)</a:t>
            </a:r>
            <a:endParaRPr lang="en-US" sz="2000" b="1" dirty="0">
              <a:solidFill>
                <a:schemeClr val="accent3">
                  <a:lumMod val="50000"/>
                </a:schemeClr>
              </a:solidFill>
              <a:latin typeface="Algerian" pitchFamily="82" charset="0"/>
            </a:endParaRPr>
          </a:p>
        </p:txBody>
      </p:sp>
      <p:sp>
        <p:nvSpPr>
          <p:cNvPr id="31748" name="Rectangle 1"/>
          <p:cNvSpPr>
            <a:spLocks noGrp="1" noChangeArrowheads="1"/>
          </p:cNvSpPr>
          <p:nvPr>
            <p:ph idx="1"/>
          </p:nvPr>
        </p:nvSpPr>
        <p:spPr>
          <a:xfrm>
            <a:off x="468313" y="1484784"/>
            <a:ext cx="8208962" cy="400110"/>
          </a:xfrm>
        </p:spPr>
        <p:txBody>
          <a:bodyPr anchor="ctr">
            <a:spAutoFit/>
          </a:bodyPr>
          <a:lstStyle/>
          <a:p>
            <a:pPr marL="0" indent="0" algn="just">
              <a:spcBef>
                <a:spcPct val="0"/>
              </a:spcBef>
              <a:buClrTx/>
              <a:buSzTx/>
              <a:buFontTx/>
              <a:buNone/>
            </a:pPr>
            <a:r>
              <a:rPr lang="en-US" sz="2000" dirty="0" smtClean="0">
                <a:latin typeface="Calibri" pitchFamily="34" charset="0"/>
                <a:ea typeface="Times New Roman" pitchFamily="18" charset="0"/>
                <a:cs typeface="Arial" charset="0"/>
              </a:rPr>
              <a:t>Tables 2, 3, 4: </a:t>
            </a:r>
            <a:r>
              <a:rPr lang="en-US" sz="1900" dirty="0" smtClean="0">
                <a:latin typeface="Calibri" pitchFamily="34" charset="0"/>
                <a:ea typeface="Times New Roman" pitchFamily="18" charset="0"/>
                <a:cs typeface="Arial" charset="0"/>
              </a:rPr>
              <a:t>UP, DERATED, DOWN for 100, 1,000 and 10,000 Simulations Runs.</a:t>
            </a:r>
          </a:p>
        </p:txBody>
      </p:sp>
      <p:pic>
        <p:nvPicPr>
          <p:cNvPr id="5" name="Picture 4"/>
          <p:cNvPicPr/>
          <p:nvPr/>
        </p:nvPicPr>
        <p:blipFill>
          <a:blip r:embed="rId2"/>
          <a:srcRect/>
          <a:stretch>
            <a:fillRect/>
          </a:stretch>
        </p:blipFill>
        <p:spPr bwMode="auto">
          <a:xfrm>
            <a:off x="468313" y="1988840"/>
            <a:ext cx="8208143" cy="4464496"/>
          </a:xfrm>
          <a:prstGeom prst="rect">
            <a:avLst/>
          </a:prstGeom>
          <a:noFill/>
          <a:ln w="19050">
            <a:solidFill>
              <a:schemeClr val="accent3">
                <a:lumMod val="50000"/>
              </a:schemeClr>
            </a:solidFill>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23</a:t>
            </a:fld>
            <a:endParaRPr lang="en-IN"/>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823913"/>
          </a:xfrm>
        </p:spPr>
        <p:txBody>
          <a:bodyPr>
            <a:normAutofit fontScale="90000"/>
          </a:bodyPr>
          <a:lstStyle/>
          <a:p>
            <a:pPr>
              <a:defRPr/>
            </a:pPr>
            <a:r>
              <a:rPr lang="en-US" sz="2000" b="1" dirty="0" smtClean="0">
                <a:solidFill>
                  <a:srgbClr val="00B0F0"/>
                </a:solidFill>
              </a:rPr>
              <a:t>   </a:t>
            </a:r>
            <a:r>
              <a:rPr lang="en-US" sz="2000" b="1" dirty="0">
                <a:solidFill>
                  <a:srgbClr val="00B0F0"/>
                </a:solidFill>
              </a:rPr>
              <a:t>Statistical Simulation of Three-State REPAIRABLE Units</a:t>
            </a:r>
            <a:br>
              <a:rPr lang="en-US" sz="2000" b="1" dirty="0">
                <a:solidFill>
                  <a:srgbClr val="00B0F0"/>
                </a:solidFill>
              </a:rPr>
            </a:br>
            <a:r>
              <a:rPr lang="en-US" sz="2000" b="1" dirty="0">
                <a:solidFill>
                  <a:srgbClr val="00B0F0"/>
                </a:solidFill>
              </a:rPr>
              <a:t>   to Estimate the Density of UP-DOWN-DER STATES (cont’d)</a:t>
            </a:r>
            <a:endParaRPr lang="en-US" sz="2000" b="1" dirty="0">
              <a:solidFill>
                <a:schemeClr val="accent3">
                  <a:lumMod val="50000"/>
                </a:schemeClr>
              </a:solidFill>
              <a:latin typeface="Algerian" pitchFamily="82" charset="0"/>
            </a:endParaRPr>
          </a:p>
        </p:txBody>
      </p:sp>
      <p:sp>
        <p:nvSpPr>
          <p:cNvPr id="32771" name="Rectangle 1"/>
          <p:cNvSpPr>
            <a:spLocks noGrp="1" noChangeArrowheads="1"/>
          </p:cNvSpPr>
          <p:nvPr>
            <p:ph idx="1"/>
          </p:nvPr>
        </p:nvSpPr>
        <p:spPr>
          <a:xfrm>
            <a:off x="323850" y="1531938"/>
            <a:ext cx="8496300" cy="400050"/>
          </a:xfrm>
        </p:spPr>
        <p:txBody>
          <a:bodyPr anchor="ctr">
            <a:spAutoFit/>
          </a:bodyPr>
          <a:lstStyle/>
          <a:p>
            <a:pPr algn="just">
              <a:buFont typeface="Wingdings 2" pitchFamily="18" charset="2"/>
              <a:buNone/>
            </a:pPr>
            <a:r>
              <a:rPr lang="en-US" sz="2000" dirty="0" smtClean="0">
                <a:latin typeface="Calibri" pitchFamily="34" charset="0"/>
              </a:rPr>
              <a:t>         Figures below are plotted for each of the three states (UP-DOWN-DER): </a:t>
            </a:r>
          </a:p>
        </p:txBody>
      </p:sp>
      <p:pic>
        <p:nvPicPr>
          <p:cNvPr id="6" name="Picture 5"/>
          <p:cNvPicPr/>
          <p:nvPr/>
        </p:nvPicPr>
        <p:blipFill>
          <a:blip r:embed="rId2"/>
          <a:srcRect/>
          <a:stretch>
            <a:fillRect/>
          </a:stretch>
        </p:blipFill>
        <p:spPr bwMode="auto">
          <a:xfrm>
            <a:off x="1331913" y="2349500"/>
            <a:ext cx="6769100" cy="3887788"/>
          </a:xfrm>
          <a:prstGeom prst="rect">
            <a:avLst/>
          </a:prstGeom>
          <a:noFill/>
          <a:ln w="19050">
            <a:solidFill>
              <a:schemeClr val="accent3">
                <a:lumMod val="50000"/>
              </a:schemeClr>
            </a:solidFill>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24</a:t>
            </a:fld>
            <a:endParaRPr lang="en-IN"/>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823913"/>
          </a:xfrm>
        </p:spPr>
        <p:txBody>
          <a:bodyPr>
            <a:noAutofit/>
          </a:bodyPr>
          <a:lstStyle/>
          <a:p>
            <a:pPr>
              <a:defRPr/>
            </a:pPr>
            <a:r>
              <a:rPr lang="en-US" sz="1800" b="1" dirty="0" smtClean="0">
                <a:solidFill>
                  <a:srgbClr val="00B0F0"/>
                </a:solidFill>
              </a:rPr>
              <a:t/>
            </a:r>
            <a:br>
              <a:rPr lang="en-US" sz="1800" b="1" dirty="0" smtClean="0">
                <a:solidFill>
                  <a:srgbClr val="00B0F0"/>
                </a:solidFill>
              </a:rPr>
            </a:br>
            <a:r>
              <a:rPr lang="en-US" sz="1800" b="1" dirty="0" smtClean="0">
                <a:solidFill>
                  <a:srgbClr val="00B0F0"/>
                </a:solidFill>
              </a:rPr>
              <a:t>   </a:t>
            </a:r>
            <a:r>
              <a:rPr lang="en-US" sz="1800" b="1" dirty="0">
                <a:solidFill>
                  <a:srgbClr val="00B0F0"/>
                </a:solidFill>
              </a:rPr>
              <a:t>Statistical Simulation of Three-State REPAIRABLE Units</a:t>
            </a:r>
            <a:br>
              <a:rPr lang="en-US" sz="1800" b="1" dirty="0">
                <a:solidFill>
                  <a:srgbClr val="00B0F0"/>
                </a:solidFill>
              </a:rPr>
            </a:br>
            <a:r>
              <a:rPr lang="en-US" sz="1800" b="1" dirty="0">
                <a:solidFill>
                  <a:srgbClr val="00B0F0"/>
                </a:solidFill>
              </a:rPr>
              <a:t>   to Estimate the Density of UP-DOWN-DER STATES (cont’d)</a:t>
            </a:r>
            <a:endParaRPr lang="en-US" sz="1800" b="1" dirty="0">
              <a:solidFill>
                <a:schemeClr val="accent3">
                  <a:lumMod val="50000"/>
                </a:schemeClr>
              </a:solidFill>
              <a:latin typeface="Algerian" pitchFamily="82" charset="0"/>
            </a:endParaRPr>
          </a:p>
        </p:txBody>
      </p:sp>
      <p:sp>
        <p:nvSpPr>
          <p:cNvPr id="33795" name="Rectangle 1"/>
          <p:cNvSpPr>
            <a:spLocks noGrp="1" noChangeArrowheads="1"/>
          </p:cNvSpPr>
          <p:nvPr>
            <p:ph idx="1"/>
          </p:nvPr>
        </p:nvSpPr>
        <p:spPr>
          <a:xfrm>
            <a:off x="323850" y="1531938"/>
            <a:ext cx="8496300" cy="400050"/>
          </a:xfrm>
        </p:spPr>
        <p:txBody>
          <a:bodyPr anchor="ctr">
            <a:spAutoFit/>
          </a:bodyPr>
          <a:lstStyle/>
          <a:p>
            <a:pPr algn="just">
              <a:buFont typeface="Wingdings 2" pitchFamily="18" charset="2"/>
              <a:buNone/>
            </a:pPr>
            <a:r>
              <a:rPr lang="en-US" sz="2000" smtClean="0">
                <a:latin typeface="Calibri" pitchFamily="34" charset="0"/>
              </a:rPr>
              <a:t> </a:t>
            </a:r>
          </a:p>
        </p:txBody>
      </p:sp>
      <p:pic>
        <p:nvPicPr>
          <p:cNvPr id="337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844675"/>
            <a:ext cx="7704138"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25</a:t>
            </a:fld>
            <a:endParaRPr lang="en-IN"/>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823913"/>
          </a:xfrm>
        </p:spPr>
        <p:txBody>
          <a:bodyPr>
            <a:normAutofit fontScale="90000"/>
          </a:bodyPr>
          <a:lstStyle/>
          <a:p>
            <a:pPr>
              <a:defRPr/>
            </a:pPr>
            <a:r>
              <a:rPr lang="en-US" sz="2000" b="1" dirty="0">
                <a:solidFill>
                  <a:srgbClr val="00B0F0"/>
                </a:solidFill>
              </a:rPr>
              <a:t>Statistical Simulation of Three-State REPAIRABLE Units</a:t>
            </a:r>
            <a:br>
              <a:rPr lang="en-US" sz="2000" b="1" dirty="0">
                <a:solidFill>
                  <a:srgbClr val="00B0F0"/>
                </a:solidFill>
              </a:rPr>
            </a:br>
            <a:r>
              <a:rPr lang="en-US" sz="2000" b="1" dirty="0">
                <a:solidFill>
                  <a:srgbClr val="00B0F0"/>
                </a:solidFill>
              </a:rPr>
              <a:t>   to Estimate the Density of UP-DOWN-DER STATES (cont’d)</a:t>
            </a:r>
            <a:endParaRPr lang="en-US" sz="2000" b="1" dirty="0">
              <a:solidFill>
                <a:srgbClr val="00B0F0"/>
              </a:solidFill>
              <a:latin typeface="Algerian" pitchFamily="82" charset="0"/>
            </a:endParaRPr>
          </a:p>
        </p:txBody>
      </p:sp>
      <p:sp>
        <p:nvSpPr>
          <p:cNvPr id="34819" name="Rectangle 1"/>
          <p:cNvSpPr>
            <a:spLocks noGrp="1" noChangeArrowheads="1"/>
          </p:cNvSpPr>
          <p:nvPr>
            <p:ph idx="1"/>
          </p:nvPr>
        </p:nvSpPr>
        <p:spPr>
          <a:xfrm>
            <a:off x="323850" y="1531938"/>
            <a:ext cx="8496300" cy="400050"/>
          </a:xfrm>
        </p:spPr>
        <p:txBody>
          <a:bodyPr anchor="ctr">
            <a:spAutoFit/>
          </a:bodyPr>
          <a:lstStyle/>
          <a:p>
            <a:pPr algn="just">
              <a:buFont typeface="Wingdings 2" pitchFamily="18" charset="2"/>
              <a:buNone/>
            </a:pPr>
            <a:r>
              <a:rPr lang="en-US" sz="2000" smtClean="0">
                <a:latin typeface="Calibri" pitchFamily="34" charset="0"/>
              </a:rPr>
              <a:t> </a:t>
            </a:r>
          </a:p>
        </p:txBody>
      </p:sp>
      <p:pic>
        <p:nvPicPr>
          <p:cNvPr id="34820" name="Picture 5"/>
          <p:cNvPicPr>
            <a:picLocks noChangeAspect="1" noChangeArrowheads="1"/>
          </p:cNvPicPr>
          <p:nvPr/>
        </p:nvPicPr>
        <p:blipFill>
          <a:blip r:embed="rId2">
            <a:extLst>
              <a:ext uri="{28A0092B-C50C-407E-A947-70E740481C1C}">
                <a14:useLocalDpi xmlns:a14="http://schemas.microsoft.com/office/drawing/2010/main" val="0"/>
              </a:ext>
            </a:extLst>
          </a:blip>
          <a:srcRect b="1797"/>
          <a:stretch>
            <a:fillRect/>
          </a:stretch>
        </p:blipFill>
        <p:spPr bwMode="auto">
          <a:xfrm>
            <a:off x="755650" y="1844675"/>
            <a:ext cx="7632700"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26</a:t>
            </a:fld>
            <a:endParaRPr lang="en-IN"/>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823913"/>
          </a:xfrm>
        </p:spPr>
        <p:txBody>
          <a:bodyPr>
            <a:normAutofit fontScale="90000"/>
          </a:bodyPr>
          <a:lstStyle/>
          <a:p>
            <a:pPr>
              <a:defRPr/>
            </a:pPr>
            <a:r>
              <a:rPr lang="en-US" sz="2000" b="1" dirty="0">
                <a:solidFill>
                  <a:srgbClr val="00B0F0"/>
                </a:solidFill>
              </a:rPr>
              <a:t>Statistical Simulation of Three-State REPAIRABLE Units</a:t>
            </a:r>
            <a:br>
              <a:rPr lang="en-US" sz="2000" b="1" dirty="0">
                <a:solidFill>
                  <a:srgbClr val="00B0F0"/>
                </a:solidFill>
              </a:rPr>
            </a:br>
            <a:r>
              <a:rPr lang="en-US" sz="2000" b="1" dirty="0">
                <a:solidFill>
                  <a:srgbClr val="00B0F0"/>
                </a:solidFill>
              </a:rPr>
              <a:t>   to Estimate the Density of UP-DOWN-DER STATES (cont’d)</a:t>
            </a:r>
            <a:endParaRPr lang="en-US" sz="2000" b="1" dirty="0">
              <a:solidFill>
                <a:schemeClr val="accent3">
                  <a:lumMod val="50000"/>
                </a:schemeClr>
              </a:solidFill>
            </a:endParaRPr>
          </a:p>
        </p:txBody>
      </p:sp>
      <p:sp>
        <p:nvSpPr>
          <p:cNvPr id="35843" name="Rectangle 1"/>
          <p:cNvSpPr>
            <a:spLocks noGrp="1" noChangeArrowheads="1"/>
          </p:cNvSpPr>
          <p:nvPr>
            <p:ph idx="1"/>
          </p:nvPr>
        </p:nvSpPr>
        <p:spPr>
          <a:xfrm>
            <a:off x="0" y="1433513"/>
            <a:ext cx="8893175" cy="1016000"/>
          </a:xfrm>
        </p:spPr>
        <p:txBody>
          <a:bodyPr anchor="ctr">
            <a:spAutoFit/>
          </a:bodyPr>
          <a:lstStyle/>
          <a:p>
            <a:pPr algn="just">
              <a:buFont typeface="Wingdings 2" pitchFamily="18" charset="2"/>
              <a:buNone/>
            </a:pPr>
            <a:r>
              <a:rPr lang="en-US" sz="2000" smtClean="0">
                <a:latin typeface="Calibri" pitchFamily="34" charset="0"/>
              </a:rPr>
              <a:t>     The input data in Table 1, and simulation results in Tables 2-4 and Figures in the above slides display the cumulative reliability plots of the three states for UP (r), DER (d) and DOWN (q) as shown in the below figure.</a:t>
            </a:r>
          </a:p>
        </p:txBody>
      </p:sp>
      <p:pic>
        <p:nvPicPr>
          <p:cNvPr id="5" name="Picture 4"/>
          <p:cNvPicPr/>
          <p:nvPr/>
        </p:nvPicPr>
        <p:blipFill rotWithShape="1">
          <a:blip r:embed="rId2"/>
          <a:srcRect l="1549" b="2317"/>
          <a:stretch/>
        </p:blipFill>
        <p:spPr bwMode="auto">
          <a:xfrm>
            <a:off x="900113" y="2636838"/>
            <a:ext cx="7272337" cy="3600450"/>
          </a:xfrm>
          <a:prstGeom prst="rect">
            <a:avLst/>
          </a:prstGeom>
          <a:noFill/>
          <a:ln w="19050">
            <a:solidFill>
              <a:schemeClr val="accent3">
                <a:lumMod val="50000"/>
              </a:schemeClr>
            </a:solidFill>
          </a:ln>
          <a:extLst/>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27</a:t>
            </a:fld>
            <a:endParaRPr lang="en-IN"/>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534400" cy="823913"/>
          </a:xfrm>
        </p:spPr>
        <p:txBody>
          <a:bodyPr>
            <a:noAutofit/>
          </a:bodyPr>
          <a:lstStyle/>
          <a:p>
            <a:pPr>
              <a:defRPr/>
            </a:pPr>
            <a:r>
              <a:rPr lang="en-US" sz="1800" b="1" dirty="0" smtClean="0">
                <a:solidFill>
                  <a:srgbClr val="00B0F0"/>
                </a:solidFill>
              </a:rPr>
              <a:t/>
            </a:r>
            <a:br>
              <a:rPr lang="en-US" sz="1800" b="1" dirty="0" smtClean="0">
                <a:solidFill>
                  <a:srgbClr val="00B0F0"/>
                </a:solidFill>
              </a:rPr>
            </a:br>
            <a:r>
              <a:rPr lang="en-US" sz="1800" b="1" dirty="0" smtClean="0">
                <a:solidFill>
                  <a:srgbClr val="00B0F0"/>
                </a:solidFill>
              </a:rPr>
              <a:t>   </a:t>
            </a:r>
            <a:r>
              <a:rPr lang="en-US" sz="1800" b="1" dirty="0">
                <a:solidFill>
                  <a:srgbClr val="00B0F0"/>
                </a:solidFill>
              </a:rPr>
              <a:t>Statistical Simulation of Three-State REPAIRABLE Units</a:t>
            </a:r>
            <a:br>
              <a:rPr lang="en-US" sz="1800" b="1" dirty="0">
                <a:solidFill>
                  <a:srgbClr val="00B0F0"/>
                </a:solidFill>
              </a:rPr>
            </a:br>
            <a:r>
              <a:rPr lang="en-US" sz="1800" b="1" dirty="0">
                <a:solidFill>
                  <a:srgbClr val="00B0F0"/>
                </a:solidFill>
              </a:rPr>
              <a:t>   to Estimate the Density of UP-DOWN-DER STATES (cont’d)</a:t>
            </a:r>
            <a:endParaRPr lang="en-US" sz="1800" b="1" dirty="0">
              <a:solidFill>
                <a:schemeClr val="accent3">
                  <a:lumMod val="50000"/>
                </a:schemeClr>
              </a:solidFill>
              <a:latin typeface="Algerian" pitchFamily="82" charset="0"/>
            </a:endParaRPr>
          </a:p>
        </p:txBody>
      </p:sp>
      <p:sp>
        <p:nvSpPr>
          <p:cNvPr id="36867" name="Rectangle 1"/>
          <p:cNvSpPr>
            <a:spLocks noGrp="1" noChangeArrowheads="1"/>
          </p:cNvSpPr>
          <p:nvPr>
            <p:ph idx="1"/>
          </p:nvPr>
        </p:nvSpPr>
        <p:spPr>
          <a:xfrm>
            <a:off x="0" y="-813749"/>
            <a:ext cx="8893175" cy="5718489"/>
          </a:xfrm>
        </p:spPr>
        <p:txBody>
          <a:bodyPr anchor="ctr">
            <a:spAutoFit/>
          </a:bodyPr>
          <a:lstStyle/>
          <a:p>
            <a:pPr algn="just">
              <a:buFont typeface="Wingdings 2" pitchFamily="18" charset="2"/>
              <a:buNone/>
            </a:pPr>
            <a:r>
              <a:rPr lang="en-US" sz="3200" dirty="0" smtClean="0">
                <a:latin typeface="Calibri" pitchFamily="34" charset="0"/>
              </a:rPr>
              <a:t>     </a:t>
            </a:r>
            <a:endParaRPr lang="en-US" sz="3200" dirty="0" smtClean="0">
              <a:latin typeface="Calibri" pitchFamily="34" charset="0"/>
            </a:endParaRPr>
          </a:p>
          <a:p>
            <a:pPr algn="just">
              <a:buFont typeface="Wingdings 2" pitchFamily="18" charset="2"/>
              <a:buNone/>
            </a:pPr>
            <a:endParaRPr lang="en-US" sz="3200" dirty="0">
              <a:latin typeface="Calibri" pitchFamily="34" charset="0"/>
            </a:endParaRPr>
          </a:p>
          <a:p>
            <a:pPr algn="just">
              <a:buFont typeface="Wingdings 2" pitchFamily="18" charset="2"/>
              <a:buNone/>
            </a:pPr>
            <a:endParaRPr lang="en-US" sz="3200" dirty="0" smtClean="0">
              <a:latin typeface="Calibri" pitchFamily="34" charset="0"/>
            </a:endParaRPr>
          </a:p>
          <a:p>
            <a:pPr algn="just">
              <a:buFont typeface="Wingdings 2" pitchFamily="18" charset="2"/>
              <a:buNone/>
            </a:pPr>
            <a:endParaRPr lang="en-US" sz="3200" dirty="0">
              <a:latin typeface="Calibri" pitchFamily="34" charset="0"/>
            </a:endParaRPr>
          </a:p>
          <a:p>
            <a:pPr algn="just">
              <a:buFont typeface="Wingdings 2" pitchFamily="18" charset="2"/>
              <a:buNone/>
            </a:pPr>
            <a:r>
              <a:rPr lang="en-US" sz="3200" dirty="0" smtClean="0">
                <a:latin typeface="Calibri" pitchFamily="34" charset="0"/>
              </a:rPr>
              <a:t>Given </a:t>
            </a:r>
            <a:r>
              <a:rPr lang="en-US" sz="3200" dirty="0" smtClean="0">
                <a:latin typeface="Calibri" pitchFamily="34" charset="0"/>
              </a:rPr>
              <a:t>the input table on the </a:t>
            </a:r>
            <a:r>
              <a:rPr lang="en-US" sz="3200" dirty="0" err="1" smtClean="0">
                <a:latin typeface="Calibri" pitchFamily="34" charset="0"/>
              </a:rPr>
              <a:t>l.h.s</a:t>
            </a:r>
            <a:r>
              <a:rPr lang="en-US" sz="3200" dirty="0" smtClean="0">
                <a:latin typeface="Calibri" pitchFamily="34" charset="0"/>
              </a:rPr>
              <a:t>. column, the pdfs of the 3 states are plotted for UP (r), DER (d), and DOWN (q) with a 90% confidence level showing mode (m), mean (E) with upper &amp; lower confidence as centrality measures for n =100,000 simulation runs as shown below.</a:t>
            </a:r>
          </a:p>
        </p:txBody>
      </p:sp>
      <p:pic>
        <p:nvPicPr>
          <p:cNvPr id="6" name="Picture 5"/>
          <p:cNvPicPr/>
          <p:nvPr/>
        </p:nvPicPr>
        <p:blipFill>
          <a:blip r:embed="rId2"/>
          <a:srcRect/>
          <a:stretch>
            <a:fillRect/>
          </a:stretch>
        </p:blipFill>
        <p:spPr bwMode="auto">
          <a:xfrm flipV="1">
            <a:off x="611188" y="6308725"/>
            <a:ext cx="7848600" cy="45719"/>
          </a:xfrm>
          <a:prstGeom prst="rect">
            <a:avLst/>
          </a:prstGeom>
          <a:noFill/>
          <a:ln w="19050">
            <a:solidFill>
              <a:schemeClr val="accent3">
                <a:lumMod val="50000"/>
              </a:schemeClr>
            </a:solidFill>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28</a:t>
            </a:fld>
            <a:endParaRPr lang="en-IN"/>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E2C5DF4A-6E2A-4B3F-ACF6-A76F5378F49A}" type="slidenum">
              <a:rPr lang="en-IN" smtClean="0"/>
              <a:pPr>
                <a:defRPr/>
              </a:pPr>
              <a:t>29</a:t>
            </a:fld>
            <a:endParaRPr lang="en-IN"/>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5" y="188640"/>
            <a:ext cx="8208912" cy="59375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7361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51520" y="1124744"/>
            <a:ext cx="8575928" cy="5733256"/>
          </a:xfrm>
        </p:spPr>
        <p:txBody>
          <a:bodyPr/>
          <a:lstStyle/>
          <a:p>
            <a:pPr marL="0" indent="0">
              <a:buNone/>
            </a:pPr>
            <a:r>
              <a:rPr lang="en-US" sz="2000" dirty="0" smtClean="0"/>
              <a:t>The </a:t>
            </a:r>
            <a:r>
              <a:rPr lang="en-US" sz="2000" dirty="0"/>
              <a:t>power of simulation is not an exaggeration but an understatement. This refers not only to research findings in verifying a certain piece of theory, such as that of the recently discovered Higgs Boson, but in testing new products to innovate new discoveries so as to make our universe a more peaceful place by modeling and simulating the future projects and taking precautions before disasters occur. Computer Modeling and Simulation (M&amp;S), as programs or networks of computers mimicking the execution of an abstract model of many natural systems from physical and life sciences to social and managerial sciences, and primarily engineering, have become an integral part of digital experimentation. M&amp;S proves useful to estimate the performance of complex engineering systems when too prohibitive for analytical solutions. A simulation is defined as the reproduction of an event with the use of scientific models. A model is a physical, mathematical, or other logical representation of a system, process or phenomenon. Time-independent static Monte Carlo (MC) or </a:t>
            </a:r>
            <a:r>
              <a:rPr lang="en-US" sz="1800" dirty="0"/>
              <a:t>conversely dynamic Discrete Event Simulation (DES) to manage events in real time for engineering applications will be reviewed.  </a:t>
            </a:r>
          </a:p>
          <a:p>
            <a:pPr marL="0" indent="0">
              <a:buNone/>
            </a:pPr>
            <a:r>
              <a:rPr lang="en-US" sz="1800" b="1" dirty="0" smtClean="0"/>
              <a:t>Keywords</a:t>
            </a:r>
            <a:r>
              <a:rPr lang="en-US" sz="1800" b="1" dirty="0"/>
              <a:t>:</a:t>
            </a:r>
            <a:r>
              <a:rPr lang="en-US" sz="1800" dirty="0"/>
              <a:t> Discrete Event/Monte Carlo, Modeling, Production, Cyber-risk informatics, Bayesian, Multistate, Multichannel Queuing Simulation</a:t>
            </a:r>
          </a:p>
        </p:txBody>
      </p:sp>
      <p:sp>
        <p:nvSpPr>
          <p:cNvPr id="4" name="Title 3"/>
          <p:cNvSpPr>
            <a:spLocks noGrp="1"/>
          </p:cNvSpPr>
          <p:nvPr>
            <p:ph type="title"/>
          </p:nvPr>
        </p:nvSpPr>
        <p:spPr>
          <a:xfrm>
            <a:off x="16" y="188640"/>
            <a:ext cx="8534400" cy="758825"/>
          </a:xfrm>
        </p:spPr>
        <p:txBody>
          <a:bodyPr/>
          <a:lstStyle/>
          <a:p>
            <a:r>
              <a:rPr lang="en-US" b="1" cap="small" dirty="0"/>
              <a:t/>
            </a:r>
            <a:br>
              <a:rPr lang="en-US" b="1" cap="small" dirty="0"/>
            </a:br>
            <a:r>
              <a:rPr lang="en-US" b="1" cap="small" dirty="0" smtClean="0"/>
              <a:t>Abstract</a:t>
            </a:r>
            <a:endParaRPr lang="en-US" dirty="0"/>
          </a:p>
        </p:txBody>
      </p:sp>
      <p:sp>
        <p:nvSpPr>
          <p:cNvPr id="5" name="Slide Number Placeholder 4"/>
          <p:cNvSpPr>
            <a:spLocks noGrp="1"/>
          </p:cNvSpPr>
          <p:nvPr>
            <p:ph type="sldNum" sz="quarter" idx="12"/>
          </p:nvPr>
        </p:nvSpPr>
        <p:spPr/>
        <p:txBody>
          <a:bodyPr/>
          <a:lstStyle/>
          <a:p>
            <a:pPr>
              <a:defRPr/>
            </a:pPr>
            <a:fld id="{C9855DB2-587A-4776-B875-6D362CD9B070}" type="slidenum">
              <a:rPr lang="en-IN" smtClean="0">
                <a:solidFill>
                  <a:srgbClr val="8CADAE">
                    <a:shade val="75000"/>
                  </a:srgbClr>
                </a:solidFill>
              </a:rPr>
              <a:pPr>
                <a:defRPr/>
              </a:pPr>
              <a:t>3</a:t>
            </a:fld>
            <a:endParaRPr lang="en-IN">
              <a:solidFill>
                <a:srgbClr val="8CADAE">
                  <a:shade val="75000"/>
                </a:srgbClr>
              </a:solidFill>
            </a:endParaRPr>
          </a:p>
        </p:txBody>
      </p:sp>
    </p:spTree>
    <p:extLst>
      <p:ext uri="{BB962C8B-B14F-4D97-AF65-F5344CB8AC3E}">
        <p14:creationId xmlns:p14="http://schemas.microsoft.com/office/powerpoint/2010/main" val="21388127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E2C5DF4A-6E2A-4B3F-ACF6-A76F5378F49A}" type="slidenum">
              <a:rPr lang="en-IN" smtClean="0"/>
              <a:pPr>
                <a:defRPr/>
              </a:pPr>
              <a:t>30</a:t>
            </a:fld>
            <a:endParaRPr lang="en-IN"/>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188640"/>
            <a:ext cx="8352928" cy="6264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19240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549275"/>
            <a:ext cx="8534400" cy="935038"/>
          </a:xfrm>
        </p:spPr>
        <p:txBody>
          <a:bodyPr>
            <a:noAutofit/>
          </a:bodyPr>
          <a:lstStyle/>
          <a:p>
            <a:pPr>
              <a:defRPr/>
            </a:pPr>
            <a:r>
              <a:rPr lang="en-US" sz="1800" b="1" dirty="0" smtClean="0">
                <a:solidFill>
                  <a:srgbClr val="00B0F0"/>
                </a:solidFill>
              </a:rPr>
              <a:t>    </a:t>
            </a:r>
            <a:r>
              <a:rPr lang="en-US" sz="1800" b="1" dirty="0">
                <a:solidFill>
                  <a:srgbClr val="00B0F0"/>
                </a:solidFill>
              </a:rPr>
              <a:t>Statistical Simulation of Three-State REPAIRABLE Units</a:t>
            </a:r>
            <a:br>
              <a:rPr lang="en-US" sz="1800" b="1" dirty="0">
                <a:solidFill>
                  <a:srgbClr val="00B0F0"/>
                </a:solidFill>
              </a:rPr>
            </a:br>
            <a:r>
              <a:rPr lang="en-US" sz="1800" b="1" dirty="0">
                <a:solidFill>
                  <a:srgbClr val="00B0F0"/>
                </a:solidFill>
              </a:rPr>
              <a:t>   to Estimate the Density of UP-DOWN-DER STATES (cont’d)</a:t>
            </a:r>
            <a:r>
              <a:rPr lang="en-US" sz="2000" b="1" dirty="0" smtClean="0">
                <a:solidFill>
                  <a:schemeClr val="accent3">
                    <a:lumMod val="50000"/>
                  </a:schemeClr>
                </a:solidFill>
                <a:latin typeface="Algerian" pitchFamily="82" charset="0"/>
              </a:rPr>
              <a:t/>
            </a:r>
            <a:br>
              <a:rPr lang="en-US" sz="2000" b="1" dirty="0" smtClean="0">
                <a:solidFill>
                  <a:schemeClr val="accent3">
                    <a:lumMod val="50000"/>
                  </a:schemeClr>
                </a:solidFill>
                <a:latin typeface="Algerian" pitchFamily="82" charset="0"/>
              </a:rPr>
            </a:br>
            <a:endParaRPr lang="en-US" sz="2000" dirty="0">
              <a:solidFill>
                <a:schemeClr val="accent3">
                  <a:lumMod val="50000"/>
                </a:schemeClr>
              </a:solidFill>
              <a:latin typeface="Algerian" pitchFamily="82" charset="0"/>
            </a:endParaRPr>
          </a:p>
        </p:txBody>
      </p:sp>
      <p:sp>
        <p:nvSpPr>
          <p:cNvPr id="37891" name="Content Placeholder 2"/>
          <p:cNvSpPr>
            <a:spLocks noGrp="1"/>
          </p:cNvSpPr>
          <p:nvPr>
            <p:ph idx="1"/>
          </p:nvPr>
        </p:nvSpPr>
        <p:spPr>
          <a:xfrm>
            <a:off x="0" y="1484313"/>
            <a:ext cx="8805863" cy="1081087"/>
          </a:xfrm>
        </p:spPr>
        <p:txBody>
          <a:bodyPr/>
          <a:lstStyle/>
          <a:p>
            <a:pPr algn="just">
              <a:buFont typeface="Wingdings 2" pitchFamily="18" charset="2"/>
              <a:buNone/>
            </a:pPr>
            <a:r>
              <a:rPr lang="en-US" sz="2000" smtClean="0">
                <a:latin typeface="Calibri" pitchFamily="34" charset="0"/>
              </a:rPr>
              <a:t>     </a:t>
            </a:r>
            <a:r>
              <a:rPr lang="en-US" sz="1800" smtClean="0">
                <a:latin typeface="Calibri" pitchFamily="34" charset="0"/>
              </a:rPr>
              <a:t>The Figure below shows relationships between popular distributions for statistical simulations. Using pedagogues from Chapter 1, we refer to P44 (for Pedagogue) to generate random deviates from the Sahinoglu-Libby pdf as follows:</a:t>
            </a:r>
          </a:p>
        </p:txBody>
      </p:sp>
      <p:pic>
        <p:nvPicPr>
          <p:cNvPr id="4" name="Picture 3"/>
          <p:cNvPicPr/>
          <p:nvPr/>
        </p:nvPicPr>
        <p:blipFill>
          <a:blip r:embed="rId2"/>
          <a:srcRect/>
          <a:stretch>
            <a:fillRect/>
          </a:stretch>
        </p:blipFill>
        <p:spPr bwMode="auto">
          <a:xfrm>
            <a:off x="468313" y="2565400"/>
            <a:ext cx="8135937" cy="3743325"/>
          </a:xfrm>
          <a:prstGeom prst="rect">
            <a:avLst/>
          </a:prstGeom>
          <a:noFill/>
          <a:ln w="19050">
            <a:solidFill>
              <a:schemeClr val="accent3">
                <a:lumMod val="50000"/>
              </a:schemeClr>
            </a:solidFill>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31</a:t>
            </a:fld>
            <a:endParaRPr lang="en-IN"/>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333375"/>
            <a:ext cx="8534400" cy="1079500"/>
          </a:xfrm>
        </p:spPr>
        <p:txBody>
          <a:bodyPr>
            <a:normAutofit fontScale="90000"/>
          </a:bodyPr>
          <a:lstStyle/>
          <a:p>
            <a:pPr>
              <a:defRPr/>
            </a:pPr>
            <a:r>
              <a:rPr lang="en-US" sz="2000" b="1" dirty="0">
                <a:solidFill>
                  <a:srgbClr val="00B0F0"/>
                </a:solidFill>
              </a:rPr>
              <a:t>Statistical Simulation of Three-State REPAIRABLE Units</a:t>
            </a:r>
            <a:br>
              <a:rPr lang="en-US" sz="2000" b="1" dirty="0">
                <a:solidFill>
                  <a:srgbClr val="00B0F0"/>
                </a:solidFill>
              </a:rPr>
            </a:br>
            <a:r>
              <a:rPr lang="en-US" sz="2000" b="1" dirty="0">
                <a:solidFill>
                  <a:srgbClr val="00B0F0"/>
                </a:solidFill>
              </a:rPr>
              <a:t>   to Estimate the Density of UP-DOWN-DER STATES (cont’d)</a:t>
            </a:r>
            <a:r>
              <a:rPr lang="en-US" sz="2400" b="1" dirty="0" smtClean="0">
                <a:solidFill>
                  <a:schemeClr val="accent3">
                    <a:lumMod val="50000"/>
                  </a:schemeClr>
                </a:solidFill>
                <a:latin typeface="Algerian" pitchFamily="82" charset="0"/>
              </a:rPr>
              <a:t/>
            </a:r>
            <a:br>
              <a:rPr lang="en-US" sz="2400" b="1" dirty="0" smtClean="0">
                <a:solidFill>
                  <a:schemeClr val="accent3">
                    <a:lumMod val="50000"/>
                  </a:schemeClr>
                </a:solidFill>
                <a:latin typeface="Algerian" pitchFamily="82" charset="0"/>
              </a:rPr>
            </a:br>
            <a:endParaRPr lang="en-US" sz="2400" dirty="0">
              <a:solidFill>
                <a:schemeClr val="accent3">
                  <a:lumMod val="50000"/>
                </a:schemeClr>
              </a:solidFill>
              <a:latin typeface="Algerian" pitchFamily="82" charset="0"/>
            </a:endParaRPr>
          </a:p>
        </p:txBody>
      </p:sp>
      <p:sp>
        <p:nvSpPr>
          <p:cNvPr id="38915" name="Content Placeholder 2"/>
          <p:cNvSpPr>
            <a:spLocks noGrp="1"/>
          </p:cNvSpPr>
          <p:nvPr>
            <p:ph idx="1"/>
          </p:nvPr>
        </p:nvSpPr>
        <p:spPr>
          <a:xfrm>
            <a:off x="250825" y="1484313"/>
            <a:ext cx="8555038" cy="3457575"/>
          </a:xfrm>
        </p:spPr>
        <p:txBody>
          <a:bodyPr>
            <a:normAutofit fontScale="92500" lnSpcReduction="20000"/>
          </a:bodyPr>
          <a:lstStyle/>
          <a:p>
            <a:pPr algn="just">
              <a:buClrTx/>
              <a:buFont typeface="Wingdings" pitchFamily="2" charset="2"/>
              <a:buChar char="ü"/>
            </a:pPr>
            <a:r>
              <a:rPr lang="en-US" sz="2000" smtClean="0">
                <a:latin typeface="Calibri" pitchFamily="34" charset="0"/>
              </a:rPr>
              <a:t>Given the following simplest series system of two identical components in Figure below, whose default operational probability for each is P (UP) = 0.9 and hence P (System) = 0.9</a:t>
            </a:r>
            <a:r>
              <a:rPr lang="en-US" sz="2000" baseline="30000" smtClean="0">
                <a:latin typeface="Calibri" pitchFamily="34" charset="0"/>
              </a:rPr>
              <a:t>2 </a:t>
            </a:r>
            <a:r>
              <a:rPr lang="en-US" sz="2000" smtClean="0">
                <a:latin typeface="Calibri" pitchFamily="34" charset="0"/>
              </a:rPr>
              <a:t>= 0.81.  </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We now force these units have their unavailability rv distributed with SL, where </a:t>
            </a:r>
            <a:r>
              <a:rPr lang="en-US" sz="2000" i="1" smtClean="0">
                <a:latin typeface="Calibri" pitchFamily="34" charset="0"/>
              </a:rPr>
              <a:t>g</a:t>
            </a:r>
            <a:r>
              <a:rPr lang="en-US" sz="2000" i="1" baseline="-25000" smtClean="0">
                <a:latin typeface="Calibri" pitchFamily="34" charset="0"/>
              </a:rPr>
              <a:t>Q</a:t>
            </a:r>
            <a:r>
              <a:rPr lang="en-US" sz="2000" smtClean="0">
                <a:latin typeface="Calibri" pitchFamily="34" charset="0"/>
              </a:rPr>
              <a:t>(</a:t>
            </a:r>
            <a:r>
              <a:rPr lang="en-US" sz="2000" i="1" smtClean="0">
                <a:latin typeface="Calibri" pitchFamily="34" charset="0"/>
              </a:rPr>
              <a:t>q</a:t>
            </a:r>
            <a:r>
              <a:rPr lang="en-US" sz="2000" smtClean="0">
                <a:latin typeface="Calibri" pitchFamily="34" charset="0"/>
              </a:rPr>
              <a:t>) is formulated as follows: </a:t>
            </a: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p:txBody>
      </p:sp>
      <p:pic>
        <p:nvPicPr>
          <p:cNvPr id="4" name="Picture 3"/>
          <p:cNvPicPr/>
          <p:nvPr/>
        </p:nvPicPr>
        <p:blipFill>
          <a:blip r:embed="rId2"/>
          <a:srcRect/>
          <a:stretch>
            <a:fillRect/>
          </a:stretch>
        </p:blipFill>
        <p:spPr bwMode="auto">
          <a:xfrm>
            <a:off x="2700338" y="2708275"/>
            <a:ext cx="3527425" cy="1225550"/>
          </a:xfrm>
          <a:prstGeom prst="rect">
            <a:avLst/>
          </a:prstGeom>
          <a:noFill/>
          <a:ln w="19050">
            <a:solidFill>
              <a:schemeClr val="accent3">
                <a:lumMod val="50000"/>
              </a:schemeClr>
            </a:solidFill>
          </a:ln>
        </p:spPr>
      </p:pic>
      <p:pic>
        <p:nvPicPr>
          <p:cNvPr id="38918" name="Picture 6"/>
          <p:cNvPicPr>
            <a:picLocks noChangeAspect="1" noChangeArrowheads="1"/>
          </p:cNvPicPr>
          <p:nvPr/>
        </p:nvPicPr>
        <p:blipFill>
          <a:blip r:embed="rId3"/>
          <a:srcRect/>
          <a:stretch>
            <a:fillRect/>
          </a:stretch>
        </p:blipFill>
        <p:spPr bwMode="auto">
          <a:xfrm>
            <a:off x="395288" y="5300663"/>
            <a:ext cx="8362950" cy="936625"/>
          </a:xfrm>
          <a:prstGeom prst="rect">
            <a:avLst/>
          </a:prstGeom>
          <a:noFill/>
          <a:ln w="19050">
            <a:solidFill>
              <a:schemeClr val="accent3">
                <a:lumMod val="50000"/>
              </a:schemeClr>
            </a:solidFill>
            <a:miter lim="800000"/>
            <a:headEnd/>
            <a:tailEnd/>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32</a:t>
            </a:fld>
            <a:endParaRPr lang="en-IN"/>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534400" cy="1079500"/>
          </a:xfrm>
        </p:spPr>
        <p:txBody>
          <a:bodyPr>
            <a:normAutofit fontScale="90000"/>
          </a:bodyPr>
          <a:lstStyle/>
          <a:p>
            <a:pPr algn="ctr">
              <a:defRPr/>
            </a:pPr>
            <a:r>
              <a:rPr lang="en-US" sz="2200" b="1" dirty="0" smtClean="0">
                <a:solidFill>
                  <a:srgbClr val="00B0F0"/>
                </a:solidFill>
              </a:rPr>
              <a:t>Example of SL Simulation for Modeling Network </a:t>
            </a:r>
            <a:br>
              <a:rPr lang="en-US" sz="2200" b="1" dirty="0" smtClean="0">
                <a:solidFill>
                  <a:srgbClr val="00B0F0"/>
                </a:solidFill>
              </a:rPr>
            </a:br>
            <a:r>
              <a:rPr lang="en-US" sz="2200" b="1" dirty="0">
                <a:solidFill>
                  <a:srgbClr val="00B0F0"/>
                </a:solidFill>
              </a:rPr>
              <a:t> </a:t>
            </a:r>
            <a:r>
              <a:rPr lang="en-US" sz="2200" b="1" dirty="0" smtClean="0">
                <a:solidFill>
                  <a:srgbClr val="00B0F0"/>
                </a:solidFill>
              </a:rPr>
              <a:t>   of 7 Two-State (UP-DN) REPAIRABLE Units </a:t>
            </a:r>
            <a:r>
              <a:rPr lang="en-US" sz="2400" b="1" dirty="0" smtClean="0">
                <a:solidFill>
                  <a:schemeClr val="accent3">
                    <a:lumMod val="50000"/>
                  </a:schemeClr>
                </a:solidFill>
                <a:latin typeface="Algerian" pitchFamily="82" charset="0"/>
              </a:rPr>
              <a:t/>
            </a:r>
            <a:br>
              <a:rPr lang="en-US" sz="2400" b="1" dirty="0" smtClean="0">
                <a:solidFill>
                  <a:schemeClr val="accent3">
                    <a:lumMod val="50000"/>
                  </a:schemeClr>
                </a:solidFill>
                <a:latin typeface="Algerian" pitchFamily="82" charset="0"/>
              </a:rPr>
            </a:br>
            <a:endParaRPr lang="en-US" sz="2400" dirty="0">
              <a:solidFill>
                <a:schemeClr val="accent3">
                  <a:lumMod val="50000"/>
                </a:schemeClr>
              </a:solidFill>
              <a:latin typeface="Algerian" pitchFamily="82" charset="0"/>
            </a:endParaRPr>
          </a:p>
        </p:txBody>
      </p:sp>
      <p:sp>
        <p:nvSpPr>
          <p:cNvPr id="39939" name="Content Placeholder 2"/>
          <p:cNvSpPr>
            <a:spLocks noGrp="1"/>
          </p:cNvSpPr>
          <p:nvPr>
            <p:ph idx="1"/>
          </p:nvPr>
        </p:nvSpPr>
        <p:spPr>
          <a:xfrm>
            <a:off x="250825" y="1484313"/>
            <a:ext cx="8555038" cy="3457575"/>
          </a:xfrm>
        </p:spPr>
        <p:txBody>
          <a:bodyPr/>
          <a:lstStyle/>
          <a:p>
            <a:pPr algn="just">
              <a:buClrTx/>
              <a:buFont typeface="Wingdings" pitchFamily="2" charset="2"/>
              <a:buChar char="ü"/>
            </a:pPr>
            <a:r>
              <a:rPr lang="en-US" sz="2000" smtClean="0">
                <a:latin typeface="Calibri" pitchFamily="34" charset="0"/>
              </a:rPr>
              <a:t>The analytical result being unknown for a complex system as in the 7-node network depicted in the Figure below, the resulting simulation is 0.785 as in table below.</a:t>
            </a:r>
          </a:p>
          <a:p>
            <a:pPr algn="just">
              <a:buClrTx/>
              <a:buFont typeface="Wingdings 2" pitchFamily="18" charset="2"/>
              <a:buNone/>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p:txBody>
      </p:sp>
      <p:pic>
        <p:nvPicPr>
          <p:cNvPr id="6" name="Picture 5"/>
          <p:cNvPicPr/>
          <p:nvPr/>
        </p:nvPicPr>
        <p:blipFill>
          <a:blip r:embed="rId2"/>
          <a:srcRect/>
          <a:stretch>
            <a:fillRect/>
          </a:stretch>
        </p:blipFill>
        <p:spPr bwMode="auto">
          <a:xfrm>
            <a:off x="827088" y="2708275"/>
            <a:ext cx="7200900" cy="1873250"/>
          </a:xfrm>
          <a:prstGeom prst="rect">
            <a:avLst/>
          </a:prstGeom>
          <a:noFill/>
          <a:ln w="19050">
            <a:solidFill>
              <a:schemeClr val="accent3">
                <a:lumMod val="50000"/>
              </a:schemeClr>
            </a:solidFill>
          </a:ln>
        </p:spPr>
      </p:pic>
      <p:graphicFrame>
        <p:nvGraphicFramePr>
          <p:cNvPr id="8" name="Table 7"/>
          <p:cNvGraphicFramePr>
            <a:graphicFrameLocks noGrp="1"/>
          </p:cNvGraphicFramePr>
          <p:nvPr/>
        </p:nvGraphicFramePr>
        <p:xfrm>
          <a:off x="1403350" y="4941888"/>
          <a:ext cx="5976938" cy="1295400"/>
        </p:xfrm>
        <a:graphic>
          <a:graphicData uri="http://schemas.openxmlformats.org/drawingml/2006/table">
            <a:tbl>
              <a:tblPr/>
              <a:tblGrid>
                <a:gridCol w="5976938"/>
              </a:tblGrid>
              <a:tr h="1295400">
                <a:tc>
                  <a:txBody>
                    <a:bodyPr/>
                    <a:lstStyle/>
                    <a:p>
                      <a:pPr marL="0" marR="0" indent="228600" algn="just">
                        <a:lnSpc>
                          <a:spcPct val="110000"/>
                        </a:lnSpc>
                        <a:spcBef>
                          <a:spcPts val="0"/>
                        </a:spcBef>
                        <a:spcAft>
                          <a:spcPts val="0"/>
                        </a:spcAft>
                      </a:pPr>
                      <a:r>
                        <a:rPr lang="en-CA" sz="1600" dirty="0">
                          <a:latin typeface="Calibri" pitchFamily="34" charset="0"/>
                          <a:ea typeface="Times New Roman"/>
                          <a:cs typeface="Calibri"/>
                        </a:rPr>
                        <a:t>Final Network: 0.78476 successes out of 100000.</a:t>
                      </a:r>
                      <a:endParaRPr lang="en-US" sz="1600" dirty="0">
                        <a:latin typeface="Calibri" pitchFamily="34" charset="0"/>
                        <a:ea typeface="Times New Roman"/>
                        <a:cs typeface="Calibri"/>
                      </a:endParaRPr>
                    </a:p>
                    <a:p>
                      <a:pPr marL="0" marR="0" indent="228600" algn="just">
                        <a:lnSpc>
                          <a:spcPct val="110000"/>
                        </a:lnSpc>
                        <a:spcBef>
                          <a:spcPts val="0"/>
                        </a:spcBef>
                        <a:spcAft>
                          <a:spcPts val="0"/>
                        </a:spcAft>
                      </a:pPr>
                      <a:r>
                        <a:rPr lang="en-CA" sz="1600" dirty="0" smtClean="0">
                          <a:latin typeface="Calibri" pitchFamily="34" charset="0"/>
                          <a:ea typeface="Times New Roman"/>
                          <a:cs typeface="Calibri"/>
                        </a:rPr>
                        <a:t>Network</a:t>
                      </a:r>
                      <a:r>
                        <a:rPr lang="en-CA" sz="1600" baseline="0" dirty="0" smtClean="0">
                          <a:latin typeface="Calibri" pitchFamily="34" charset="0"/>
                          <a:ea typeface="Times New Roman"/>
                          <a:cs typeface="Calibri"/>
                        </a:rPr>
                        <a:t> Reliability </a:t>
                      </a:r>
                      <a:r>
                        <a:rPr lang="en-CA" sz="1600" dirty="0" smtClean="0">
                          <a:latin typeface="Calibri" pitchFamily="34" charset="0"/>
                          <a:ea typeface="Times New Roman"/>
                          <a:cs typeface="Calibri"/>
                        </a:rPr>
                        <a:t>= </a:t>
                      </a:r>
                      <a:r>
                        <a:rPr lang="en-CA" sz="1600" dirty="0">
                          <a:latin typeface="Calibri" pitchFamily="34" charset="0"/>
                          <a:ea typeface="Times New Roman"/>
                          <a:cs typeface="Calibri"/>
                        </a:rPr>
                        <a:t>0.78476</a:t>
                      </a:r>
                      <a:endParaRPr lang="en-US" sz="1600" dirty="0">
                        <a:latin typeface="Calibri" pitchFamily="34" charset="0"/>
                        <a:ea typeface="Times New Roman"/>
                        <a:cs typeface="Calibri"/>
                      </a:endParaRPr>
                    </a:p>
                    <a:p>
                      <a:pPr marL="0" marR="0" indent="228600" algn="just">
                        <a:lnSpc>
                          <a:spcPct val="110000"/>
                        </a:lnSpc>
                        <a:spcBef>
                          <a:spcPts val="0"/>
                        </a:spcBef>
                        <a:spcAft>
                          <a:spcPts val="0"/>
                        </a:spcAft>
                      </a:pPr>
                      <a:r>
                        <a:rPr lang="en-CA" sz="1600" dirty="0" smtClean="0">
                          <a:latin typeface="Calibri" pitchFamily="34" charset="0"/>
                          <a:ea typeface="Times New Roman"/>
                          <a:cs typeface="Calibri"/>
                        </a:rPr>
                        <a:t>Network Unreliability = </a:t>
                      </a:r>
                      <a:r>
                        <a:rPr lang="en-CA" sz="1600" dirty="0">
                          <a:latin typeface="Calibri" pitchFamily="34" charset="0"/>
                          <a:ea typeface="Times New Roman"/>
                          <a:cs typeface="Calibri"/>
                        </a:rPr>
                        <a:t>0.21524. </a:t>
                      </a:r>
                      <a:endParaRPr lang="en-US" sz="1600" dirty="0">
                        <a:latin typeface="Calibri" pitchFamily="34" charset="0"/>
                        <a:ea typeface="Times New Roman"/>
                        <a:cs typeface="Calibri"/>
                      </a:endParaRPr>
                    </a:p>
                    <a:p>
                      <a:pPr marL="0" marR="0" indent="228600" algn="just">
                        <a:lnSpc>
                          <a:spcPct val="110000"/>
                        </a:lnSpc>
                        <a:spcBef>
                          <a:spcPts val="0"/>
                        </a:spcBef>
                        <a:spcAft>
                          <a:spcPts val="0"/>
                        </a:spcAft>
                      </a:pPr>
                      <a:r>
                        <a:rPr lang="en-CA" sz="1600" dirty="0">
                          <a:latin typeface="Calibri" pitchFamily="34" charset="0"/>
                          <a:ea typeface="Times New Roman"/>
                          <a:cs typeface="Calibri"/>
                        </a:rPr>
                        <a:t>Each of the 100 networks simulated 1000 times in 148.36 Seconds</a:t>
                      </a:r>
                      <a:r>
                        <a:rPr lang="en-CA" sz="1600" dirty="0">
                          <a:latin typeface="Calibri"/>
                          <a:ea typeface="Times New Roman"/>
                          <a:cs typeface="Calibri"/>
                        </a:rPr>
                        <a:t>.</a:t>
                      </a:r>
                      <a:endParaRPr lang="en-US" sz="1600" dirty="0">
                        <a:latin typeface="Times New Roman"/>
                        <a:ea typeface="Times New Roman"/>
                        <a:cs typeface="Calibri"/>
                      </a:endParaRPr>
                    </a:p>
                  </a:txBody>
                  <a:tcPr marL="68583" marR="68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39947" name="Rectangle 1"/>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n-US"/>
          </a:p>
        </p:txBody>
      </p:sp>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33</a:t>
            </a:fld>
            <a:endParaRPr lang="en-IN"/>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332656"/>
            <a:ext cx="8534400" cy="1440582"/>
          </a:xfrm>
        </p:spPr>
        <p:txBody>
          <a:bodyPr>
            <a:normAutofit fontScale="90000"/>
          </a:bodyPr>
          <a:lstStyle/>
          <a:p>
            <a:pPr algn="ctr">
              <a:defRPr/>
            </a:pPr>
            <a:r>
              <a:rPr lang="en-US" sz="2400" b="1" cap="small" dirty="0" smtClean="0">
                <a:latin typeface="Algerian" pitchFamily="82" charset="0"/>
              </a:rPr>
              <a:t/>
            </a:r>
            <a:br>
              <a:rPr lang="en-US" sz="2400" b="1" cap="small" dirty="0" smtClean="0">
                <a:latin typeface="Algerian" pitchFamily="82" charset="0"/>
              </a:rPr>
            </a:br>
            <a:r>
              <a:rPr lang="en-US" sz="2400" b="1" cap="small" dirty="0" smtClean="0">
                <a:latin typeface="Algerian" pitchFamily="82" charset="0"/>
              </a:rPr>
              <a:t/>
            </a:r>
            <a:br>
              <a:rPr lang="en-US" sz="2400" b="1" cap="small" dirty="0" smtClean="0">
                <a:latin typeface="Algerian" pitchFamily="82" charset="0"/>
              </a:rPr>
            </a:br>
            <a:r>
              <a:rPr lang="en-US" sz="2400" b="1" cap="small" dirty="0" smtClean="0">
                <a:solidFill>
                  <a:srgbClr val="00B0F0"/>
                </a:solidFill>
              </a:rPr>
              <a:t>A REVIEW OF MODELING AND SIMULATION IN CYBERSECURITY</a:t>
            </a:r>
            <a:br>
              <a:rPr lang="en-US" sz="2400" b="1" cap="small" dirty="0" smtClean="0">
                <a:solidFill>
                  <a:srgbClr val="00B0F0"/>
                </a:solidFill>
              </a:rPr>
            </a:br>
            <a:r>
              <a:rPr lang="en-US" sz="2400" b="1" dirty="0" smtClean="0">
                <a:solidFill>
                  <a:schemeClr val="accent3">
                    <a:lumMod val="50000"/>
                  </a:schemeClr>
                </a:solidFill>
                <a:latin typeface="Algerian" pitchFamily="82" charset="0"/>
              </a:rPr>
              <a:t/>
            </a:r>
            <a:br>
              <a:rPr lang="en-US" sz="2400" b="1" dirty="0" smtClean="0">
                <a:solidFill>
                  <a:schemeClr val="accent3">
                    <a:lumMod val="50000"/>
                  </a:schemeClr>
                </a:solidFill>
                <a:latin typeface="Algerian" pitchFamily="82" charset="0"/>
              </a:rPr>
            </a:br>
            <a:endParaRPr lang="en-US" sz="2400" dirty="0">
              <a:solidFill>
                <a:schemeClr val="accent3">
                  <a:lumMod val="50000"/>
                </a:schemeClr>
              </a:solidFill>
              <a:latin typeface="Algerian" pitchFamily="82" charset="0"/>
            </a:endParaRPr>
          </a:p>
        </p:txBody>
      </p:sp>
      <p:sp>
        <p:nvSpPr>
          <p:cNvPr id="40963" name="Content Placeholder 2"/>
          <p:cNvSpPr>
            <a:spLocks noGrp="1"/>
          </p:cNvSpPr>
          <p:nvPr>
            <p:ph idx="1"/>
          </p:nvPr>
        </p:nvSpPr>
        <p:spPr>
          <a:xfrm>
            <a:off x="250825" y="1196753"/>
            <a:ext cx="8642350" cy="5040536"/>
          </a:xfrm>
        </p:spPr>
        <p:txBody>
          <a:bodyPr>
            <a:normAutofit/>
          </a:bodyPr>
          <a:lstStyle/>
          <a:p>
            <a:pPr algn="just">
              <a:buClrTx/>
              <a:buFont typeface="Wingdings" pitchFamily="2" charset="2"/>
              <a:buChar char="ü"/>
            </a:pPr>
            <a:r>
              <a:rPr lang="en-US" sz="2400" dirty="0" smtClean="0">
                <a:latin typeface="Calibri" pitchFamily="34" charset="0"/>
              </a:rPr>
              <a:t>Modeling and simulation (M&amp;S) is a vital tool that can be leveraged for process improvement, and technology/capability development and evaluation.</a:t>
            </a:r>
          </a:p>
          <a:p>
            <a:pPr algn="just">
              <a:buClrTx/>
              <a:buFont typeface="Wingdings" pitchFamily="2" charset="2"/>
              <a:buChar char="ü"/>
            </a:pPr>
            <a:r>
              <a:rPr lang="en-US" sz="2400" dirty="0" smtClean="0">
                <a:latin typeface="Calibri" pitchFamily="34" charset="0"/>
              </a:rPr>
              <a:t>It is the process of designing a model of a system and conducting simulated experiments to preview and predict system behavior and evaluate optimal strategies for system operation. </a:t>
            </a:r>
          </a:p>
          <a:p>
            <a:pPr algn="just">
              <a:buClrTx/>
              <a:buFont typeface="Wingdings" pitchFamily="2" charset="2"/>
              <a:buChar char="ü"/>
            </a:pPr>
            <a:r>
              <a:rPr lang="en-US" sz="2400" dirty="0" smtClean="0">
                <a:latin typeface="Calibri" pitchFamily="34" charset="0"/>
              </a:rPr>
              <a:t>Aggregate Supply and Demand (What-if Analyses), Dynamic Simulations, and Multi-Agent Based Models (ABM), which at a macro level similar to cellular automata, is out of scope for this review. </a:t>
            </a:r>
          </a:p>
          <a:p>
            <a:pPr algn="just">
              <a:buClrTx/>
              <a:buFont typeface="Wingdings" pitchFamily="2" charset="2"/>
              <a:buChar char="ü"/>
            </a:pPr>
            <a:r>
              <a:rPr lang="en-US" sz="2400" dirty="0" smtClean="0">
                <a:latin typeface="Calibri" pitchFamily="34" charset="0"/>
              </a:rPr>
              <a:t>Some examples of M&amp;S and DES, in the cyber security field will follow.  </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p:txBody>
      </p:sp>
      <p:sp>
        <p:nvSpPr>
          <p:cNvPr id="40964" name="Rectangle 1"/>
          <p:cNvSpPr>
            <a:spLocks noChangeArrowheads="1"/>
          </p:cNvSpPr>
          <p:nvPr/>
        </p:nvSpPr>
        <p:spPr bwMode="auto">
          <a:xfrm>
            <a:off x="0" y="709613"/>
            <a:ext cx="9144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endParaRPr lang="en-US"/>
          </a:p>
        </p:txBody>
      </p:sp>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34</a:t>
            </a:fld>
            <a:endParaRPr lang="en-IN"/>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404813"/>
            <a:ext cx="8424863" cy="1008062"/>
          </a:xfrm>
        </p:spPr>
        <p:txBody>
          <a:bodyPr>
            <a:normAutofit fontScale="90000"/>
          </a:bodyPr>
          <a:lstStyle/>
          <a:p>
            <a:pPr algn="ctr">
              <a:defRPr/>
            </a:pPr>
            <a:r>
              <a:rPr lang="en-US" sz="2400" b="1" cap="small" dirty="0" smtClean="0">
                <a:latin typeface="Algerian" pitchFamily="82" charset="0"/>
              </a:rPr>
              <a:t/>
            </a:r>
            <a:br>
              <a:rPr lang="en-US" sz="2400" b="1" cap="small" dirty="0" smtClean="0">
                <a:latin typeface="Algerian" pitchFamily="82" charset="0"/>
              </a:rPr>
            </a:br>
            <a:r>
              <a:rPr lang="en-US" sz="2400" b="1" cap="small" dirty="0" smtClean="0">
                <a:latin typeface="Algerian" pitchFamily="82" charset="0"/>
              </a:rPr>
              <a:t/>
            </a:r>
            <a:br>
              <a:rPr lang="en-US" sz="2400" b="1" cap="small" dirty="0" smtClean="0">
                <a:latin typeface="Algerian" pitchFamily="82" charset="0"/>
              </a:rPr>
            </a:br>
            <a:r>
              <a:rPr lang="en-US" sz="2400" b="1" dirty="0" smtClean="0"/>
              <a:t/>
            </a:r>
            <a:br>
              <a:rPr lang="en-US" sz="2400" b="1" dirty="0" smtClean="0"/>
            </a:br>
            <a:r>
              <a:rPr lang="en-US" sz="2400" b="1" cap="small" dirty="0" smtClean="0"/>
              <a:t/>
            </a:r>
            <a:br>
              <a:rPr lang="en-US" sz="2400" b="1" cap="small" dirty="0" smtClean="0"/>
            </a:br>
            <a:r>
              <a:rPr lang="en-US" sz="2400" b="1" dirty="0" smtClean="0">
                <a:solidFill>
                  <a:schemeClr val="accent3">
                    <a:lumMod val="50000"/>
                  </a:schemeClr>
                </a:solidFill>
                <a:latin typeface="Algerian" pitchFamily="82" charset="0"/>
              </a:rPr>
              <a:t> </a:t>
            </a:r>
            <a:r>
              <a:rPr lang="en-US" sz="2400" b="1" dirty="0" smtClean="0">
                <a:solidFill>
                  <a:srgbClr val="00B0F0"/>
                </a:solidFill>
              </a:rPr>
              <a:t>Monte-Carlo Value-at-Risk (</a:t>
            </a:r>
            <a:r>
              <a:rPr lang="en-US" sz="2400" b="1" dirty="0" err="1" smtClean="0">
                <a:solidFill>
                  <a:srgbClr val="00B0F0"/>
                </a:solidFill>
              </a:rPr>
              <a:t>VaR</a:t>
            </a:r>
            <a:r>
              <a:rPr lang="en-US" sz="2400" b="1" dirty="0" smtClean="0">
                <a:solidFill>
                  <a:srgbClr val="00B0F0"/>
                </a:solidFill>
              </a:rPr>
              <a:t>) Approach by Kim et al. in Cloud Computing </a:t>
            </a:r>
            <a:r>
              <a:rPr lang="en-US" sz="2400" b="1" dirty="0" smtClean="0">
                <a:solidFill>
                  <a:schemeClr val="accent3">
                    <a:lumMod val="50000"/>
                  </a:schemeClr>
                </a:solidFill>
                <a:latin typeface="Algerian" pitchFamily="82" charset="0"/>
              </a:rPr>
              <a:t/>
            </a:r>
            <a:br>
              <a:rPr lang="en-US" sz="2400" b="1" dirty="0" smtClean="0">
                <a:solidFill>
                  <a:schemeClr val="accent3">
                    <a:lumMod val="50000"/>
                  </a:schemeClr>
                </a:solidFill>
                <a:latin typeface="Algerian" pitchFamily="82" charset="0"/>
              </a:rPr>
            </a:br>
            <a:endParaRPr lang="en-US" sz="2400" dirty="0">
              <a:solidFill>
                <a:schemeClr val="accent3">
                  <a:lumMod val="50000"/>
                </a:schemeClr>
              </a:solidFill>
              <a:latin typeface="Algerian" pitchFamily="82" charset="0"/>
            </a:endParaRPr>
          </a:p>
        </p:txBody>
      </p:sp>
      <p:sp>
        <p:nvSpPr>
          <p:cNvPr id="41987" name="Content Placeholder 2"/>
          <p:cNvSpPr>
            <a:spLocks noGrp="1"/>
          </p:cNvSpPr>
          <p:nvPr>
            <p:ph idx="1"/>
          </p:nvPr>
        </p:nvSpPr>
        <p:spPr>
          <a:xfrm>
            <a:off x="250825" y="1124744"/>
            <a:ext cx="8642350" cy="5112545"/>
          </a:xfrm>
        </p:spPr>
        <p:txBody>
          <a:bodyPr>
            <a:normAutofit fontScale="92500" lnSpcReduction="20000"/>
          </a:bodyPr>
          <a:lstStyle/>
          <a:p>
            <a:pPr algn="just"/>
            <a:r>
              <a:rPr lang="en-US" sz="2400" dirty="0" smtClean="0">
                <a:latin typeface="Calibri" pitchFamily="34" charset="0"/>
              </a:rPr>
              <a:t>Value-at-Risk (</a:t>
            </a:r>
            <a:r>
              <a:rPr lang="en-US" sz="2400" dirty="0" err="1" smtClean="0">
                <a:latin typeface="Calibri" pitchFamily="34" charset="0"/>
              </a:rPr>
              <a:t>VaR</a:t>
            </a:r>
            <a:r>
              <a:rPr lang="en-US" sz="2400" dirty="0" smtClean="0">
                <a:latin typeface="Calibri" pitchFamily="34" charset="0"/>
              </a:rPr>
              <a:t>) is a market standard risk measure used by senior management and regulators to quantify the risk level of a firm's holdings.</a:t>
            </a:r>
          </a:p>
          <a:p>
            <a:pPr algn="just"/>
            <a:endParaRPr lang="en-US" sz="2400" dirty="0" smtClean="0">
              <a:latin typeface="Calibri" pitchFamily="34" charset="0"/>
            </a:endParaRPr>
          </a:p>
          <a:p>
            <a:pPr algn="just"/>
            <a:r>
              <a:rPr lang="en-US" sz="2400" dirty="0" smtClean="0">
                <a:latin typeface="Calibri" pitchFamily="34" charset="0"/>
              </a:rPr>
              <a:t>However, the time-critical nature and dynamic computational workloads of </a:t>
            </a:r>
            <a:r>
              <a:rPr lang="en-US" sz="2400" dirty="0" err="1" smtClean="0">
                <a:latin typeface="Calibri" pitchFamily="34" charset="0"/>
              </a:rPr>
              <a:t>VaR</a:t>
            </a:r>
            <a:r>
              <a:rPr lang="en-US" sz="2400" dirty="0" smtClean="0">
                <a:latin typeface="Calibri" pitchFamily="34" charset="0"/>
              </a:rPr>
              <a:t> applications make it essential for computing infrastructures to handle bursts in computing and storage resources needs.</a:t>
            </a:r>
          </a:p>
          <a:p>
            <a:pPr algn="just"/>
            <a:endParaRPr lang="en-US" sz="2400" dirty="0" smtClean="0">
              <a:latin typeface="Calibri" pitchFamily="34" charset="0"/>
            </a:endParaRPr>
          </a:p>
          <a:p>
            <a:pPr algn="just"/>
            <a:r>
              <a:rPr lang="en-US" sz="2400" dirty="0" smtClean="0">
                <a:latin typeface="Calibri" pitchFamily="34" charset="0"/>
              </a:rPr>
              <a:t>This requires on-demand scalability, dynamic provisioning, and the integration of distributed resources. </a:t>
            </a:r>
          </a:p>
          <a:p>
            <a:pPr algn="just"/>
            <a:endParaRPr lang="en-US" sz="2400" dirty="0" smtClean="0">
              <a:latin typeface="Calibri" pitchFamily="34" charset="0"/>
            </a:endParaRPr>
          </a:p>
          <a:p>
            <a:pPr algn="just"/>
            <a:r>
              <a:rPr lang="en-US" sz="2400" dirty="0" smtClean="0">
                <a:latin typeface="Calibri" pitchFamily="34" charset="0"/>
              </a:rPr>
              <a:t> A </a:t>
            </a:r>
            <a:r>
              <a:rPr lang="en-US" sz="2400" dirty="0" err="1" smtClean="0">
                <a:latin typeface="Calibri" pitchFamily="34" charset="0"/>
              </a:rPr>
              <a:t>VaR</a:t>
            </a:r>
            <a:r>
              <a:rPr lang="en-US" sz="2400" dirty="0" smtClean="0">
                <a:latin typeface="Calibri" pitchFamily="34" charset="0"/>
              </a:rPr>
              <a:t> calculation will typically start after the end of the trading day, when market data and final positions have been verified. It must be complete, and updated risk numbers must be available, before the start of the next trading day. </a:t>
            </a: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p:txBody>
      </p:sp>
      <p:sp>
        <p:nvSpPr>
          <p:cNvPr id="41988" name="Rectangle 1"/>
          <p:cNvSpPr>
            <a:spLocks noChangeArrowheads="1"/>
          </p:cNvSpPr>
          <p:nvPr/>
        </p:nvSpPr>
        <p:spPr bwMode="auto">
          <a:xfrm>
            <a:off x="0" y="709613"/>
            <a:ext cx="9144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endParaRPr lang="en-US"/>
          </a:p>
        </p:txBody>
      </p:sp>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35</a:t>
            </a:fld>
            <a:endParaRPr lang="en-IN"/>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404813"/>
            <a:ext cx="8424863" cy="1008062"/>
          </a:xfrm>
        </p:spPr>
        <p:txBody>
          <a:bodyPr>
            <a:normAutofit fontScale="90000"/>
          </a:bodyPr>
          <a:lstStyle/>
          <a:p>
            <a:pPr algn="ctr">
              <a:defRPr/>
            </a:pPr>
            <a:r>
              <a:rPr lang="en-US" sz="2400" b="1" cap="small" dirty="0" smtClean="0">
                <a:latin typeface="Algerian" pitchFamily="82" charset="0"/>
              </a:rPr>
              <a:t/>
            </a:r>
            <a:br>
              <a:rPr lang="en-US" sz="2400" b="1" cap="small" dirty="0" smtClean="0">
                <a:latin typeface="Algerian" pitchFamily="82" charset="0"/>
              </a:rPr>
            </a:br>
            <a:r>
              <a:rPr lang="en-US" sz="2400" b="1" cap="small" dirty="0" smtClean="0">
                <a:latin typeface="Algerian" pitchFamily="82" charset="0"/>
              </a:rPr>
              <a:t/>
            </a:r>
            <a:br>
              <a:rPr lang="en-US" sz="2400" b="1" cap="small" dirty="0" smtClean="0">
                <a:latin typeface="Algerian" pitchFamily="82" charset="0"/>
              </a:rPr>
            </a:br>
            <a:r>
              <a:rPr lang="en-US" sz="2400" b="1" dirty="0" smtClean="0"/>
              <a:t/>
            </a:r>
            <a:br>
              <a:rPr lang="en-US" sz="2400" b="1" dirty="0" smtClean="0"/>
            </a:br>
            <a:r>
              <a:rPr lang="en-US" sz="2400" b="1" cap="small" dirty="0" smtClean="0"/>
              <a:t/>
            </a:r>
            <a:br>
              <a:rPr lang="en-US" sz="2400" b="1" cap="small" dirty="0" smtClean="0"/>
            </a:br>
            <a:r>
              <a:rPr lang="en-US" sz="2400" b="1" dirty="0" smtClean="0">
                <a:solidFill>
                  <a:schemeClr val="accent3">
                    <a:lumMod val="50000"/>
                  </a:schemeClr>
                </a:solidFill>
                <a:latin typeface="Algerian" pitchFamily="82" charset="0"/>
              </a:rPr>
              <a:t> </a:t>
            </a:r>
            <a:r>
              <a:rPr lang="en-US" sz="2400" b="1" dirty="0" smtClean="0">
                <a:solidFill>
                  <a:srgbClr val="00B0F0"/>
                </a:solidFill>
              </a:rPr>
              <a:t>Monte Carlo and Discrete Event Simulations in Security-Meter (SM) Risk Model </a:t>
            </a:r>
            <a:r>
              <a:rPr lang="en-US" sz="2400" b="1" dirty="0" smtClean="0">
                <a:solidFill>
                  <a:schemeClr val="accent3">
                    <a:lumMod val="50000"/>
                  </a:schemeClr>
                </a:solidFill>
                <a:latin typeface="Algerian" pitchFamily="82" charset="0"/>
              </a:rPr>
              <a:t/>
            </a:r>
            <a:br>
              <a:rPr lang="en-US" sz="2400" b="1" dirty="0" smtClean="0">
                <a:solidFill>
                  <a:schemeClr val="accent3">
                    <a:lumMod val="50000"/>
                  </a:schemeClr>
                </a:solidFill>
                <a:latin typeface="Algerian" pitchFamily="82" charset="0"/>
              </a:rPr>
            </a:br>
            <a:endParaRPr lang="en-US" sz="2400" dirty="0">
              <a:solidFill>
                <a:schemeClr val="accent3">
                  <a:lumMod val="50000"/>
                </a:schemeClr>
              </a:solidFill>
              <a:latin typeface="Algerian" pitchFamily="82" charset="0"/>
            </a:endParaRPr>
          </a:p>
        </p:txBody>
      </p:sp>
      <p:sp>
        <p:nvSpPr>
          <p:cNvPr id="43011" name="Content Placeholder 2"/>
          <p:cNvSpPr>
            <a:spLocks noGrp="1"/>
          </p:cNvSpPr>
          <p:nvPr>
            <p:ph idx="1"/>
          </p:nvPr>
        </p:nvSpPr>
        <p:spPr>
          <a:xfrm>
            <a:off x="250825" y="1079500"/>
            <a:ext cx="8642350" cy="5157788"/>
          </a:xfrm>
        </p:spPr>
        <p:txBody>
          <a:bodyPr/>
          <a:lstStyle/>
          <a:p>
            <a:pPr algn="just">
              <a:buClrTx/>
              <a:buFont typeface="Wingdings 2" pitchFamily="18" charset="2"/>
              <a:buNone/>
            </a:pPr>
            <a:r>
              <a:rPr lang="en-US" sz="2000" b="1" smtClean="0">
                <a:latin typeface="Calibri" pitchFamily="34" charset="0"/>
              </a:rPr>
              <a:t>Example for Security Meter Risk Modeling and Simulation:</a:t>
            </a:r>
          </a:p>
          <a:p>
            <a:pPr algn="just">
              <a:buClrTx/>
              <a:buFont typeface="Wingdings 2" pitchFamily="18" charset="2"/>
              <a:buNone/>
            </a:pPr>
            <a:r>
              <a:rPr lang="en-US" sz="2000" smtClean="0">
                <a:latin typeface="Calibri" pitchFamily="34" charset="0"/>
              </a:rPr>
              <a:t>     Simplest 2x2x2tree diagram for two threats and for two vulnerabilities in a cyber-risk scenario.</a:t>
            </a:r>
          </a:p>
          <a:p>
            <a:pPr algn="just">
              <a:buClrTx/>
              <a:buFont typeface="Wingdings 2" pitchFamily="18" charset="2"/>
              <a:buNone/>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p:txBody>
      </p:sp>
      <p:sp>
        <p:nvSpPr>
          <p:cNvPr id="43012" name="Rectangle 1"/>
          <p:cNvSpPr>
            <a:spLocks noChangeArrowheads="1"/>
          </p:cNvSpPr>
          <p:nvPr/>
        </p:nvSpPr>
        <p:spPr bwMode="auto">
          <a:xfrm>
            <a:off x="0" y="709613"/>
            <a:ext cx="9144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endParaRPr lang="en-US"/>
          </a:p>
        </p:txBody>
      </p:sp>
      <p:pic>
        <p:nvPicPr>
          <p:cNvPr id="5" name="Picture 4"/>
          <p:cNvPicPr/>
          <p:nvPr/>
        </p:nvPicPr>
        <p:blipFill>
          <a:blip r:embed="rId2"/>
          <a:srcRect/>
          <a:stretch>
            <a:fillRect/>
          </a:stretch>
        </p:blipFill>
        <p:spPr bwMode="auto">
          <a:xfrm>
            <a:off x="971550" y="2276873"/>
            <a:ext cx="7129463" cy="3960416"/>
          </a:xfrm>
          <a:prstGeom prst="rect">
            <a:avLst/>
          </a:prstGeom>
          <a:noFill/>
          <a:ln w="19050">
            <a:solidFill>
              <a:schemeClr val="accent3">
                <a:lumMod val="50000"/>
              </a:schemeClr>
            </a:solidFill>
            <a:miter lim="800000"/>
            <a:headEnd/>
            <a:tailEnd/>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36</a:t>
            </a:fld>
            <a:endParaRPr lang="en-IN"/>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9" y="116632"/>
            <a:ext cx="7992888" cy="6048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pPr>
              <a:defRPr/>
            </a:pPr>
            <a:fld id="{E2C5DF4A-6E2A-4B3F-ACF6-A76F5378F49A}" type="slidenum">
              <a:rPr lang="en-IN" smtClean="0"/>
              <a:pPr>
                <a:defRPr/>
              </a:pPr>
              <a:t>37</a:t>
            </a:fld>
            <a:endParaRPr lang="en-IN"/>
          </a:p>
        </p:txBody>
      </p:sp>
    </p:spTree>
    <p:extLst>
      <p:ext uri="{BB962C8B-B14F-4D97-AF65-F5344CB8AC3E}">
        <p14:creationId xmlns:p14="http://schemas.microsoft.com/office/powerpoint/2010/main" val="37039632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136905" cy="980728"/>
          </a:xfrm>
        </p:spPr>
        <p:txBody>
          <a:bodyPr>
            <a:normAutofit fontScale="90000"/>
          </a:bodyPr>
          <a:lstStyle/>
          <a:p>
            <a:pPr algn="ctr">
              <a:defRPr/>
            </a:pPr>
            <a:r>
              <a:rPr lang="en-US" sz="2400" b="1" cap="small" dirty="0" smtClean="0">
                <a:latin typeface="Algerian" pitchFamily="82" charset="0"/>
              </a:rPr>
              <a:t/>
            </a:r>
            <a:br>
              <a:rPr lang="en-US" sz="2400" b="1" cap="small" dirty="0" smtClean="0">
                <a:latin typeface="Algerian" pitchFamily="82" charset="0"/>
              </a:rPr>
            </a:br>
            <a:r>
              <a:rPr lang="en-US" sz="2400" b="1" cap="small" dirty="0" smtClean="0">
                <a:latin typeface="Algerian" pitchFamily="82" charset="0"/>
              </a:rPr>
              <a:t/>
            </a:r>
            <a:br>
              <a:rPr lang="en-US" sz="2400" b="1" cap="small" dirty="0" smtClean="0">
                <a:latin typeface="Algerian" pitchFamily="82" charset="0"/>
              </a:rPr>
            </a:br>
            <a:r>
              <a:rPr lang="en-US" sz="2400" b="1" dirty="0" smtClean="0"/>
              <a:t/>
            </a:r>
            <a:br>
              <a:rPr lang="en-US" sz="2400" b="1" dirty="0" smtClean="0"/>
            </a:br>
            <a:r>
              <a:rPr lang="en-US" sz="2400" b="1" cap="small" dirty="0" smtClean="0"/>
              <a:t/>
            </a:r>
            <a:br>
              <a:rPr lang="en-US" sz="2400" b="1" cap="small" dirty="0" smtClean="0"/>
            </a:br>
            <a:r>
              <a:rPr lang="en-US" sz="2200" b="1" dirty="0" smtClean="0">
                <a:solidFill>
                  <a:schemeClr val="accent3">
                    <a:lumMod val="50000"/>
                  </a:schemeClr>
                </a:solidFill>
                <a:latin typeface="Algerian" pitchFamily="82" charset="0"/>
              </a:rPr>
              <a:t> </a:t>
            </a:r>
            <a:r>
              <a:rPr lang="en-US" sz="2200" b="1" dirty="0">
                <a:solidFill>
                  <a:srgbClr val="00B0F0"/>
                </a:solidFill>
              </a:rPr>
              <a:t>Monte Carlo and Discrete Event Simulations in Security-Meter (SM) Risk </a:t>
            </a:r>
            <a:r>
              <a:rPr lang="en-US" sz="2200" b="1" dirty="0" smtClean="0">
                <a:solidFill>
                  <a:srgbClr val="00B0F0"/>
                </a:solidFill>
              </a:rPr>
              <a:t>Model (cont’d)</a:t>
            </a:r>
            <a:r>
              <a:rPr lang="en-US" sz="2400" b="1" dirty="0" smtClean="0">
                <a:solidFill>
                  <a:schemeClr val="accent3">
                    <a:lumMod val="50000"/>
                  </a:schemeClr>
                </a:solidFill>
                <a:latin typeface="Algerian" pitchFamily="82" charset="0"/>
              </a:rPr>
              <a:t/>
            </a:r>
            <a:br>
              <a:rPr lang="en-US" sz="2400" b="1" dirty="0" smtClean="0">
                <a:solidFill>
                  <a:schemeClr val="accent3">
                    <a:lumMod val="50000"/>
                  </a:schemeClr>
                </a:solidFill>
                <a:latin typeface="Algerian" pitchFamily="82" charset="0"/>
              </a:rPr>
            </a:br>
            <a:endParaRPr lang="en-US" sz="2400" dirty="0">
              <a:solidFill>
                <a:schemeClr val="accent3">
                  <a:lumMod val="50000"/>
                </a:schemeClr>
              </a:solidFill>
              <a:latin typeface="Algerian" pitchFamily="82" charset="0"/>
            </a:endParaRPr>
          </a:p>
        </p:txBody>
      </p:sp>
      <p:sp>
        <p:nvSpPr>
          <p:cNvPr id="44035" name="Content Placeholder 2"/>
          <p:cNvSpPr>
            <a:spLocks noGrp="1"/>
          </p:cNvSpPr>
          <p:nvPr>
            <p:ph idx="1"/>
          </p:nvPr>
        </p:nvSpPr>
        <p:spPr>
          <a:xfrm>
            <a:off x="250825" y="894557"/>
            <a:ext cx="8642350" cy="5342732"/>
          </a:xfrm>
        </p:spPr>
        <p:txBody>
          <a:bodyPr/>
          <a:lstStyle/>
          <a:p>
            <a:pPr algn="just">
              <a:buClrTx/>
              <a:buFont typeface="Wingdings 2" pitchFamily="18" charset="2"/>
              <a:buNone/>
            </a:pPr>
            <a:r>
              <a:rPr lang="en-US" sz="2000" b="1" dirty="0" smtClean="0">
                <a:latin typeface="Calibri" pitchFamily="34" charset="0"/>
              </a:rPr>
              <a:t>Discrete Event Simulation using Negative Exponential pdf:</a:t>
            </a:r>
          </a:p>
          <a:p>
            <a:pPr algn="just">
              <a:buClrTx/>
              <a:buFont typeface="Wingdings 2" pitchFamily="18" charset="2"/>
              <a:buNone/>
            </a:pPr>
            <a:r>
              <a:rPr lang="en-US" sz="2000" dirty="0" smtClean="0">
                <a:latin typeface="Calibri" pitchFamily="34" charset="0"/>
              </a:rPr>
              <a:t>Discrete Event Simulation results of the 2 x 2 x 2 security meter sampling design. We observe a result of TRR = 0.0269 ≈ 0.027.</a:t>
            </a:r>
          </a:p>
          <a:p>
            <a:pPr algn="just">
              <a:buClrTx/>
              <a:buFont typeface="Wingdings 2" pitchFamily="18" charset="2"/>
              <a:buNone/>
            </a:pPr>
            <a:endParaRPr lang="en-US" sz="2000" dirty="0" smtClean="0">
              <a:latin typeface="Calibri" pitchFamily="34" charset="0"/>
            </a:endParaRPr>
          </a:p>
          <a:p>
            <a:pPr algn="just">
              <a:buClrTx/>
              <a:buFont typeface="Wingdings 2" pitchFamily="18" charset="2"/>
              <a:buNone/>
            </a:pP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p:txBody>
      </p:sp>
      <p:sp>
        <p:nvSpPr>
          <p:cNvPr id="44036" name="Rectangle 1"/>
          <p:cNvSpPr>
            <a:spLocks noChangeArrowheads="1"/>
          </p:cNvSpPr>
          <p:nvPr/>
        </p:nvSpPr>
        <p:spPr bwMode="auto">
          <a:xfrm>
            <a:off x="0" y="709613"/>
            <a:ext cx="9144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endParaRPr lang="en-US"/>
          </a:p>
        </p:txBody>
      </p:sp>
      <p:pic>
        <p:nvPicPr>
          <p:cNvPr id="6" name="Picture 5"/>
          <p:cNvPicPr/>
          <p:nvPr/>
        </p:nvPicPr>
        <p:blipFill>
          <a:blip r:embed="rId2"/>
          <a:srcRect t="2347" b="16432"/>
          <a:stretch>
            <a:fillRect/>
          </a:stretch>
        </p:blipFill>
        <p:spPr bwMode="auto">
          <a:xfrm>
            <a:off x="971550" y="2060848"/>
            <a:ext cx="6985000" cy="3960540"/>
          </a:xfrm>
          <a:prstGeom prst="rect">
            <a:avLst/>
          </a:prstGeom>
          <a:noFill/>
          <a:ln w="19050" cmpd="sng">
            <a:solidFill>
              <a:schemeClr val="accent3">
                <a:lumMod val="50000"/>
              </a:schemeClr>
            </a:solidFill>
            <a:miter lim="800000"/>
            <a:headEnd/>
            <a:tailEnd/>
          </a:ln>
          <a:effectLst/>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38</a:t>
            </a:fld>
            <a:endParaRPr lang="en-IN"/>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404813"/>
            <a:ext cx="8424863" cy="1008062"/>
          </a:xfrm>
        </p:spPr>
        <p:txBody>
          <a:bodyPr>
            <a:normAutofit fontScale="90000"/>
          </a:bodyPr>
          <a:lstStyle/>
          <a:p>
            <a:pPr algn="ctr">
              <a:defRPr/>
            </a:pPr>
            <a:r>
              <a:rPr lang="en-US" sz="2400" b="1" cap="small" dirty="0" smtClean="0">
                <a:latin typeface="Algerian" pitchFamily="82" charset="0"/>
              </a:rPr>
              <a:t/>
            </a:r>
            <a:br>
              <a:rPr lang="en-US" sz="2400" b="1" cap="small" dirty="0" smtClean="0">
                <a:latin typeface="Algerian" pitchFamily="82" charset="0"/>
              </a:rPr>
            </a:br>
            <a:r>
              <a:rPr lang="en-US" sz="2400" b="1" cap="small" dirty="0" smtClean="0">
                <a:latin typeface="Algerian" pitchFamily="82" charset="0"/>
              </a:rPr>
              <a:t/>
            </a:r>
            <a:br>
              <a:rPr lang="en-US" sz="2400" b="1" cap="small" dirty="0" smtClean="0">
                <a:latin typeface="Algerian" pitchFamily="82" charset="0"/>
              </a:rPr>
            </a:br>
            <a:r>
              <a:rPr lang="en-US" sz="2400" b="1" dirty="0" smtClean="0"/>
              <a:t/>
            </a:r>
            <a:br>
              <a:rPr lang="en-US" sz="2400" b="1" dirty="0" smtClean="0"/>
            </a:br>
            <a:r>
              <a:rPr lang="en-US" sz="2400" b="1" cap="small" dirty="0" smtClean="0"/>
              <a:t/>
            </a:r>
            <a:br>
              <a:rPr lang="en-US" sz="2400" b="1" cap="small" dirty="0" smtClean="0"/>
            </a:br>
            <a:r>
              <a:rPr lang="en-US" sz="2400" b="1" dirty="0" smtClean="0">
                <a:solidFill>
                  <a:srgbClr val="00B0F0"/>
                </a:solidFill>
              </a:rPr>
              <a:t> Monte Carlo and Discrete Event Simulations in Security-Meter (SM) Risk Model (cont’d)</a:t>
            </a:r>
            <a:r>
              <a:rPr lang="en-US" sz="2400" b="1" dirty="0" smtClean="0">
                <a:solidFill>
                  <a:schemeClr val="accent3">
                    <a:lumMod val="50000"/>
                  </a:schemeClr>
                </a:solidFill>
                <a:latin typeface="Algerian" pitchFamily="82" charset="0"/>
              </a:rPr>
              <a:t/>
            </a:r>
            <a:br>
              <a:rPr lang="en-US" sz="2400" b="1" dirty="0" smtClean="0">
                <a:solidFill>
                  <a:schemeClr val="accent3">
                    <a:lumMod val="50000"/>
                  </a:schemeClr>
                </a:solidFill>
                <a:latin typeface="Algerian" pitchFamily="82" charset="0"/>
              </a:rPr>
            </a:br>
            <a:endParaRPr lang="en-US" sz="2400" dirty="0">
              <a:solidFill>
                <a:schemeClr val="accent3">
                  <a:lumMod val="50000"/>
                </a:schemeClr>
              </a:solidFill>
              <a:latin typeface="Algerian" pitchFamily="82" charset="0"/>
            </a:endParaRPr>
          </a:p>
        </p:txBody>
      </p:sp>
      <p:sp>
        <p:nvSpPr>
          <p:cNvPr id="45059" name="Content Placeholder 2"/>
          <p:cNvSpPr>
            <a:spLocks noGrp="1"/>
          </p:cNvSpPr>
          <p:nvPr>
            <p:ph idx="1"/>
          </p:nvPr>
        </p:nvSpPr>
        <p:spPr>
          <a:xfrm>
            <a:off x="250825" y="1196753"/>
            <a:ext cx="8642350" cy="5040536"/>
          </a:xfrm>
        </p:spPr>
        <p:txBody>
          <a:bodyPr/>
          <a:lstStyle/>
          <a:p>
            <a:pPr algn="just">
              <a:buClrTx/>
              <a:buFont typeface="Wingdings 2" pitchFamily="18" charset="2"/>
              <a:buNone/>
            </a:pPr>
            <a:r>
              <a:rPr lang="en-US" sz="2000" b="1" dirty="0" smtClean="0">
                <a:latin typeface="Calibri" pitchFamily="34" charset="0"/>
              </a:rPr>
              <a:t>Monte Carlo (Static Time-Independent) Simulation using Poisson pdf:    </a:t>
            </a:r>
          </a:p>
          <a:p>
            <a:pPr algn="just">
              <a:buClrTx/>
              <a:buFont typeface="Wingdings 2" pitchFamily="18" charset="2"/>
              <a:buNone/>
            </a:pPr>
            <a:r>
              <a:rPr lang="en-US" sz="2000" b="1" dirty="0" smtClean="0">
                <a:latin typeface="Calibri" pitchFamily="34" charset="0"/>
              </a:rPr>
              <a:t>     </a:t>
            </a:r>
            <a:r>
              <a:rPr lang="en-US" sz="2000" dirty="0" smtClean="0">
                <a:latin typeface="Calibri" pitchFamily="34" charset="0"/>
              </a:rPr>
              <a:t>The Monte Carlo (MC) simulation results of the 2 x 2 x 2 security meter sampling design. Using the same data, as projected, we get the same results in below figure. That is, TRR = 0.0269 ≈ 0.027. Therefore, DES and MC results were identical to four decimals as expected. </a:t>
            </a:r>
          </a:p>
          <a:p>
            <a:pPr algn="just">
              <a:buClrTx/>
              <a:buFont typeface="Wingdings 2" pitchFamily="18" charset="2"/>
              <a:buNone/>
            </a:pPr>
            <a:endParaRPr lang="en-US" sz="2000" dirty="0" smtClean="0">
              <a:latin typeface="Calibri" pitchFamily="34" charset="0"/>
            </a:endParaRPr>
          </a:p>
          <a:p>
            <a:pPr algn="just">
              <a:buClrTx/>
              <a:buFont typeface="Wingdings 2" pitchFamily="18" charset="2"/>
              <a:buNone/>
            </a:pPr>
            <a:endParaRPr lang="en-US" sz="2000" dirty="0" smtClean="0">
              <a:latin typeface="Calibri" pitchFamily="34" charset="0"/>
            </a:endParaRPr>
          </a:p>
          <a:p>
            <a:pPr algn="just">
              <a:buClrTx/>
              <a:buFont typeface="Wingdings 2" pitchFamily="18" charset="2"/>
              <a:buNone/>
            </a:pPr>
            <a:endParaRPr lang="en-US" sz="2000" dirty="0" smtClean="0">
              <a:latin typeface="Calibri" pitchFamily="34" charset="0"/>
            </a:endParaRPr>
          </a:p>
          <a:p>
            <a:pPr algn="just">
              <a:buClrTx/>
              <a:buFont typeface="Wingdings 2" pitchFamily="18" charset="2"/>
              <a:buNone/>
            </a:pP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p:txBody>
      </p:sp>
      <p:sp>
        <p:nvSpPr>
          <p:cNvPr id="45060" name="Rectangle 1"/>
          <p:cNvSpPr>
            <a:spLocks noChangeArrowheads="1"/>
          </p:cNvSpPr>
          <p:nvPr/>
        </p:nvSpPr>
        <p:spPr bwMode="auto">
          <a:xfrm>
            <a:off x="0" y="709613"/>
            <a:ext cx="9144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endParaRPr lang="en-US"/>
          </a:p>
        </p:txBody>
      </p:sp>
      <p:pic>
        <p:nvPicPr>
          <p:cNvPr id="6" name="Picture 5"/>
          <p:cNvPicPr/>
          <p:nvPr/>
        </p:nvPicPr>
        <p:blipFill>
          <a:blip r:embed="rId2"/>
          <a:srcRect t="2347" b="16432"/>
          <a:stretch>
            <a:fillRect/>
          </a:stretch>
        </p:blipFill>
        <p:spPr bwMode="auto">
          <a:xfrm>
            <a:off x="971550" y="2924944"/>
            <a:ext cx="6985000" cy="3384376"/>
          </a:xfrm>
          <a:prstGeom prst="rect">
            <a:avLst/>
          </a:prstGeom>
          <a:noFill/>
          <a:ln w="19050" cmpd="sng">
            <a:solidFill>
              <a:schemeClr val="accent3">
                <a:lumMod val="50000"/>
              </a:schemeClr>
            </a:solidFill>
            <a:miter lim="800000"/>
            <a:headEnd/>
            <a:tailEnd/>
          </a:ln>
          <a:effectLst/>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39</a:t>
            </a:fld>
            <a:endParaRPr lang="en-IN"/>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68313" y="476672"/>
            <a:ext cx="8280400" cy="791741"/>
          </a:xfrm>
        </p:spPr>
        <p:txBody>
          <a:bodyPr>
            <a:normAutofit fontScale="90000"/>
          </a:bodyPr>
          <a:lstStyle/>
          <a:p>
            <a:pPr algn="ctr" eaLnBrk="1" fontAlgn="auto" hangingPunct="1">
              <a:spcAft>
                <a:spcPts val="0"/>
              </a:spcAft>
              <a:defRPr/>
            </a:pPr>
            <a:r>
              <a:rPr lang="en-US" sz="2700" b="1" dirty="0" smtClean="0">
                <a:solidFill>
                  <a:srgbClr val="00B0F0"/>
                </a:solidFill>
                <a:ea typeface="Verdana" pitchFamily="34" charset="0"/>
                <a:cs typeface="Verdana" pitchFamily="34" charset="0"/>
              </a:rPr>
              <a:t>KEY CONCEPTS</a:t>
            </a:r>
            <a:r>
              <a:rPr lang="en-US" sz="2400" b="1" dirty="0" smtClean="0">
                <a:solidFill>
                  <a:srgbClr val="00B0F0"/>
                </a:solidFill>
                <a:ea typeface="Verdana" pitchFamily="34" charset="0"/>
                <a:cs typeface="Verdana" pitchFamily="34" charset="0"/>
              </a:rPr>
              <a:t/>
            </a:r>
            <a:br>
              <a:rPr lang="en-US" sz="2400" b="1" dirty="0" smtClean="0">
                <a:solidFill>
                  <a:srgbClr val="00B0F0"/>
                </a:solidFill>
                <a:ea typeface="Verdana" pitchFamily="34" charset="0"/>
                <a:cs typeface="Verdana" pitchFamily="34" charset="0"/>
              </a:rPr>
            </a:br>
            <a:endParaRPr lang="en-US" sz="2400" b="1" dirty="0" smtClean="0">
              <a:solidFill>
                <a:srgbClr val="00B0F0"/>
              </a:solidFill>
              <a:ea typeface="Verdana" pitchFamily="34" charset="0"/>
              <a:cs typeface="Verdana" pitchFamily="34" charset="0"/>
            </a:endParaRPr>
          </a:p>
        </p:txBody>
      </p:sp>
      <p:sp>
        <p:nvSpPr>
          <p:cNvPr id="13315" name="Content Placeholder 2"/>
          <p:cNvSpPr>
            <a:spLocks noGrp="1"/>
          </p:cNvSpPr>
          <p:nvPr>
            <p:ph idx="1"/>
          </p:nvPr>
        </p:nvSpPr>
        <p:spPr>
          <a:xfrm>
            <a:off x="323850" y="1447800"/>
            <a:ext cx="8496300" cy="4933950"/>
          </a:xfrm>
        </p:spPr>
        <p:txBody>
          <a:bodyPr/>
          <a:lstStyle/>
          <a:p>
            <a:pPr algn="just">
              <a:buClrTx/>
              <a:buFont typeface="Wingdings" pitchFamily="2" charset="2"/>
              <a:buChar char="ü"/>
            </a:pPr>
            <a:r>
              <a:rPr lang="en-US" sz="2000" dirty="0" smtClean="0">
                <a:latin typeface="Calibri" pitchFamily="34" charset="0"/>
              </a:rPr>
              <a:t>Computer Modeling and Simulation (M&amp;S), as programs or networks of computers mimicking the execution of an abstract model of many natural systems from physical and life sciences to social and managerial sciences, and primarily engineering, have become an integral part of digital experimentation. M&amp;S proves useful to estimate the </a:t>
            </a:r>
            <a:r>
              <a:rPr lang="en-US" sz="2000" b="1" dirty="0" smtClean="0">
                <a:latin typeface="Calibri" pitchFamily="34" charset="0"/>
              </a:rPr>
              <a:t>performance of complex engineering systems</a:t>
            </a:r>
            <a:r>
              <a:rPr lang="en-US" sz="2000" dirty="0" smtClean="0">
                <a:latin typeface="Calibri" pitchFamily="34" charset="0"/>
              </a:rPr>
              <a:t> when too prohibitive for analytical solutions. </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A simulation is defined as the reproduction of an event with the use of scientific models. A model is a physical, mathematical, or other logical representation of a system, process or phenomenon. </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Time-independent static Monte Carlo (MC) or conversely dynamic Discrete Event Simulation (DES) to manage events in real time for engineering applications will be reviewed. </a:t>
            </a:r>
          </a:p>
        </p:txBody>
      </p:sp>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4</a:t>
            </a:fld>
            <a:endParaRPr lang="en-IN"/>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60351"/>
            <a:ext cx="8424863" cy="1008410"/>
          </a:xfrm>
        </p:spPr>
        <p:txBody>
          <a:bodyPr>
            <a:normAutofit fontScale="90000"/>
          </a:bodyPr>
          <a:lstStyle/>
          <a:p>
            <a:pPr algn="ctr">
              <a:defRPr/>
            </a:pPr>
            <a:r>
              <a:rPr lang="en-US" sz="2400" b="1" cap="small" dirty="0" smtClean="0">
                <a:latin typeface="Algerian" pitchFamily="82" charset="0"/>
              </a:rPr>
              <a:t/>
            </a:r>
            <a:br>
              <a:rPr lang="en-US" sz="2400" b="1" cap="small" dirty="0" smtClean="0">
                <a:latin typeface="Algerian" pitchFamily="82" charset="0"/>
              </a:rPr>
            </a:br>
            <a:r>
              <a:rPr lang="en-US" sz="2400" b="1" cap="small" dirty="0" smtClean="0">
                <a:latin typeface="Algerian" pitchFamily="82" charset="0"/>
              </a:rPr>
              <a:t/>
            </a:r>
            <a:br>
              <a:rPr lang="en-US" sz="2400" b="1" cap="small" dirty="0" smtClean="0">
                <a:latin typeface="Algerian" pitchFamily="82" charset="0"/>
              </a:rPr>
            </a:br>
            <a:r>
              <a:rPr lang="en-US" sz="2400" b="1" dirty="0" smtClean="0"/>
              <a:t/>
            </a:r>
            <a:br>
              <a:rPr lang="en-US" sz="2400" b="1" dirty="0" smtClean="0"/>
            </a:br>
            <a:r>
              <a:rPr lang="en-US" sz="2400" b="1" cap="small" dirty="0" smtClean="0"/>
              <a:t/>
            </a:r>
            <a:br>
              <a:rPr lang="en-US" sz="2400" b="1" cap="small" dirty="0" smtClean="0"/>
            </a:br>
            <a:r>
              <a:rPr lang="en-US" sz="2400" b="1" dirty="0" smtClean="0">
                <a:solidFill>
                  <a:schemeClr val="accent3">
                    <a:lumMod val="50000"/>
                  </a:schemeClr>
                </a:solidFill>
                <a:latin typeface="Algerian" pitchFamily="82" charset="0"/>
              </a:rPr>
              <a:t> </a:t>
            </a:r>
            <a:r>
              <a:rPr lang="en-US" sz="2400" b="1" dirty="0" smtClean="0">
                <a:solidFill>
                  <a:srgbClr val="00B0F0"/>
                </a:solidFill>
              </a:rPr>
              <a:t>Application of Queuing Theory and Simulation </a:t>
            </a:r>
            <a:br>
              <a:rPr lang="en-US" sz="2400" b="1" dirty="0" smtClean="0">
                <a:solidFill>
                  <a:srgbClr val="00B0F0"/>
                </a:solidFill>
              </a:rPr>
            </a:br>
            <a:r>
              <a:rPr lang="en-US" sz="2400" b="1" dirty="0" smtClean="0">
                <a:solidFill>
                  <a:srgbClr val="00B0F0"/>
                </a:solidFill>
              </a:rPr>
              <a:t>to the Cyber security </a:t>
            </a:r>
            <a:r>
              <a:rPr lang="en-US" sz="2400" b="1" dirty="0" smtClean="0">
                <a:solidFill>
                  <a:schemeClr val="accent3">
                    <a:lumMod val="50000"/>
                  </a:schemeClr>
                </a:solidFill>
                <a:latin typeface="Algerian" pitchFamily="82" charset="0"/>
              </a:rPr>
              <a:t/>
            </a:r>
            <a:br>
              <a:rPr lang="en-US" sz="2400" b="1" dirty="0" smtClean="0">
                <a:solidFill>
                  <a:schemeClr val="accent3">
                    <a:lumMod val="50000"/>
                  </a:schemeClr>
                </a:solidFill>
                <a:latin typeface="Algerian" pitchFamily="82" charset="0"/>
              </a:rPr>
            </a:br>
            <a:endParaRPr lang="en-US" sz="2400" dirty="0">
              <a:solidFill>
                <a:schemeClr val="accent3">
                  <a:lumMod val="50000"/>
                </a:schemeClr>
              </a:solidFill>
              <a:latin typeface="Algerian" pitchFamily="82" charset="0"/>
            </a:endParaRPr>
          </a:p>
        </p:txBody>
      </p:sp>
      <p:sp>
        <p:nvSpPr>
          <p:cNvPr id="46083" name="Content Placeholder 2"/>
          <p:cNvSpPr>
            <a:spLocks noGrp="1"/>
          </p:cNvSpPr>
          <p:nvPr>
            <p:ph idx="1"/>
          </p:nvPr>
        </p:nvSpPr>
        <p:spPr>
          <a:xfrm>
            <a:off x="250825" y="1412875"/>
            <a:ext cx="8642350" cy="4968875"/>
          </a:xfrm>
        </p:spPr>
        <p:txBody>
          <a:bodyPr>
            <a:normAutofit fontScale="85000" lnSpcReduction="20000"/>
          </a:bodyPr>
          <a:lstStyle/>
          <a:p>
            <a:pPr algn="just">
              <a:buClrTx/>
              <a:buFont typeface="Wingdings" pitchFamily="2" charset="2"/>
              <a:buChar char="ü"/>
            </a:pPr>
            <a:r>
              <a:rPr lang="en-US" sz="2400" dirty="0" smtClean="0">
                <a:latin typeface="Calibri" pitchFamily="34" charset="0"/>
              </a:rPr>
              <a:t>Cyber security risk analysis, in the most general sense, can be likened to a queuing scenario where malware events (arrivals) occur unexpectedly and then are counter measured (serviced) with respect to existing service facilities whether single or multichannel.</a:t>
            </a:r>
          </a:p>
          <a:p>
            <a:pPr algn="just">
              <a:buClrTx/>
              <a:buFont typeface="Wingdings" pitchFamily="2" charset="2"/>
              <a:buChar char="ü"/>
            </a:pPr>
            <a:endParaRPr lang="en-US" sz="2400" dirty="0" smtClean="0">
              <a:latin typeface="Calibri" pitchFamily="34" charset="0"/>
            </a:endParaRPr>
          </a:p>
          <a:p>
            <a:pPr algn="just">
              <a:buClrTx/>
              <a:buFont typeface="Wingdings" pitchFamily="2" charset="2"/>
              <a:buChar char="ü"/>
            </a:pPr>
            <a:r>
              <a:rPr lang="en-US" sz="2400" dirty="0" smtClean="0">
                <a:latin typeface="Calibri" pitchFamily="34" charset="0"/>
              </a:rPr>
              <a:t>Simulation, as a computational technique, poses a flexible alternative for studying queuing disciplines and waiting lines.</a:t>
            </a:r>
          </a:p>
          <a:p>
            <a:pPr algn="just">
              <a:buClrTx/>
              <a:buFont typeface="Wingdings" pitchFamily="2" charset="2"/>
              <a:buChar char="ü"/>
            </a:pPr>
            <a:endParaRPr lang="en-US" sz="2400" dirty="0" smtClean="0">
              <a:latin typeface="Calibri" pitchFamily="34" charset="0"/>
            </a:endParaRPr>
          </a:p>
          <a:p>
            <a:pPr algn="just">
              <a:buClrTx/>
              <a:buFont typeface="Wingdings" pitchFamily="2" charset="2"/>
              <a:buChar char="ü"/>
            </a:pPr>
            <a:r>
              <a:rPr lang="en-US" sz="2400" dirty="0" smtClean="0">
                <a:latin typeface="Calibri" pitchFamily="34" charset="0"/>
              </a:rPr>
              <a:t>Multichannel System is used for the purpose of receiving a large volume of requests by computer and/or telephone from customers.</a:t>
            </a:r>
          </a:p>
          <a:p>
            <a:pPr algn="just">
              <a:buClrTx/>
              <a:buFont typeface="Wingdings" pitchFamily="2" charset="2"/>
              <a:buChar char="ü"/>
            </a:pPr>
            <a:endParaRPr lang="en-US" sz="2400" dirty="0" smtClean="0">
              <a:latin typeface="Calibri" pitchFamily="34" charset="0"/>
            </a:endParaRPr>
          </a:p>
          <a:p>
            <a:pPr algn="just">
              <a:buClrTx/>
              <a:buFont typeface="Wingdings" pitchFamily="2" charset="2"/>
              <a:buChar char="ü"/>
            </a:pPr>
            <a:r>
              <a:rPr lang="en-US" sz="2400" dirty="0" smtClean="0">
                <a:latin typeface="Calibri" pitchFamily="34" charset="0"/>
              </a:rPr>
              <a:t>A multichannel system is operated through an extensive open workspace, with work stations that include a computer/telephone for each channel. Too many channels would be a waste of resources; therefore, it is of interest to optimize the number of channels.</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p:txBody>
      </p:sp>
      <p:sp>
        <p:nvSpPr>
          <p:cNvPr id="46084" name="Rectangle 1"/>
          <p:cNvSpPr>
            <a:spLocks noChangeArrowheads="1"/>
          </p:cNvSpPr>
          <p:nvPr/>
        </p:nvSpPr>
        <p:spPr bwMode="auto">
          <a:xfrm>
            <a:off x="0" y="733425"/>
            <a:ext cx="9144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endParaRPr lang="en-US"/>
          </a:p>
        </p:txBody>
      </p:sp>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40</a:t>
            </a:fld>
            <a:endParaRPr lang="en-IN"/>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404813"/>
            <a:ext cx="8424863" cy="1079500"/>
          </a:xfrm>
        </p:spPr>
        <p:txBody>
          <a:bodyPr>
            <a:normAutofit fontScale="90000"/>
          </a:bodyPr>
          <a:lstStyle/>
          <a:p>
            <a:pPr algn="ctr">
              <a:defRPr/>
            </a:pPr>
            <a:r>
              <a:rPr lang="en-US" sz="2400" b="1" cap="small" dirty="0" smtClean="0">
                <a:latin typeface="Algerian" pitchFamily="82" charset="0"/>
              </a:rPr>
              <a:t/>
            </a:r>
            <a:br>
              <a:rPr lang="en-US" sz="2400" b="1" cap="small" dirty="0" smtClean="0">
                <a:latin typeface="Algerian" pitchFamily="82" charset="0"/>
              </a:rPr>
            </a:br>
            <a:r>
              <a:rPr lang="en-US" sz="2400" b="1" cap="small" dirty="0" smtClean="0">
                <a:latin typeface="Algerian" pitchFamily="82" charset="0"/>
              </a:rPr>
              <a:t/>
            </a:r>
            <a:br>
              <a:rPr lang="en-US" sz="2400" b="1" cap="small" dirty="0" smtClean="0">
                <a:latin typeface="Algerian" pitchFamily="82" charset="0"/>
              </a:rPr>
            </a:br>
            <a:r>
              <a:rPr lang="en-US" sz="2400" b="1" dirty="0" smtClean="0"/>
              <a:t/>
            </a:r>
            <a:br>
              <a:rPr lang="en-US" sz="2400" b="1" dirty="0" smtClean="0"/>
            </a:br>
            <a:r>
              <a:rPr lang="en-US" sz="2400" b="1" cap="small" dirty="0" smtClean="0"/>
              <a:t/>
            </a:r>
            <a:br>
              <a:rPr lang="en-US" sz="2400" b="1" cap="small" dirty="0" smtClean="0"/>
            </a:br>
            <a:r>
              <a:rPr lang="en-US" sz="2400" b="1" dirty="0" smtClean="0">
                <a:solidFill>
                  <a:schemeClr val="accent3">
                    <a:lumMod val="50000"/>
                  </a:schemeClr>
                </a:solidFill>
                <a:latin typeface="Algerian" pitchFamily="82" charset="0"/>
              </a:rPr>
              <a:t> </a:t>
            </a:r>
            <a:r>
              <a:rPr lang="en-US" sz="2200" b="1" dirty="0" smtClean="0">
                <a:solidFill>
                  <a:srgbClr val="00B0F0"/>
                </a:solidFill>
              </a:rPr>
              <a:t>Example 1: SINGLE Recovery-Crew for Application of Queuing Simulation to the Cyber security </a:t>
            </a:r>
            <a:r>
              <a:rPr lang="en-US" sz="2400" b="1" dirty="0" smtClean="0">
                <a:solidFill>
                  <a:schemeClr val="accent3">
                    <a:lumMod val="50000"/>
                  </a:schemeClr>
                </a:solidFill>
                <a:latin typeface="Algerian" pitchFamily="82" charset="0"/>
              </a:rPr>
              <a:t/>
            </a:r>
            <a:br>
              <a:rPr lang="en-US" sz="2400" b="1" dirty="0" smtClean="0">
                <a:solidFill>
                  <a:schemeClr val="accent3">
                    <a:lumMod val="50000"/>
                  </a:schemeClr>
                </a:solidFill>
                <a:latin typeface="Algerian" pitchFamily="82" charset="0"/>
              </a:rPr>
            </a:br>
            <a:endParaRPr lang="en-US" sz="2400" dirty="0">
              <a:solidFill>
                <a:schemeClr val="accent3">
                  <a:lumMod val="50000"/>
                </a:schemeClr>
              </a:solidFill>
              <a:latin typeface="Algerian" pitchFamily="82" charset="0"/>
            </a:endParaRPr>
          </a:p>
        </p:txBody>
      </p:sp>
      <p:sp>
        <p:nvSpPr>
          <p:cNvPr id="38915" name="Content Placeholder 2"/>
          <p:cNvSpPr>
            <a:spLocks noGrp="1"/>
          </p:cNvSpPr>
          <p:nvPr>
            <p:ph idx="1"/>
          </p:nvPr>
        </p:nvSpPr>
        <p:spPr>
          <a:xfrm>
            <a:off x="250824" y="1412776"/>
            <a:ext cx="8641655" cy="4968552"/>
          </a:xfrm>
          <a:ln>
            <a:miter lim="800000"/>
            <a:headEnd/>
            <a:tailEnd/>
          </a:ln>
        </p:spPr>
        <p:txBody>
          <a:bodyPr/>
          <a:lstStyle/>
          <a:p>
            <a:pPr algn="just">
              <a:buFont typeface="Wingdings 2" pitchFamily="18" charset="2"/>
              <a:buNone/>
              <a:defRPr/>
            </a:pPr>
            <a:r>
              <a:rPr lang="en-US" sz="2000" dirty="0" smtClean="0">
                <a:latin typeface="Calibri" pitchFamily="34" charset="0"/>
              </a:rPr>
              <a:t>Total Cost in Java: TC = (</a:t>
            </a:r>
            <a:r>
              <a:rPr lang="en-US" sz="2000" dirty="0" err="1" smtClean="0">
                <a:latin typeface="Calibri" pitchFamily="34" charset="0"/>
              </a:rPr>
              <a:t>C</a:t>
            </a:r>
            <a:r>
              <a:rPr lang="en-US" sz="2000" baseline="-25000" dirty="0" err="1" smtClean="0">
                <a:latin typeface="Calibri" pitchFamily="34" charset="0"/>
              </a:rPr>
              <a:t>w</a:t>
            </a:r>
            <a:r>
              <a:rPr lang="en-US" sz="2000" dirty="0" smtClean="0">
                <a:latin typeface="Calibri" pitchFamily="34" charset="0"/>
              </a:rPr>
              <a:t> * L) + (C</a:t>
            </a:r>
            <a:r>
              <a:rPr lang="en-US" sz="2000" strike="sngStrike" dirty="0" smtClean="0">
                <a:latin typeface="Calibri" pitchFamily="34" charset="0"/>
              </a:rPr>
              <a:t>s</a:t>
            </a:r>
            <a:r>
              <a:rPr lang="en-US" sz="2000" dirty="0" smtClean="0">
                <a:latin typeface="Calibri" pitchFamily="34" charset="0"/>
              </a:rPr>
              <a:t> * k). L = </a:t>
            </a:r>
            <a:r>
              <a:rPr lang="en-US" sz="2000" dirty="0" err="1" smtClean="0">
                <a:latin typeface="Calibri" pitchFamily="34" charset="0"/>
              </a:rPr>
              <a:t>λW</a:t>
            </a:r>
            <a:r>
              <a:rPr lang="en-US" sz="2000" dirty="0" smtClean="0">
                <a:latin typeface="Calibri" pitchFamily="34" charset="0"/>
              </a:rPr>
              <a:t> = 0.75 * 4.038984 = 3.029238; Total Cost = (10*3.029238) + (7*1) = $37.29.</a:t>
            </a:r>
            <a:endParaRPr lang="en-US" sz="2000" dirty="0">
              <a:latin typeface="Calibri" pitchFamily="34" charset="0"/>
            </a:endParaRPr>
          </a:p>
        </p:txBody>
      </p:sp>
      <p:sp>
        <p:nvSpPr>
          <p:cNvPr id="47108" name="Rectangle 1"/>
          <p:cNvSpPr>
            <a:spLocks noChangeArrowheads="1"/>
          </p:cNvSpPr>
          <p:nvPr/>
        </p:nvSpPr>
        <p:spPr bwMode="auto">
          <a:xfrm>
            <a:off x="0" y="733425"/>
            <a:ext cx="9144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endParaRPr lang="en-US"/>
          </a:p>
        </p:txBody>
      </p:sp>
      <p:pic>
        <p:nvPicPr>
          <p:cNvPr id="5" name="Picture 4"/>
          <p:cNvPicPr/>
          <p:nvPr/>
        </p:nvPicPr>
        <p:blipFill>
          <a:blip r:embed="rId2"/>
          <a:srcRect/>
          <a:stretch>
            <a:fillRect/>
          </a:stretch>
        </p:blipFill>
        <p:spPr bwMode="auto">
          <a:xfrm>
            <a:off x="468313" y="2276475"/>
            <a:ext cx="8064500" cy="3960813"/>
          </a:xfrm>
          <a:prstGeom prst="rect">
            <a:avLst/>
          </a:prstGeom>
          <a:noFill/>
          <a:ln w="19050">
            <a:solidFill>
              <a:schemeClr val="accent3">
                <a:lumMod val="50000"/>
              </a:schemeClr>
            </a:solidFill>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41</a:t>
            </a:fld>
            <a:endParaRPr lang="en-IN"/>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534400" cy="936625"/>
          </a:xfrm>
        </p:spPr>
        <p:txBody>
          <a:bodyPr>
            <a:normAutofit/>
          </a:bodyPr>
          <a:lstStyle/>
          <a:p>
            <a:pPr algn="ctr">
              <a:defRPr/>
            </a:pPr>
            <a:r>
              <a:rPr lang="en-US" sz="2000" b="1" dirty="0">
                <a:solidFill>
                  <a:srgbClr val="00B0F0"/>
                </a:solidFill>
              </a:rPr>
              <a:t>Example </a:t>
            </a:r>
            <a:r>
              <a:rPr lang="en-US" sz="2000" b="1" dirty="0" smtClean="0">
                <a:solidFill>
                  <a:srgbClr val="00B0F0"/>
                </a:solidFill>
              </a:rPr>
              <a:t>2: DOUBLE </a:t>
            </a:r>
            <a:r>
              <a:rPr lang="en-US" sz="2000" b="1" dirty="0">
                <a:solidFill>
                  <a:srgbClr val="00B0F0"/>
                </a:solidFill>
              </a:rPr>
              <a:t>Recovery-Crew for Application of Queuing Simulation to the Cyber security</a:t>
            </a:r>
            <a:endParaRPr lang="en-US" sz="2000" b="1" dirty="0">
              <a:solidFill>
                <a:schemeClr val="accent3">
                  <a:lumMod val="50000"/>
                </a:schemeClr>
              </a:solidFill>
              <a:latin typeface="Algerian" pitchFamily="82" charset="0"/>
            </a:endParaRPr>
          </a:p>
        </p:txBody>
      </p:sp>
      <p:pic>
        <p:nvPicPr>
          <p:cNvPr id="4" name="Content Placeholder 3"/>
          <p:cNvPicPr>
            <a:picLocks noGrp="1"/>
          </p:cNvPicPr>
          <p:nvPr>
            <p:ph idx="1"/>
          </p:nvPr>
        </p:nvPicPr>
        <p:blipFill>
          <a:blip r:embed="rId2"/>
          <a:srcRect/>
          <a:stretch>
            <a:fillRect/>
          </a:stretch>
        </p:blipFill>
        <p:spPr>
          <a:xfrm>
            <a:off x="539552" y="1196752"/>
            <a:ext cx="7993063" cy="4679752"/>
          </a:xfrm>
          <a:ln w="19050">
            <a:solidFill>
              <a:schemeClr val="accent3">
                <a:lumMod val="50000"/>
              </a:schemeClr>
            </a:solidFill>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42</a:t>
            </a:fld>
            <a:endParaRPr lang="en-IN"/>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188913"/>
            <a:ext cx="8534400" cy="936625"/>
          </a:xfrm>
        </p:spPr>
        <p:txBody>
          <a:bodyPr>
            <a:normAutofit/>
          </a:bodyPr>
          <a:lstStyle/>
          <a:p>
            <a:pPr algn="ctr">
              <a:defRPr/>
            </a:pPr>
            <a:r>
              <a:rPr lang="en-US" sz="2000" b="1" dirty="0">
                <a:solidFill>
                  <a:srgbClr val="00B0F0"/>
                </a:solidFill>
              </a:rPr>
              <a:t>Example 2: DOUBLE Recovery-Crew for Application of Queuing Simulation to the Cyber security</a:t>
            </a:r>
            <a:endParaRPr lang="en-US" sz="2000" b="1" dirty="0">
              <a:solidFill>
                <a:schemeClr val="accent3">
                  <a:lumMod val="50000"/>
                </a:schemeClr>
              </a:solidFill>
              <a:latin typeface="Algerian" pitchFamily="82" charset="0"/>
            </a:endParaRPr>
          </a:p>
        </p:txBody>
      </p:sp>
      <p:sp>
        <p:nvSpPr>
          <p:cNvPr id="49155" name="Content Placeholder 4"/>
          <p:cNvSpPr>
            <a:spLocks noGrp="1"/>
          </p:cNvSpPr>
          <p:nvPr>
            <p:ph idx="1"/>
          </p:nvPr>
        </p:nvSpPr>
        <p:spPr>
          <a:xfrm>
            <a:off x="457200" y="1196752"/>
            <a:ext cx="7620000" cy="4929411"/>
          </a:xfrm>
        </p:spPr>
        <p:txBody>
          <a:bodyPr/>
          <a:lstStyle/>
          <a:p>
            <a:pPr>
              <a:buFont typeface="Wingdings 2" pitchFamily="18" charset="2"/>
              <a:buNone/>
            </a:pPr>
            <a:r>
              <a:rPr lang="en-US" sz="1900" dirty="0" smtClean="0">
                <a:latin typeface="Calibri" pitchFamily="34" charset="0"/>
              </a:rPr>
              <a:t>The improvement is noticeable from 1 to 5 malware-event recovery crew</a:t>
            </a:r>
            <a:r>
              <a:rPr lang="en-US" sz="2000" dirty="0" smtClean="0">
                <a:latin typeface="Calibri" pitchFamily="34" charset="0"/>
              </a:rPr>
              <a:t>.</a:t>
            </a:r>
          </a:p>
        </p:txBody>
      </p:sp>
      <p:pic>
        <p:nvPicPr>
          <p:cNvPr id="6" name="Picture 5"/>
          <p:cNvPicPr/>
          <p:nvPr/>
        </p:nvPicPr>
        <p:blipFill>
          <a:blip r:embed="rId2"/>
          <a:srcRect/>
          <a:stretch>
            <a:fillRect/>
          </a:stretch>
        </p:blipFill>
        <p:spPr bwMode="auto">
          <a:xfrm>
            <a:off x="827088" y="1844824"/>
            <a:ext cx="7416800" cy="4321026"/>
          </a:xfrm>
          <a:prstGeom prst="rect">
            <a:avLst/>
          </a:prstGeom>
          <a:noFill/>
          <a:ln w="19050">
            <a:solidFill>
              <a:schemeClr val="accent3">
                <a:lumMod val="50000"/>
              </a:schemeClr>
            </a:solidFill>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43</a:t>
            </a:fld>
            <a:endParaRPr lang="en-IN"/>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188913"/>
            <a:ext cx="8534400" cy="863600"/>
          </a:xfrm>
        </p:spPr>
        <p:txBody>
          <a:bodyPr/>
          <a:lstStyle/>
          <a:p>
            <a:pPr algn="ctr">
              <a:defRPr/>
            </a:pPr>
            <a:r>
              <a:rPr lang="en-US" sz="2400" b="1" dirty="0" smtClean="0">
                <a:solidFill>
                  <a:srgbClr val="00B0F0"/>
                </a:solidFill>
              </a:rPr>
              <a:t>Discussions and Conclusion</a:t>
            </a:r>
            <a:endParaRPr lang="en-US" sz="2400" b="1" dirty="0">
              <a:solidFill>
                <a:srgbClr val="00B0F0"/>
              </a:solidFill>
            </a:endParaRPr>
          </a:p>
        </p:txBody>
      </p:sp>
      <p:sp>
        <p:nvSpPr>
          <p:cNvPr id="50179" name="Content Placeholder 4"/>
          <p:cNvSpPr>
            <a:spLocks noGrp="1"/>
          </p:cNvSpPr>
          <p:nvPr>
            <p:ph idx="1"/>
          </p:nvPr>
        </p:nvSpPr>
        <p:spPr>
          <a:xfrm>
            <a:off x="301625" y="1052737"/>
            <a:ext cx="8504238" cy="5184552"/>
          </a:xfrm>
        </p:spPr>
        <p:txBody>
          <a:bodyPr>
            <a:normAutofit fontScale="92500" lnSpcReduction="20000"/>
          </a:bodyPr>
          <a:lstStyle/>
          <a:p>
            <a:pPr algn="just">
              <a:buClrTx/>
              <a:buFont typeface="Wingdings" pitchFamily="2" charset="2"/>
              <a:buChar char="ü"/>
            </a:pPr>
            <a:r>
              <a:rPr lang="en-US" sz="2800" dirty="0" smtClean="0">
                <a:latin typeface="Calibri" pitchFamily="34" charset="0"/>
              </a:rPr>
              <a:t>The power of simulation is evident from countless number of contemporary research works in addition to industrial and military undertakings to save time and budget.</a:t>
            </a:r>
          </a:p>
          <a:p>
            <a:pPr algn="just">
              <a:buClrTx/>
              <a:buFont typeface="Wingdings" pitchFamily="2" charset="2"/>
              <a:buChar char="ü"/>
            </a:pPr>
            <a:r>
              <a:rPr lang="en-US" sz="2800" dirty="0" smtClean="0">
                <a:latin typeface="Calibri" pitchFamily="34" charset="0"/>
              </a:rPr>
              <a:t>The objective of applying simulation is to strengthen the advantages of the IT corporate circles and reduce the disadvantages, mainly because of the economic pressure and time constraints in the business world.</a:t>
            </a:r>
          </a:p>
          <a:p>
            <a:pPr algn="just">
              <a:buClrTx/>
              <a:buFont typeface="Wingdings" pitchFamily="2" charset="2"/>
              <a:buChar char="ü"/>
            </a:pPr>
            <a:r>
              <a:rPr lang="en-US" sz="2800" dirty="0" smtClean="0">
                <a:latin typeface="Calibri" pitchFamily="34" charset="0"/>
              </a:rPr>
              <a:t>Regarding the cyber security science and engineering issues however, implementation of modeling and simulation compared to manufacturing industry is fairly new progressing at an experimental stage.</a:t>
            </a:r>
          </a:p>
          <a:p>
            <a:pPr algn="just">
              <a:buClrTx/>
              <a:buFont typeface="Wingdings" pitchFamily="2" charset="2"/>
              <a:buChar char="ü"/>
            </a:pPr>
            <a:r>
              <a:rPr lang="en-US" sz="2800" dirty="0" smtClean="0">
                <a:latin typeface="Calibri" pitchFamily="34" charset="0"/>
              </a:rPr>
              <a:t>The multiple cases of positive results render M&amp;S methods among the most useful and practical, as well as affordable algorithms of our time.</a:t>
            </a: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p:txBody>
      </p:sp>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44</a:t>
            </a:fld>
            <a:endParaRPr lang="en-IN"/>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549275"/>
            <a:ext cx="8534400" cy="575469"/>
          </a:xfrm>
        </p:spPr>
        <p:txBody>
          <a:bodyPr>
            <a:normAutofit fontScale="90000"/>
          </a:bodyPr>
          <a:lstStyle/>
          <a:p>
            <a:pPr algn="ctr">
              <a:defRPr/>
            </a:pPr>
            <a:r>
              <a:rPr lang="en-US" sz="2400" b="1" cap="small" dirty="0" smtClean="0">
                <a:solidFill>
                  <a:srgbClr val="00B0F0"/>
                </a:solidFill>
              </a:rPr>
              <a:t>APPENDIX</a:t>
            </a:r>
            <a:r>
              <a:rPr lang="en-US" b="1" cap="small" dirty="0" smtClean="0">
                <a:solidFill>
                  <a:srgbClr val="00B0F0"/>
                </a:solidFill>
              </a:rPr>
              <a:t> </a:t>
            </a:r>
            <a:br>
              <a:rPr lang="en-US" b="1" cap="small" dirty="0" smtClean="0">
                <a:solidFill>
                  <a:srgbClr val="00B0F0"/>
                </a:solidFill>
              </a:rPr>
            </a:br>
            <a:endParaRPr lang="en-US" dirty="0">
              <a:solidFill>
                <a:srgbClr val="00B0F0"/>
              </a:solidFill>
            </a:endParaRPr>
          </a:p>
        </p:txBody>
      </p:sp>
      <p:sp>
        <p:nvSpPr>
          <p:cNvPr id="51203" name="Content Placeholder 2"/>
          <p:cNvSpPr>
            <a:spLocks noGrp="1"/>
          </p:cNvSpPr>
          <p:nvPr>
            <p:ph idx="1"/>
          </p:nvPr>
        </p:nvSpPr>
        <p:spPr>
          <a:xfrm>
            <a:off x="301625" y="692697"/>
            <a:ext cx="8504238" cy="5689054"/>
          </a:xfrm>
        </p:spPr>
        <p:txBody>
          <a:bodyPr/>
          <a:lstStyle/>
          <a:p>
            <a:pPr algn="just">
              <a:buFont typeface="Wingdings 2" pitchFamily="18" charset="2"/>
              <a:buNone/>
            </a:pPr>
            <a:r>
              <a:rPr lang="en-US" sz="2000" smtClean="0">
                <a:latin typeface="Calibri" pitchFamily="34" charset="0"/>
              </a:rPr>
              <a:t>A.1. Uniform Numbers Testing; Ho: Random vs. Ha: Not Random for 500 runs. Ho is not rejected. See Section 2 for this Table and the following Tables.</a:t>
            </a:r>
          </a:p>
          <a:p>
            <a:pPr algn="just">
              <a:buFont typeface="Wingdings 2" pitchFamily="18" charset="2"/>
              <a:buNone/>
            </a:pPr>
            <a:endParaRPr lang="en-US" sz="2000" smtClean="0">
              <a:latin typeface="Calibri" pitchFamily="34" charset="0"/>
            </a:endParaRPr>
          </a:p>
          <a:p>
            <a:pPr algn="just">
              <a:buFont typeface="Wingdings 2" pitchFamily="18" charset="2"/>
              <a:buNone/>
            </a:pPr>
            <a:endParaRPr lang="en-US" sz="2000" smtClean="0">
              <a:latin typeface="Calibri" pitchFamily="34" charset="0"/>
            </a:endParaRPr>
          </a:p>
        </p:txBody>
      </p:sp>
      <p:pic>
        <p:nvPicPr>
          <p:cNvPr id="4" name="Picture 3"/>
          <p:cNvPicPr/>
          <p:nvPr/>
        </p:nvPicPr>
        <p:blipFill>
          <a:blip r:embed="rId2"/>
          <a:srcRect/>
          <a:stretch>
            <a:fillRect/>
          </a:stretch>
        </p:blipFill>
        <p:spPr bwMode="auto">
          <a:xfrm>
            <a:off x="1908175" y="1484784"/>
            <a:ext cx="5184775" cy="4749329"/>
          </a:xfrm>
          <a:prstGeom prst="rect">
            <a:avLst/>
          </a:prstGeom>
          <a:noFill/>
          <a:ln w="19050">
            <a:solidFill>
              <a:schemeClr val="accent3">
                <a:lumMod val="50000"/>
              </a:schemeClr>
            </a:solidFill>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45</a:t>
            </a:fld>
            <a:endParaRPr lang="en-IN"/>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534400" cy="864096"/>
          </a:xfrm>
        </p:spPr>
        <p:txBody>
          <a:bodyPr>
            <a:normAutofit fontScale="90000"/>
          </a:bodyPr>
          <a:lstStyle/>
          <a:p>
            <a:pPr algn="ctr">
              <a:defRPr/>
            </a:pPr>
            <a:r>
              <a:rPr lang="en-US" sz="2400" b="1" cap="small" dirty="0" smtClean="0">
                <a:solidFill>
                  <a:srgbClr val="00B0F0"/>
                </a:solidFill>
              </a:rPr>
              <a:t>APPENDIX (cont’d)</a:t>
            </a:r>
            <a:r>
              <a:rPr lang="en-US" sz="2000" b="1" cap="small" dirty="0" smtClean="0">
                <a:solidFill>
                  <a:srgbClr val="00B0F0"/>
                </a:solidFill>
              </a:rPr>
              <a:t> </a:t>
            </a:r>
            <a:r>
              <a:rPr lang="en-US" sz="2000" b="1" cap="small" dirty="0">
                <a:solidFill>
                  <a:srgbClr val="00B0F0"/>
                </a:solidFill>
              </a:rPr>
              <a:t/>
            </a:r>
            <a:br>
              <a:rPr lang="en-US" sz="2000" b="1" cap="small" dirty="0">
                <a:solidFill>
                  <a:srgbClr val="00B0F0"/>
                </a:solidFill>
              </a:rPr>
            </a:br>
            <a:endParaRPr lang="en-US" dirty="0"/>
          </a:p>
        </p:txBody>
      </p:sp>
      <p:sp>
        <p:nvSpPr>
          <p:cNvPr id="52227" name="Content Placeholder 2"/>
          <p:cNvSpPr>
            <a:spLocks noGrp="1"/>
          </p:cNvSpPr>
          <p:nvPr>
            <p:ph idx="1"/>
          </p:nvPr>
        </p:nvSpPr>
        <p:spPr>
          <a:xfrm>
            <a:off x="301625" y="908721"/>
            <a:ext cx="8504238" cy="5473030"/>
          </a:xfrm>
        </p:spPr>
        <p:txBody>
          <a:bodyPr/>
          <a:lstStyle/>
          <a:p>
            <a:pPr algn="just">
              <a:buFont typeface="Wingdings 2" pitchFamily="18" charset="2"/>
              <a:buNone/>
            </a:pPr>
            <a:r>
              <a:rPr lang="en-US" sz="2000" dirty="0" smtClean="0">
                <a:latin typeface="Calibri" pitchFamily="34" charset="0"/>
              </a:rPr>
              <a:t>A.2. Uniform Numbers Testing; Ho: Random vs. Ha: Not Random for 500 runs. Ho is rejected. On the average, one out of 40 cycles of 500 runs = 20,000 simulations will end up rejecting Ho: Random.</a:t>
            </a:r>
          </a:p>
          <a:p>
            <a:pPr algn="just">
              <a:buFont typeface="Wingdings 2" pitchFamily="18" charset="2"/>
              <a:buNone/>
            </a:pPr>
            <a:endParaRPr lang="en-US" sz="2000" dirty="0" smtClean="0">
              <a:latin typeface="Calibri" pitchFamily="34" charset="0"/>
            </a:endParaRPr>
          </a:p>
          <a:p>
            <a:pPr algn="just">
              <a:buFont typeface="Wingdings 2" pitchFamily="18" charset="2"/>
              <a:buNone/>
            </a:pPr>
            <a:endParaRPr lang="en-US" sz="2000" dirty="0" smtClean="0">
              <a:latin typeface="Calibri" pitchFamily="34" charset="0"/>
            </a:endParaRPr>
          </a:p>
        </p:txBody>
      </p:sp>
      <p:pic>
        <p:nvPicPr>
          <p:cNvPr id="5" name="Picture 4"/>
          <p:cNvPicPr/>
          <p:nvPr/>
        </p:nvPicPr>
        <p:blipFill>
          <a:blip r:embed="rId2"/>
          <a:srcRect/>
          <a:stretch>
            <a:fillRect/>
          </a:stretch>
        </p:blipFill>
        <p:spPr bwMode="auto">
          <a:xfrm>
            <a:off x="1116013" y="1916832"/>
            <a:ext cx="6769100" cy="4175993"/>
          </a:xfrm>
          <a:prstGeom prst="rect">
            <a:avLst/>
          </a:prstGeom>
          <a:noFill/>
          <a:ln w="19050">
            <a:solidFill>
              <a:schemeClr val="accent3">
                <a:lumMod val="50000"/>
              </a:schemeClr>
            </a:solidFill>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46</a:t>
            </a:fld>
            <a:endParaRPr lang="en-IN"/>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2"/>
            <a:ext cx="8606408" cy="1152128"/>
          </a:xfrm>
        </p:spPr>
        <p:txBody>
          <a:bodyPr>
            <a:normAutofit/>
          </a:bodyPr>
          <a:lstStyle/>
          <a:p>
            <a:pPr algn="ctr">
              <a:defRPr/>
            </a:pPr>
            <a:r>
              <a:rPr lang="en-US" sz="2400" b="1" cap="small" dirty="0">
                <a:solidFill>
                  <a:srgbClr val="00B0F0"/>
                </a:solidFill>
              </a:rPr>
              <a:t>APPENDIX (cont’d)</a:t>
            </a:r>
            <a:r>
              <a:rPr lang="en-US" sz="2000" b="1" cap="small" dirty="0">
                <a:solidFill>
                  <a:srgbClr val="00B0F0"/>
                </a:solidFill>
              </a:rPr>
              <a:t> </a:t>
            </a:r>
            <a:br>
              <a:rPr lang="en-US" sz="2000" b="1" cap="small" dirty="0">
                <a:solidFill>
                  <a:srgbClr val="00B0F0"/>
                </a:solidFill>
              </a:rPr>
            </a:br>
            <a:endParaRPr lang="en-US" dirty="0"/>
          </a:p>
        </p:txBody>
      </p:sp>
      <p:sp>
        <p:nvSpPr>
          <p:cNvPr id="53251" name="Content Placeholder 2"/>
          <p:cNvSpPr>
            <a:spLocks noGrp="1"/>
          </p:cNvSpPr>
          <p:nvPr>
            <p:ph idx="1"/>
          </p:nvPr>
        </p:nvSpPr>
        <p:spPr>
          <a:xfrm>
            <a:off x="301625" y="980729"/>
            <a:ext cx="8504238" cy="5401022"/>
          </a:xfrm>
        </p:spPr>
        <p:txBody>
          <a:bodyPr/>
          <a:lstStyle/>
          <a:p>
            <a:pPr algn="just">
              <a:buFont typeface="Wingdings 2" pitchFamily="18" charset="2"/>
              <a:buNone/>
            </a:pPr>
            <a:r>
              <a:rPr lang="en-US" sz="2000" dirty="0" smtClean="0">
                <a:latin typeface="Calibri" pitchFamily="34" charset="0"/>
              </a:rPr>
              <a:t>A.3. Uniform Numbers Testing; Ho: Random vs. Ha: Not Random for 5000 runs. Ho, NOT rejected.</a:t>
            </a:r>
          </a:p>
          <a:p>
            <a:pPr algn="just">
              <a:buFont typeface="Wingdings 2" pitchFamily="18" charset="2"/>
              <a:buNone/>
            </a:pPr>
            <a:endParaRPr lang="en-US" sz="2000" dirty="0" smtClean="0">
              <a:latin typeface="Calibri" pitchFamily="34" charset="0"/>
            </a:endParaRPr>
          </a:p>
        </p:txBody>
      </p:sp>
      <p:pic>
        <p:nvPicPr>
          <p:cNvPr id="6" name="Picture 5"/>
          <p:cNvPicPr/>
          <p:nvPr/>
        </p:nvPicPr>
        <p:blipFill>
          <a:blip r:embed="rId2"/>
          <a:srcRect/>
          <a:stretch>
            <a:fillRect/>
          </a:stretch>
        </p:blipFill>
        <p:spPr bwMode="auto">
          <a:xfrm>
            <a:off x="1042988" y="1772816"/>
            <a:ext cx="6697662" cy="4320009"/>
          </a:xfrm>
          <a:prstGeom prst="rect">
            <a:avLst/>
          </a:prstGeom>
          <a:noFill/>
          <a:ln w="19050">
            <a:solidFill>
              <a:schemeClr val="accent3">
                <a:lumMod val="50000"/>
              </a:schemeClr>
            </a:solidFill>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47</a:t>
            </a:fld>
            <a:endParaRPr lang="en-IN"/>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692696"/>
            <a:ext cx="8534400" cy="360040"/>
          </a:xfrm>
        </p:spPr>
        <p:txBody>
          <a:bodyPr>
            <a:normAutofit fontScale="90000"/>
          </a:bodyPr>
          <a:lstStyle/>
          <a:p>
            <a:pPr algn="ctr">
              <a:defRPr/>
            </a:pPr>
            <a:r>
              <a:rPr lang="en-US" sz="2400" b="1" cap="small" dirty="0">
                <a:solidFill>
                  <a:srgbClr val="00B0F0"/>
                </a:solidFill>
              </a:rPr>
              <a:t>APPENDIX (cont’d)</a:t>
            </a:r>
            <a:r>
              <a:rPr lang="en-US" sz="2000" b="1" cap="small" dirty="0">
                <a:solidFill>
                  <a:srgbClr val="00B0F0"/>
                </a:solidFill>
              </a:rPr>
              <a:t> </a:t>
            </a:r>
            <a:br>
              <a:rPr lang="en-US" sz="2000" b="1" cap="small" dirty="0">
                <a:solidFill>
                  <a:srgbClr val="00B0F0"/>
                </a:solidFill>
              </a:rPr>
            </a:br>
            <a:endParaRPr lang="en-US" dirty="0"/>
          </a:p>
        </p:txBody>
      </p:sp>
      <p:sp>
        <p:nvSpPr>
          <p:cNvPr id="54275" name="Content Placeholder 2"/>
          <p:cNvSpPr>
            <a:spLocks noGrp="1"/>
          </p:cNvSpPr>
          <p:nvPr>
            <p:ph idx="1"/>
          </p:nvPr>
        </p:nvSpPr>
        <p:spPr>
          <a:xfrm>
            <a:off x="283368" y="548680"/>
            <a:ext cx="8504238" cy="5832971"/>
          </a:xfrm>
        </p:spPr>
        <p:txBody>
          <a:bodyPr/>
          <a:lstStyle/>
          <a:p>
            <a:pPr algn="just">
              <a:buFont typeface="Wingdings 2" pitchFamily="18" charset="2"/>
              <a:buNone/>
            </a:pPr>
            <a:r>
              <a:rPr lang="en-US" sz="2000" dirty="0" smtClean="0">
                <a:latin typeface="Calibri" pitchFamily="34" charset="0"/>
              </a:rPr>
              <a:t>A.4. Uniform Numbers Testing; Ho: Random vs. Ha: Not Random for 5000 runs. Ho is rejected. On the average, one out of 10 cycles of 5000 = 50,000 simulations will end up rejecting Ho: Random.</a:t>
            </a:r>
          </a:p>
        </p:txBody>
      </p:sp>
      <p:pic>
        <p:nvPicPr>
          <p:cNvPr id="7" name="Picture 6"/>
          <p:cNvPicPr/>
          <p:nvPr/>
        </p:nvPicPr>
        <p:blipFill>
          <a:blip r:embed="rId2"/>
          <a:srcRect/>
          <a:stretch>
            <a:fillRect/>
          </a:stretch>
        </p:blipFill>
        <p:spPr bwMode="auto">
          <a:xfrm>
            <a:off x="1403350" y="1556792"/>
            <a:ext cx="6264275" cy="4609058"/>
          </a:xfrm>
          <a:prstGeom prst="rect">
            <a:avLst/>
          </a:prstGeom>
          <a:noFill/>
          <a:ln w="19050">
            <a:solidFill>
              <a:schemeClr val="accent3">
                <a:lumMod val="50000"/>
              </a:schemeClr>
            </a:solidFill>
          </a:ln>
        </p:spPr>
      </p:pic>
      <p:sp>
        <p:nvSpPr>
          <p:cNvPr id="3" name="Slide Number Placeholder 2"/>
          <p:cNvSpPr>
            <a:spLocks noGrp="1"/>
          </p:cNvSpPr>
          <p:nvPr>
            <p:ph type="sldNum" sz="quarter" idx="12"/>
          </p:nvPr>
        </p:nvSpPr>
        <p:spPr/>
        <p:txBody>
          <a:bodyPr/>
          <a:lstStyle/>
          <a:p>
            <a:pPr>
              <a:defRPr/>
            </a:pPr>
            <a:fld id="{E2C5DF4A-6E2A-4B3F-ACF6-A76F5378F49A}" type="slidenum">
              <a:rPr lang="en-IN" smtClean="0"/>
              <a:pPr>
                <a:defRPr/>
              </a:pPr>
              <a:t>48</a:t>
            </a:fld>
            <a:endParaRPr lang="en-IN"/>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692696"/>
            <a:ext cx="8534400" cy="360040"/>
          </a:xfrm>
        </p:spPr>
        <p:txBody>
          <a:bodyPr>
            <a:normAutofit fontScale="90000"/>
          </a:bodyPr>
          <a:lstStyle/>
          <a:p>
            <a:pPr algn="ctr">
              <a:defRPr/>
            </a:pPr>
            <a:r>
              <a:rPr lang="en-US" sz="2400" b="1" cap="small" dirty="0" smtClean="0">
                <a:solidFill>
                  <a:srgbClr val="00B0F0"/>
                </a:solidFill>
              </a:rPr>
              <a:t>APPENDIX (cont’d)</a:t>
            </a:r>
            <a:r>
              <a:rPr lang="en-US" sz="2000" b="1" cap="small" dirty="0" smtClean="0">
                <a:solidFill>
                  <a:srgbClr val="00B0F0"/>
                </a:solidFill>
              </a:rPr>
              <a:t> </a:t>
            </a:r>
            <a:r>
              <a:rPr lang="en-US" sz="2000" b="1" cap="small" dirty="0">
                <a:solidFill>
                  <a:srgbClr val="00B0F0"/>
                </a:solidFill>
              </a:rPr>
              <a:t/>
            </a:r>
            <a:br>
              <a:rPr lang="en-US" sz="2000" b="1" cap="small" dirty="0">
                <a:solidFill>
                  <a:srgbClr val="00B0F0"/>
                </a:solidFill>
              </a:rPr>
            </a:br>
            <a:endParaRPr lang="en-US" dirty="0"/>
          </a:p>
        </p:txBody>
      </p:sp>
      <p:sp>
        <p:nvSpPr>
          <p:cNvPr id="3" name="Content Placeholder 2"/>
          <p:cNvSpPr>
            <a:spLocks noGrp="1"/>
          </p:cNvSpPr>
          <p:nvPr>
            <p:ph idx="1"/>
          </p:nvPr>
        </p:nvSpPr>
        <p:spPr>
          <a:xfrm>
            <a:off x="251520" y="548680"/>
            <a:ext cx="8554343" cy="5833071"/>
          </a:xfrm>
        </p:spPr>
        <p:txBody>
          <a:bodyPr/>
          <a:lstStyle/>
          <a:p>
            <a:pPr algn="just">
              <a:buFont typeface="Wingdings 2" pitchFamily="18" charset="2"/>
              <a:buNone/>
              <a:defRPr/>
            </a:pPr>
            <a:r>
              <a:rPr lang="en-US" sz="2000" cap="all" dirty="0" smtClean="0">
                <a:latin typeface="Calibri" pitchFamily="34" charset="0"/>
              </a:rPr>
              <a:t>A.5. Uniform Numbers Testing; </a:t>
            </a:r>
          </a:p>
          <a:p>
            <a:pPr algn="just">
              <a:buFont typeface="Wingdings 2" pitchFamily="18" charset="2"/>
              <a:buNone/>
              <a:defRPr/>
            </a:pPr>
            <a:r>
              <a:rPr lang="en-US" sz="2000" cap="all" dirty="0" smtClean="0">
                <a:latin typeface="Calibri" pitchFamily="34" charset="0"/>
              </a:rPr>
              <a:t>Ho: Random vs. Ha: Not Random for 10000 runs. Ho is NOT rejected.</a:t>
            </a:r>
            <a:endParaRPr lang="en-US" sz="2000" cap="all" dirty="0">
              <a:latin typeface="Calibri" pitchFamily="34" charset="0"/>
            </a:endParaRPr>
          </a:p>
        </p:txBody>
      </p:sp>
      <p:pic>
        <p:nvPicPr>
          <p:cNvPr id="5" name="Picture 4"/>
          <p:cNvPicPr/>
          <p:nvPr/>
        </p:nvPicPr>
        <p:blipFill>
          <a:blip r:embed="rId2"/>
          <a:srcRect/>
          <a:stretch>
            <a:fillRect/>
          </a:stretch>
        </p:blipFill>
        <p:spPr bwMode="auto">
          <a:xfrm>
            <a:off x="827584" y="1556792"/>
            <a:ext cx="7273156" cy="4753074"/>
          </a:xfrm>
          <a:prstGeom prst="rect">
            <a:avLst/>
          </a:prstGeom>
          <a:noFill/>
          <a:ln w="19050">
            <a:solidFill>
              <a:schemeClr val="accent3">
                <a:lumMod val="50000"/>
              </a:schemeClr>
            </a:solidFill>
          </a:ln>
        </p:spPr>
      </p:pic>
      <p:sp>
        <p:nvSpPr>
          <p:cNvPr id="4" name="Slide Number Placeholder 3"/>
          <p:cNvSpPr>
            <a:spLocks noGrp="1"/>
          </p:cNvSpPr>
          <p:nvPr>
            <p:ph type="sldNum" sz="quarter" idx="12"/>
          </p:nvPr>
        </p:nvSpPr>
        <p:spPr/>
        <p:txBody>
          <a:bodyPr/>
          <a:lstStyle/>
          <a:p>
            <a:pPr>
              <a:defRPr/>
            </a:pPr>
            <a:fld id="{E2C5DF4A-6E2A-4B3F-ACF6-A76F5378F49A}" type="slidenum">
              <a:rPr lang="en-IN" smtClean="0"/>
              <a:pPr>
                <a:defRPr/>
              </a:pPr>
              <a:t>49</a:t>
            </a:fld>
            <a:endParaRPr lang="en-IN"/>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68313" y="404813"/>
            <a:ext cx="8218487" cy="936625"/>
          </a:xfrm>
        </p:spPr>
        <p:txBody>
          <a:bodyPr>
            <a:normAutofit fontScale="90000"/>
          </a:bodyPr>
          <a:lstStyle/>
          <a:p>
            <a:pPr>
              <a:defRPr/>
            </a:pPr>
            <a:r>
              <a:rPr lang="en-US" sz="2400" b="1" dirty="0" smtClean="0">
                <a:solidFill>
                  <a:srgbClr val="002060"/>
                </a:solidFill>
                <a:latin typeface="Verdana" pitchFamily="34" charset="0"/>
                <a:ea typeface="Verdana" pitchFamily="34" charset="0"/>
                <a:cs typeface="Verdana" pitchFamily="34" charset="0"/>
              </a:rPr>
              <a:t/>
            </a:r>
            <a:br>
              <a:rPr lang="en-US" sz="2400" b="1" dirty="0" smtClean="0">
                <a:solidFill>
                  <a:srgbClr val="002060"/>
                </a:solidFill>
                <a:latin typeface="Verdana" pitchFamily="34" charset="0"/>
                <a:ea typeface="Verdana" pitchFamily="34" charset="0"/>
                <a:cs typeface="Verdana" pitchFamily="34" charset="0"/>
              </a:rPr>
            </a:br>
            <a:r>
              <a:rPr lang="en-US" sz="2200" b="1" dirty="0" smtClean="0">
                <a:solidFill>
                  <a:schemeClr val="accent3">
                    <a:lumMod val="50000"/>
                  </a:schemeClr>
                </a:solidFill>
                <a:latin typeface="Verdana" pitchFamily="34" charset="0"/>
                <a:ea typeface="Verdana" pitchFamily="34" charset="0"/>
                <a:cs typeface="Verdana" pitchFamily="34" charset="0"/>
              </a:rPr>
              <a:t/>
            </a:r>
            <a:br>
              <a:rPr lang="en-US" sz="2200" b="1" dirty="0" smtClean="0">
                <a:solidFill>
                  <a:schemeClr val="accent3">
                    <a:lumMod val="50000"/>
                  </a:schemeClr>
                </a:solidFill>
                <a:latin typeface="Verdana" pitchFamily="34" charset="0"/>
                <a:ea typeface="Verdana" pitchFamily="34" charset="0"/>
                <a:cs typeface="Verdana" pitchFamily="34" charset="0"/>
              </a:rPr>
            </a:br>
            <a:r>
              <a:rPr lang="en-US" sz="2200" b="1" dirty="0">
                <a:solidFill>
                  <a:srgbClr val="00B0F0"/>
                </a:solidFill>
                <a:ea typeface="Verdana" pitchFamily="34" charset="0"/>
                <a:cs typeface="Verdana" pitchFamily="34" charset="0"/>
              </a:rPr>
              <a:t>INTRODUCTION AND </a:t>
            </a:r>
            <a:r>
              <a:rPr lang="en-US" sz="2200" dirty="0">
                <a:solidFill>
                  <a:srgbClr val="00B0F0"/>
                </a:solidFill>
              </a:rPr>
              <a:t>a Brief History to Simulation</a:t>
            </a:r>
            <a:endParaRPr lang="en-IN" sz="2200" b="1" dirty="0" smtClean="0">
              <a:solidFill>
                <a:srgbClr val="002060"/>
              </a:solidFill>
              <a:latin typeface="Verdana" pitchFamily="34" charset="0"/>
              <a:ea typeface="Verdana" pitchFamily="34" charset="0"/>
              <a:cs typeface="Verdana" pitchFamily="34" charset="0"/>
            </a:endParaRPr>
          </a:p>
        </p:txBody>
      </p:sp>
      <p:sp>
        <p:nvSpPr>
          <p:cNvPr id="14339" name="Content Placeholder 2"/>
          <p:cNvSpPr>
            <a:spLocks noGrp="1"/>
          </p:cNvSpPr>
          <p:nvPr>
            <p:ph idx="1"/>
          </p:nvPr>
        </p:nvSpPr>
        <p:spPr>
          <a:xfrm>
            <a:off x="395288" y="1628775"/>
            <a:ext cx="8291512" cy="4391025"/>
          </a:xfrm>
        </p:spPr>
        <p:txBody>
          <a:bodyPr/>
          <a:lstStyle/>
          <a:p>
            <a:pPr algn="just" eaLnBrk="1" hangingPunct="1">
              <a:buClrTx/>
              <a:buFont typeface="Wingdings" pitchFamily="2" charset="2"/>
              <a:buChar char="ü"/>
            </a:pPr>
            <a:r>
              <a:rPr lang="en-US" sz="2000" dirty="0" smtClean="0">
                <a:latin typeface="Calibri" pitchFamily="34" charset="0"/>
              </a:rPr>
              <a:t>The favorable outcomes since the advent of digital computers and software revolution could not have been achieved, especially without the multiple benefits of statistical simulation, which underlies the widespread use of modeling and simulation in engineering and sciences, stretching from A (Anthropology) to Z (Zoology). </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n-US" sz="2000" dirty="0" smtClean="0">
                <a:latin typeface="Calibri" pitchFamily="34" charset="0"/>
              </a:rPr>
              <a:t>Modern computer simulation developed in parallel with the rapid-growth of computer use during the development of the Manhattan Project in WWII to nondestructively model and simulate the nuclear detonation before it was destructively dropped on Hiroshima and Nagasaki in Japan in 1945. </a:t>
            </a:r>
          </a:p>
          <a:p>
            <a:pPr algn="just" eaLnBrk="1" hangingPunct="1">
              <a:buClrTx/>
              <a:buFont typeface="Wingdings" pitchFamily="2" charset="2"/>
              <a:buChar char="ü"/>
            </a:pPr>
            <a:endParaRPr lang="en-US" sz="2000" dirty="0" smtClean="0">
              <a:latin typeface="Calibri" pitchFamily="34" charset="0"/>
            </a:endParaRPr>
          </a:p>
          <a:p>
            <a:pPr algn="just" eaLnBrk="1" hangingPunct="1">
              <a:buClrTx/>
              <a:buFont typeface="Wingdings" pitchFamily="2" charset="2"/>
              <a:buChar char="ü"/>
            </a:pPr>
            <a:r>
              <a:rPr lang="en-US" sz="2000" dirty="0" smtClean="0">
                <a:latin typeface="Calibri" pitchFamily="34" charset="0"/>
              </a:rPr>
              <a:t>Therefore, the history of simulation is interesting and intriguing. </a:t>
            </a:r>
          </a:p>
          <a:p>
            <a:pPr algn="just" eaLnBrk="1" hangingPunct="1">
              <a:buClrTx/>
              <a:buFont typeface="Wingdings 2" pitchFamily="18" charset="2"/>
              <a:buNone/>
            </a:pPr>
            <a:endParaRPr lang="en-US" sz="1900" b="1" dirty="0" smtClean="0">
              <a:solidFill>
                <a:srgbClr val="C00000"/>
              </a:solidFill>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5</a:t>
            </a:fld>
            <a:endParaRPr lang="en-IN"/>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549275"/>
            <a:ext cx="8534400" cy="431453"/>
          </a:xfrm>
        </p:spPr>
        <p:txBody>
          <a:bodyPr>
            <a:normAutofit fontScale="90000"/>
          </a:bodyPr>
          <a:lstStyle/>
          <a:p>
            <a:pPr algn="ctr">
              <a:defRPr/>
            </a:pPr>
            <a:r>
              <a:rPr lang="en-US" sz="2400" b="1" cap="small" dirty="0" smtClean="0">
                <a:solidFill>
                  <a:srgbClr val="00B0F0"/>
                </a:solidFill>
              </a:rPr>
              <a:t>APPENDIX (cont’d)</a:t>
            </a:r>
            <a:r>
              <a:rPr lang="en-US" sz="2000" b="1" cap="small" dirty="0" smtClean="0">
                <a:solidFill>
                  <a:srgbClr val="00B0F0"/>
                </a:solidFill>
              </a:rPr>
              <a:t> </a:t>
            </a:r>
            <a:r>
              <a:rPr lang="en-US" sz="2000" b="1" cap="small" dirty="0">
                <a:solidFill>
                  <a:srgbClr val="00B0F0"/>
                </a:solidFill>
              </a:rPr>
              <a:t/>
            </a:r>
            <a:br>
              <a:rPr lang="en-US" sz="2000" b="1" cap="small" dirty="0">
                <a:solidFill>
                  <a:srgbClr val="00B0F0"/>
                </a:solidFill>
              </a:rPr>
            </a:br>
            <a:endParaRPr lang="en-US" dirty="0"/>
          </a:p>
        </p:txBody>
      </p:sp>
      <p:sp>
        <p:nvSpPr>
          <p:cNvPr id="3" name="Content Placeholder 2"/>
          <p:cNvSpPr>
            <a:spLocks noGrp="1"/>
          </p:cNvSpPr>
          <p:nvPr>
            <p:ph idx="1"/>
          </p:nvPr>
        </p:nvSpPr>
        <p:spPr>
          <a:xfrm>
            <a:off x="301625" y="548681"/>
            <a:ext cx="8504238" cy="5833070"/>
          </a:xfrm>
        </p:spPr>
        <p:txBody>
          <a:bodyPr/>
          <a:lstStyle/>
          <a:p>
            <a:pPr>
              <a:buFont typeface="Wingdings 2" pitchFamily="18" charset="2"/>
              <a:buNone/>
              <a:defRPr/>
            </a:pPr>
            <a:r>
              <a:rPr lang="en-US" sz="2000" dirty="0" smtClean="0">
                <a:latin typeface="Calibri" pitchFamily="34" charset="0"/>
              </a:rPr>
              <a:t>A.6. Uniform Numbers Testing; Ho: Random vs. Ha: Not Random for 10000 runs. Ho is rejected. On the average, one out of 25 cycles of 10000 = 250,000 simulations will end up rejecting Ho: Random.</a:t>
            </a:r>
            <a:endParaRPr lang="en-US" sz="2000" cap="all" dirty="0">
              <a:latin typeface="Calibri" pitchFamily="34" charset="0"/>
            </a:endParaRPr>
          </a:p>
        </p:txBody>
      </p:sp>
      <p:pic>
        <p:nvPicPr>
          <p:cNvPr id="6" name="Picture 5"/>
          <p:cNvPicPr/>
          <p:nvPr/>
        </p:nvPicPr>
        <p:blipFill>
          <a:blip r:embed="rId2"/>
          <a:srcRect/>
          <a:stretch>
            <a:fillRect/>
          </a:stretch>
        </p:blipFill>
        <p:spPr bwMode="auto">
          <a:xfrm>
            <a:off x="1187450" y="1556792"/>
            <a:ext cx="6624638" cy="4609058"/>
          </a:xfrm>
          <a:prstGeom prst="rect">
            <a:avLst/>
          </a:prstGeom>
          <a:noFill/>
          <a:ln w="19050">
            <a:solidFill>
              <a:schemeClr val="accent3">
                <a:lumMod val="50000"/>
              </a:schemeClr>
            </a:solidFill>
          </a:ln>
        </p:spPr>
      </p:pic>
      <p:sp>
        <p:nvSpPr>
          <p:cNvPr id="4" name="Slide Number Placeholder 3"/>
          <p:cNvSpPr>
            <a:spLocks noGrp="1"/>
          </p:cNvSpPr>
          <p:nvPr>
            <p:ph type="sldNum" sz="quarter" idx="12"/>
          </p:nvPr>
        </p:nvSpPr>
        <p:spPr/>
        <p:txBody>
          <a:bodyPr/>
          <a:lstStyle/>
          <a:p>
            <a:pPr>
              <a:defRPr/>
            </a:pPr>
            <a:fld id="{E2C5DF4A-6E2A-4B3F-ACF6-A76F5378F49A}" type="slidenum">
              <a:rPr lang="en-IN" smtClean="0"/>
              <a:pPr>
                <a:defRPr/>
              </a:pPr>
              <a:t>50</a:t>
            </a:fld>
            <a:endParaRPr lang="en-IN"/>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549275"/>
            <a:ext cx="8534400" cy="935038"/>
          </a:xfrm>
        </p:spPr>
        <p:txBody>
          <a:bodyPr>
            <a:normAutofit fontScale="90000"/>
          </a:bodyPr>
          <a:lstStyle/>
          <a:p>
            <a:pPr algn="ctr">
              <a:defRPr/>
            </a:pPr>
            <a:r>
              <a:rPr lang="en-US" sz="2400" b="1" cap="small" dirty="0" smtClean="0">
                <a:solidFill>
                  <a:srgbClr val="00B0F0"/>
                </a:solidFill>
              </a:rPr>
              <a:t>APPENDIX (cont’d)</a:t>
            </a:r>
            <a:r>
              <a:rPr lang="en-US" sz="2000" b="1" cap="small" dirty="0" smtClean="0">
                <a:solidFill>
                  <a:srgbClr val="00B0F0"/>
                </a:solidFill>
              </a:rPr>
              <a:t> </a:t>
            </a:r>
            <a:r>
              <a:rPr lang="en-US" sz="2000" b="1" cap="small" dirty="0">
                <a:solidFill>
                  <a:srgbClr val="00B0F0"/>
                </a:solidFill>
              </a:rPr>
              <a:t/>
            </a:r>
            <a:br>
              <a:rPr lang="en-US" sz="2000" b="1" cap="small" dirty="0">
                <a:solidFill>
                  <a:srgbClr val="00B0F0"/>
                </a:solidFill>
              </a:rPr>
            </a:br>
            <a:endParaRPr lang="en-US" dirty="0"/>
          </a:p>
        </p:txBody>
      </p:sp>
      <p:sp>
        <p:nvSpPr>
          <p:cNvPr id="3" name="Content Placeholder 2"/>
          <p:cNvSpPr>
            <a:spLocks noGrp="1"/>
          </p:cNvSpPr>
          <p:nvPr>
            <p:ph idx="1"/>
          </p:nvPr>
        </p:nvSpPr>
        <p:spPr>
          <a:xfrm>
            <a:off x="301625" y="980729"/>
            <a:ext cx="8504238" cy="5401022"/>
          </a:xfrm>
        </p:spPr>
        <p:txBody>
          <a:bodyPr/>
          <a:lstStyle/>
          <a:p>
            <a:pPr algn="just">
              <a:buFont typeface="Wingdings 2" pitchFamily="18" charset="2"/>
              <a:buNone/>
              <a:defRPr/>
            </a:pPr>
            <a:r>
              <a:rPr lang="en-US" sz="2000" dirty="0" smtClean="0">
                <a:latin typeface="Calibri" pitchFamily="34" charset="0"/>
              </a:rPr>
              <a:t>A.7. Uniform Numbers Testing; Ho: Random vs. Ha: Not Random for 50000 runs. Ho is NOT rejected. After 60 cycles x 50K = 3,000K = 3,000,000 simulations there is still no Reject Ho= Random Sequence. This may signal a cut-off point of no rejection of random sequence from this point on. Safe threshold may be 50K for JAVA coding uniform random number generator.</a:t>
            </a:r>
            <a:endParaRPr lang="en-US" sz="2000" cap="all" dirty="0">
              <a:latin typeface="Calibri" pitchFamily="34" charset="0"/>
            </a:endParaRPr>
          </a:p>
        </p:txBody>
      </p:sp>
      <p:pic>
        <p:nvPicPr>
          <p:cNvPr id="5" name="Picture 4"/>
          <p:cNvPicPr/>
          <p:nvPr/>
        </p:nvPicPr>
        <p:blipFill>
          <a:blip r:embed="rId2"/>
          <a:srcRect/>
          <a:stretch>
            <a:fillRect/>
          </a:stretch>
        </p:blipFill>
        <p:spPr bwMode="auto">
          <a:xfrm>
            <a:off x="1476375" y="2564904"/>
            <a:ext cx="6119813" cy="3816424"/>
          </a:xfrm>
          <a:prstGeom prst="rect">
            <a:avLst/>
          </a:prstGeom>
          <a:noFill/>
          <a:ln w="19050">
            <a:solidFill>
              <a:schemeClr val="accent3">
                <a:lumMod val="50000"/>
              </a:schemeClr>
            </a:solidFill>
          </a:ln>
        </p:spPr>
      </p:pic>
      <p:sp>
        <p:nvSpPr>
          <p:cNvPr id="4" name="Slide Number Placeholder 3"/>
          <p:cNvSpPr>
            <a:spLocks noGrp="1"/>
          </p:cNvSpPr>
          <p:nvPr>
            <p:ph type="sldNum" sz="quarter" idx="12"/>
          </p:nvPr>
        </p:nvSpPr>
        <p:spPr/>
        <p:txBody>
          <a:bodyPr/>
          <a:lstStyle/>
          <a:p>
            <a:pPr>
              <a:defRPr/>
            </a:pPr>
            <a:fld id="{E2C5DF4A-6E2A-4B3F-ACF6-A76F5378F49A}" type="slidenum">
              <a:rPr lang="en-IN" smtClean="0"/>
              <a:pPr>
                <a:defRPr/>
              </a:pPr>
              <a:t>51</a:t>
            </a:fld>
            <a:endParaRPr lang="en-IN"/>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549275"/>
            <a:ext cx="8534400" cy="431453"/>
          </a:xfrm>
        </p:spPr>
        <p:txBody>
          <a:bodyPr>
            <a:normAutofit fontScale="90000"/>
          </a:bodyPr>
          <a:lstStyle/>
          <a:p>
            <a:pPr algn="ctr">
              <a:defRPr/>
            </a:pPr>
            <a:r>
              <a:rPr lang="en-US" sz="2400" b="1" cap="small" dirty="0" smtClean="0">
                <a:solidFill>
                  <a:srgbClr val="00B0F0"/>
                </a:solidFill>
              </a:rPr>
              <a:t>APPENDIX (cont’d)</a:t>
            </a:r>
            <a:r>
              <a:rPr lang="en-US" sz="2000" b="1" cap="small" dirty="0" smtClean="0">
                <a:solidFill>
                  <a:srgbClr val="00B0F0"/>
                </a:solidFill>
              </a:rPr>
              <a:t> </a:t>
            </a:r>
            <a:r>
              <a:rPr lang="en-US" sz="2000" b="1" cap="small" dirty="0">
                <a:solidFill>
                  <a:srgbClr val="00B0F0"/>
                </a:solidFill>
              </a:rPr>
              <a:t/>
            </a:r>
            <a:br>
              <a:rPr lang="en-US" sz="2000" b="1" cap="small" dirty="0">
                <a:solidFill>
                  <a:srgbClr val="00B0F0"/>
                </a:solidFill>
              </a:rPr>
            </a:br>
            <a:endParaRPr lang="en-US" dirty="0"/>
          </a:p>
        </p:txBody>
      </p:sp>
      <p:sp>
        <p:nvSpPr>
          <p:cNvPr id="3" name="Content Placeholder 2"/>
          <p:cNvSpPr>
            <a:spLocks noGrp="1"/>
          </p:cNvSpPr>
          <p:nvPr>
            <p:ph idx="1"/>
          </p:nvPr>
        </p:nvSpPr>
        <p:spPr>
          <a:xfrm>
            <a:off x="301625" y="548681"/>
            <a:ext cx="8504238" cy="5833070"/>
          </a:xfrm>
        </p:spPr>
        <p:txBody>
          <a:bodyPr/>
          <a:lstStyle/>
          <a:p>
            <a:pPr algn="just">
              <a:buFont typeface="Wingdings 2" pitchFamily="18" charset="2"/>
              <a:buNone/>
              <a:defRPr/>
            </a:pPr>
            <a:r>
              <a:rPr lang="en-US" sz="2000" dirty="0" smtClean="0">
                <a:latin typeface="Calibri" pitchFamily="34" charset="0"/>
              </a:rPr>
              <a:t>A.8. Uniform Numbers Testing; Ho: Random vs. Ha: Not Random for 100000 runs. Ho is NOT rejected. After 50 cycles x 100K = 5,000K = 5,000,000 simulations, there is still no Reject Ho= Random Sequence. This may signal still no rejection of random sequence from the earlier safe threshold: 50K for a JAVA coding uniform random number generator.</a:t>
            </a:r>
            <a:endParaRPr lang="en-US" sz="2000" cap="all" dirty="0">
              <a:latin typeface="Calibri" pitchFamily="34" charset="0"/>
            </a:endParaRPr>
          </a:p>
        </p:txBody>
      </p:sp>
      <p:pic>
        <p:nvPicPr>
          <p:cNvPr id="6" name="Picture 5"/>
          <p:cNvPicPr/>
          <p:nvPr/>
        </p:nvPicPr>
        <p:blipFill>
          <a:blip r:embed="rId2"/>
          <a:srcRect/>
          <a:stretch>
            <a:fillRect/>
          </a:stretch>
        </p:blipFill>
        <p:spPr bwMode="auto">
          <a:xfrm>
            <a:off x="1476375" y="2204864"/>
            <a:ext cx="5832475" cy="3960986"/>
          </a:xfrm>
          <a:prstGeom prst="rect">
            <a:avLst/>
          </a:prstGeom>
          <a:noFill/>
          <a:ln w="19050">
            <a:solidFill>
              <a:schemeClr val="accent3">
                <a:lumMod val="50000"/>
              </a:schemeClr>
            </a:solidFill>
          </a:ln>
        </p:spPr>
      </p:pic>
      <p:sp>
        <p:nvSpPr>
          <p:cNvPr id="4" name="Slide Number Placeholder 3"/>
          <p:cNvSpPr>
            <a:spLocks noGrp="1"/>
          </p:cNvSpPr>
          <p:nvPr>
            <p:ph type="sldNum" sz="quarter" idx="12"/>
          </p:nvPr>
        </p:nvSpPr>
        <p:spPr/>
        <p:txBody>
          <a:bodyPr/>
          <a:lstStyle/>
          <a:p>
            <a:pPr>
              <a:defRPr/>
            </a:pPr>
            <a:fld id="{E2C5DF4A-6E2A-4B3F-ACF6-A76F5378F49A}" type="slidenum">
              <a:rPr lang="en-IN" smtClean="0"/>
              <a:pPr>
                <a:defRPr/>
              </a:pPr>
              <a:t>52</a:t>
            </a:fld>
            <a:endParaRPr lang="en-IN"/>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549275"/>
            <a:ext cx="8534400" cy="503461"/>
          </a:xfrm>
        </p:spPr>
        <p:txBody>
          <a:bodyPr>
            <a:normAutofit fontScale="90000"/>
          </a:bodyPr>
          <a:lstStyle/>
          <a:p>
            <a:pPr algn="ctr">
              <a:defRPr/>
            </a:pPr>
            <a:r>
              <a:rPr lang="en-US" sz="2400" b="1" cap="small" dirty="0" smtClean="0">
                <a:solidFill>
                  <a:srgbClr val="00B0F0"/>
                </a:solidFill>
              </a:rPr>
              <a:t>APPENDIX (cont’d)</a:t>
            </a:r>
            <a:r>
              <a:rPr lang="en-US" sz="2000" b="1" cap="small" dirty="0" smtClean="0">
                <a:solidFill>
                  <a:srgbClr val="00B0F0"/>
                </a:solidFill>
              </a:rPr>
              <a:t> </a:t>
            </a:r>
            <a:r>
              <a:rPr lang="en-US" sz="2000" b="1" cap="small" dirty="0">
                <a:solidFill>
                  <a:srgbClr val="00B0F0"/>
                </a:solidFill>
              </a:rPr>
              <a:t/>
            </a:r>
            <a:br>
              <a:rPr lang="en-US" sz="2000" b="1" cap="small" dirty="0">
                <a:solidFill>
                  <a:srgbClr val="00B0F0"/>
                </a:solidFill>
              </a:rPr>
            </a:br>
            <a:endParaRPr lang="en-US" dirty="0"/>
          </a:p>
        </p:txBody>
      </p:sp>
      <p:sp>
        <p:nvSpPr>
          <p:cNvPr id="3" name="Content Placeholder 2"/>
          <p:cNvSpPr>
            <a:spLocks noGrp="1"/>
          </p:cNvSpPr>
          <p:nvPr>
            <p:ph idx="1"/>
          </p:nvPr>
        </p:nvSpPr>
        <p:spPr>
          <a:xfrm>
            <a:off x="301625" y="620689"/>
            <a:ext cx="8504238" cy="5761062"/>
          </a:xfrm>
        </p:spPr>
        <p:txBody>
          <a:bodyPr/>
          <a:lstStyle/>
          <a:p>
            <a:pPr algn="just">
              <a:buFont typeface="Wingdings 2" pitchFamily="18" charset="2"/>
              <a:buNone/>
              <a:defRPr/>
            </a:pPr>
            <a:r>
              <a:rPr lang="en-US" sz="2000" dirty="0" smtClean="0">
                <a:latin typeface="Calibri" pitchFamily="34" charset="0"/>
              </a:rPr>
              <a:t>A.9. Uniform Numbers Testing; Ho: Random vs. Ha: Not Random for 250000 runs. Ho is not rejected. After 40 cycles x 250K = 10,000K = 10,000,000 simulations there is still no Reject Ho= Random Sequence. Chi-square calculated=7.57 &lt; Chi-square critical value =12.59. Do NOT Reject Ho.</a:t>
            </a:r>
            <a:endParaRPr lang="en-US" sz="2000" cap="all" dirty="0">
              <a:latin typeface="Calibri" pitchFamily="34" charset="0"/>
            </a:endParaRPr>
          </a:p>
        </p:txBody>
      </p:sp>
      <p:pic>
        <p:nvPicPr>
          <p:cNvPr id="5" name="Picture 4"/>
          <p:cNvPicPr/>
          <p:nvPr/>
        </p:nvPicPr>
        <p:blipFill>
          <a:blip r:embed="rId2"/>
          <a:srcRect/>
          <a:stretch>
            <a:fillRect/>
          </a:stretch>
        </p:blipFill>
        <p:spPr bwMode="auto">
          <a:xfrm>
            <a:off x="1042988" y="1988840"/>
            <a:ext cx="7058025" cy="4177010"/>
          </a:xfrm>
          <a:prstGeom prst="rect">
            <a:avLst/>
          </a:prstGeom>
          <a:noFill/>
          <a:ln w="19050">
            <a:solidFill>
              <a:schemeClr val="accent3">
                <a:lumMod val="50000"/>
              </a:schemeClr>
            </a:solidFill>
          </a:ln>
        </p:spPr>
      </p:pic>
      <p:sp>
        <p:nvSpPr>
          <p:cNvPr id="4" name="Slide Number Placeholder 3"/>
          <p:cNvSpPr>
            <a:spLocks noGrp="1"/>
          </p:cNvSpPr>
          <p:nvPr>
            <p:ph type="sldNum" sz="quarter" idx="12"/>
          </p:nvPr>
        </p:nvSpPr>
        <p:spPr/>
        <p:txBody>
          <a:bodyPr/>
          <a:lstStyle/>
          <a:p>
            <a:pPr>
              <a:defRPr/>
            </a:pPr>
            <a:fld id="{E2C5DF4A-6E2A-4B3F-ACF6-A76F5378F49A}" type="slidenum">
              <a:rPr lang="en-IN" smtClean="0"/>
              <a:pPr>
                <a:defRPr/>
              </a:pPr>
              <a:t>53</a:t>
            </a:fld>
            <a:endParaRPr lang="en-IN"/>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itle 1"/>
          <p:cNvSpPr>
            <a:spLocks noGrp="1"/>
          </p:cNvSpPr>
          <p:nvPr>
            <p:ph type="ctrTitle"/>
          </p:nvPr>
        </p:nvSpPr>
        <p:spPr>
          <a:xfrm>
            <a:off x="457200" y="228600"/>
            <a:ext cx="7772400" cy="5720680"/>
          </a:xfrm>
        </p:spPr>
        <p:txBody>
          <a:bodyPr/>
          <a:lstStyle/>
          <a:p>
            <a:pPr algn="ctr" eaLnBrk="1" hangingPunct="1">
              <a:defRPr/>
            </a:pPr>
            <a:r>
              <a:rPr lang="en-US" sz="2800" b="1" dirty="0" smtClean="0">
                <a:solidFill>
                  <a:srgbClr val="FF0000"/>
                </a:solidFill>
              </a:rPr>
              <a:t>THANK YOU!</a:t>
            </a:r>
            <a:endParaRPr lang="en-IN" sz="2800" b="1" dirty="0" smtClean="0">
              <a:solidFill>
                <a:srgbClr val="FF0000"/>
              </a:solidFill>
            </a:endParaRPr>
          </a:p>
        </p:txBody>
      </p:sp>
      <p:sp>
        <p:nvSpPr>
          <p:cNvPr id="2" name="Slide Number Placeholder 1"/>
          <p:cNvSpPr>
            <a:spLocks noGrp="1"/>
          </p:cNvSpPr>
          <p:nvPr>
            <p:ph type="sldNum" sz="quarter" idx="12"/>
          </p:nvPr>
        </p:nvSpPr>
        <p:spPr/>
        <p:txBody>
          <a:bodyPr/>
          <a:lstStyle/>
          <a:p>
            <a:pPr>
              <a:defRPr/>
            </a:pPr>
            <a:fld id="{850E78B4-9B2D-4506-B4B3-7A1EEA29A587}" type="slidenum">
              <a:rPr lang="en-IN" smtClean="0"/>
              <a:pPr>
                <a:defRPr/>
              </a:pPr>
              <a:t>54</a:t>
            </a:fld>
            <a:endParaRPr lang="en-IN"/>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68313" y="404813"/>
            <a:ext cx="8218487" cy="936625"/>
          </a:xfrm>
        </p:spPr>
        <p:txBody>
          <a:bodyPr>
            <a:normAutofit fontScale="90000"/>
          </a:bodyPr>
          <a:lstStyle/>
          <a:p>
            <a:pPr algn="ctr">
              <a:defRPr/>
            </a:pPr>
            <a:r>
              <a:rPr lang="en-US" sz="2400" b="1" dirty="0" smtClean="0">
                <a:solidFill>
                  <a:srgbClr val="002060"/>
                </a:solidFill>
                <a:latin typeface="Verdana" pitchFamily="34" charset="0"/>
                <a:ea typeface="Verdana" pitchFamily="34" charset="0"/>
                <a:cs typeface="Verdana" pitchFamily="34" charset="0"/>
              </a:rPr>
              <a:t/>
            </a:r>
            <a:br>
              <a:rPr lang="en-US" sz="2400" b="1" dirty="0" smtClean="0">
                <a:solidFill>
                  <a:srgbClr val="002060"/>
                </a:solidFill>
                <a:latin typeface="Verdana" pitchFamily="34" charset="0"/>
                <a:ea typeface="Verdana" pitchFamily="34" charset="0"/>
                <a:cs typeface="Verdana" pitchFamily="34" charset="0"/>
              </a:rPr>
            </a:br>
            <a:r>
              <a:rPr lang="en-US" sz="2400" b="1" dirty="0" smtClean="0">
                <a:solidFill>
                  <a:schemeClr val="accent3">
                    <a:lumMod val="50000"/>
                  </a:schemeClr>
                </a:solidFill>
                <a:latin typeface="Verdana" pitchFamily="34" charset="0"/>
                <a:ea typeface="Verdana" pitchFamily="34" charset="0"/>
                <a:cs typeface="Verdana" pitchFamily="34" charset="0"/>
              </a:rPr>
              <a:t/>
            </a:r>
            <a:br>
              <a:rPr lang="en-US" sz="2400" b="1" dirty="0" smtClean="0">
                <a:solidFill>
                  <a:schemeClr val="accent3">
                    <a:lumMod val="50000"/>
                  </a:schemeClr>
                </a:solidFill>
                <a:latin typeface="Verdana" pitchFamily="34" charset="0"/>
                <a:ea typeface="Verdana" pitchFamily="34" charset="0"/>
                <a:cs typeface="Verdana" pitchFamily="34" charset="0"/>
              </a:rPr>
            </a:br>
            <a:r>
              <a:rPr lang="en-US" sz="2200" b="1" dirty="0" smtClean="0">
                <a:solidFill>
                  <a:srgbClr val="00B0F0"/>
                </a:solidFill>
                <a:ea typeface="Verdana" pitchFamily="34" charset="0"/>
                <a:cs typeface="Verdana" pitchFamily="34" charset="0"/>
              </a:rPr>
              <a:t>INTRODUCTION AND </a:t>
            </a:r>
            <a:r>
              <a:rPr lang="en-US" sz="2200" dirty="0">
                <a:solidFill>
                  <a:srgbClr val="00B0F0"/>
                </a:solidFill>
              </a:rPr>
              <a:t>a Brief History to </a:t>
            </a:r>
            <a:r>
              <a:rPr lang="en-US" sz="2200" dirty="0" smtClean="0">
                <a:solidFill>
                  <a:srgbClr val="00B0F0"/>
                </a:solidFill>
              </a:rPr>
              <a:t>Simulation (cont’d)</a:t>
            </a:r>
            <a:endParaRPr lang="en-IN" sz="2200" b="1" dirty="0" smtClean="0">
              <a:solidFill>
                <a:srgbClr val="00B0F0"/>
              </a:solidFill>
              <a:latin typeface="Verdana" pitchFamily="34" charset="0"/>
              <a:ea typeface="Verdana" pitchFamily="34" charset="0"/>
              <a:cs typeface="Verdana" pitchFamily="34" charset="0"/>
            </a:endParaRPr>
          </a:p>
        </p:txBody>
      </p:sp>
      <p:sp>
        <p:nvSpPr>
          <p:cNvPr id="15363" name="Content Placeholder 2"/>
          <p:cNvSpPr>
            <a:spLocks noGrp="1"/>
          </p:cNvSpPr>
          <p:nvPr>
            <p:ph idx="1"/>
          </p:nvPr>
        </p:nvSpPr>
        <p:spPr>
          <a:xfrm>
            <a:off x="323850" y="1628775"/>
            <a:ext cx="8569325" cy="4608513"/>
          </a:xfrm>
        </p:spPr>
        <p:txBody>
          <a:bodyPr>
            <a:normAutofit lnSpcReduction="10000"/>
          </a:bodyPr>
          <a:lstStyle/>
          <a:p>
            <a:pPr algn="just" eaLnBrk="1" hangingPunct="1">
              <a:buClrTx/>
              <a:buFont typeface="Wingdings" pitchFamily="2" charset="2"/>
              <a:buChar char="ü"/>
            </a:pPr>
            <a:r>
              <a:rPr lang="en-US" sz="2000" dirty="0" smtClean="0">
                <a:latin typeface="Calibri" pitchFamily="34" charset="0"/>
              </a:rPr>
              <a:t>Computer simulation has been widely used in engineering systems to validate the effectiveness of tentative decisions regarding a new plan or schedule, or its outcomes, without actually experiencing the actual conditions, which could in actuality cost more resources or partial to full destruction such as in the simulation of the nuclear bomb. </a:t>
            </a:r>
          </a:p>
          <a:p>
            <a:pPr algn="just" eaLnBrk="1" hangingPunct="1">
              <a:buClrTx/>
              <a:buFont typeface="Wingdings" pitchFamily="2" charset="2"/>
              <a:buChar char="ü"/>
            </a:pPr>
            <a:endParaRPr lang="en-US" sz="2000" b="1" dirty="0" smtClean="0">
              <a:solidFill>
                <a:srgbClr val="C00000"/>
              </a:solidFill>
              <a:latin typeface="Calibri" pitchFamily="34" charset="0"/>
              <a:ea typeface="Verdana" pitchFamily="34" charset="0"/>
              <a:cs typeface="Verdana" pitchFamily="34" charset="0"/>
            </a:endParaRPr>
          </a:p>
          <a:p>
            <a:pPr algn="just" eaLnBrk="1" hangingPunct="1">
              <a:buClrTx/>
              <a:buFont typeface="Wingdings" pitchFamily="2" charset="2"/>
              <a:buChar char="ü"/>
            </a:pPr>
            <a:r>
              <a:rPr lang="en-US" sz="2000" dirty="0" smtClean="0">
                <a:latin typeface="Calibri" pitchFamily="34" charset="0"/>
              </a:rPr>
              <a:t>Taxonomy-wise, simulated computer models may be stochastic or deterministic, and dynamic or static, and discrete or continuous.</a:t>
            </a:r>
          </a:p>
          <a:p>
            <a:pPr algn="just" eaLnBrk="1" hangingPunct="1">
              <a:buClrTx/>
              <a:buFont typeface="Wingdings" pitchFamily="2" charset="2"/>
              <a:buChar char="ü"/>
            </a:pPr>
            <a:endParaRPr lang="en-US" sz="2000" b="1" dirty="0" smtClean="0">
              <a:solidFill>
                <a:srgbClr val="C00000"/>
              </a:solidFill>
              <a:latin typeface="Calibri" pitchFamily="34" charset="0"/>
              <a:ea typeface="Verdana" pitchFamily="34" charset="0"/>
              <a:cs typeface="Verdana" pitchFamily="34" charset="0"/>
            </a:endParaRPr>
          </a:p>
          <a:p>
            <a:pPr algn="just" eaLnBrk="1" hangingPunct="1">
              <a:buClrTx/>
              <a:buFont typeface="Wingdings" pitchFamily="2" charset="2"/>
              <a:buChar char="ü"/>
            </a:pPr>
            <a:r>
              <a:rPr lang="en-US" sz="2000" dirty="0" smtClean="0">
                <a:latin typeface="Calibri" pitchFamily="34" charset="0"/>
              </a:rPr>
              <a:t>The IEEE June 2012 Spectrum issue, emphasized that the Modeling and Simulation effect is a creative and time-saving topic of interest ranging from automotive engineering of hybrid vehicles to finding solutions to treating nuclear waste, and upgrading the nuts and bolts of the Electrical Power (Smart) Grid and moreover, supercomputing research. </a:t>
            </a:r>
          </a:p>
          <a:p>
            <a:pPr algn="just" eaLnBrk="1" hangingPunct="1">
              <a:buClrTx/>
              <a:buFont typeface="Wingdings" pitchFamily="2" charset="2"/>
              <a:buChar char="ü"/>
            </a:pPr>
            <a:endParaRPr lang="en-US" sz="2000" b="1" dirty="0" smtClean="0">
              <a:solidFill>
                <a:srgbClr val="C00000"/>
              </a:solidFill>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6</a:t>
            </a:fld>
            <a:endParaRPr lang="en-IN"/>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95288" y="188913"/>
            <a:ext cx="8424862" cy="863600"/>
          </a:xfrm>
        </p:spPr>
        <p:txBody>
          <a:bodyPr>
            <a:noAutofit/>
          </a:bodyPr>
          <a:lstStyle/>
          <a:p>
            <a:pPr algn="ctr">
              <a:defRPr/>
            </a:pPr>
            <a:r>
              <a:rPr lang="en-US" sz="2400" b="1" cap="small" dirty="0" smtClean="0">
                <a:solidFill>
                  <a:srgbClr val="00B0F0"/>
                </a:solidFill>
              </a:rPr>
              <a:t>GENERIC THEORY  -  CASE STUDIES ON GOODNESS OF FIT FOR UNIFORM NUMBERS</a:t>
            </a:r>
            <a:endParaRPr lang="en-US" sz="2400" b="1" cap="small" dirty="0">
              <a:solidFill>
                <a:srgbClr val="00B0F0"/>
              </a:solidFill>
            </a:endParaRPr>
          </a:p>
        </p:txBody>
      </p:sp>
      <p:sp>
        <p:nvSpPr>
          <p:cNvPr id="16387" name="Content Placeholder 3"/>
          <p:cNvSpPr>
            <a:spLocks noGrp="1"/>
          </p:cNvSpPr>
          <p:nvPr>
            <p:ph idx="1"/>
          </p:nvPr>
        </p:nvSpPr>
        <p:spPr>
          <a:xfrm>
            <a:off x="395288" y="1700213"/>
            <a:ext cx="8291512" cy="4319587"/>
          </a:xfrm>
        </p:spPr>
        <p:txBody>
          <a:bodyPr>
            <a:normAutofit lnSpcReduction="10000"/>
          </a:bodyPr>
          <a:lstStyle/>
          <a:p>
            <a:pPr algn="just">
              <a:buClrTx/>
              <a:buFont typeface="Wingdings" pitchFamily="2" charset="2"/>
              <a:buChar char="ü"/>
            </a:pPr>
            <a:r>
              <a:rPr lang="en-US" sz="2000" smtClean="0">
                <a:latin typeface="Calibri" pitchFamily="34" charset="0"/>
              </a:rPr>
              <a:t>A formal scientific theory of simulation, to verify a validated model so as to mimic a physical or a social system, does not exist in terms of conventional math-statistical theorems and their subsequent proofs.</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The fundamental process of verifying sequences of uniform deviates from an associated generator where Ho: Uniform Random Sequence is (quasi) random vs. Ha: Sequence is not random, is an accepted technique. </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The results show that by law of large numbers for only n≥N≈50,000; E(Ө)→0.5 with probability 1, for Ө ~ Uniform(0,1) from the uniform number generator imbedded in the Java code, “Ho: Random Sequence” is not rejected. Therefore n=50,000 runs is a new standard for attaining quasi-randomness; not 5,000 anymore as practiced in ‘80s.</a:t>
            </a:r>
          </a:p>
        </p:txBody>
      </p:sp>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7</a:t>
            </a:fld>
            <a:endParaRPr lang="en-IN"/>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850" y="333375"/>
            <a:ext cx="8496300" cy="719138"/>
          </a:xfrm>
        </p:spPr>
        <p:txBody>
          <a:bodyPr>
            <a:noAutofit/>
          </a:bodyPr>
          <a:lstStyle/>
          <a:p>
            <a:pPr algn="ctr" eaLnBrk="1" fontAlgn="auto" hangingPunct="1">
              <a:spcAft>
                <a:spcPts val="0"/>
              </a:spcAft>
              <a:defRPr/>
            </a:pPr>
            <a:r>
              <a:rPr lang="en-US" sz="2400" b="1" dirty="0" smtClean="0">
                <a:solidFill>
                  <a:srgbClr val="00B0F0"/>
                </a:solidFill>
              </a:rPr>
              <a:t>Why Crucial to Manufacturing and Cyber </a:t>
            </a:r>
            <a:br>
              <a:rPr lang="en-US" sz="2400" b="1" dirty="0" smtClean="0">
                <a:solidFill>
                  <a:srgbClr val="00B0F0"/>
                </a:solidFill>
              </a:rPr>
            </a:br>
            <a:r>
              <a:rPr lang="en-US" sz="2400" b="1" dirty="0" smtClean="0">
                <a:solidFill>
                  <a:srgbClr val="00B0F0"/>
                </a:solidFill>
              </a:rPr>
              <a:t>Defense Issues</a:t>
            </a:r>
            <a:endParaRPr lang="en-IN" sz="2400" b="1" dirty="0" smtClean="0">
              <a:solidFill>
                <a:srgbClr val="00B0F0"/>
              </a:solidFill>
              <a:ea typeface="Verdana" pitchFamily="34" charset="0"/>
              <a:cs typeface="Verdana" pitchFamily="34" charset="0"/>
            </a:endParaRPr>
          </a:p>
        </p:txBody>
      </p:sp>
      <p:sp>
        <p:nvSpPr>
          <p:cNvPr id="17411" name="Content Placeholder 2"/>
          <p:cNvSpPr>
            <a:spLocks noGrp="1"/>
          </p:cNvSpPr>
          <p:nvPr>
            <p:ph idx="1"/>
          </p:nvPr>
        </p:nvSpPr>
        <p:spPr>
          <a:xfrm>
            <a:off x="301625" y="1052736"/>
            <a:ext cx="8504238" cy="5688631"/>
          </a:xfrm>
        </p:spPr>
        <p:txBody>
          <a:bodyPr>
            <a:noAutofit/>
          </a:bodyPr>
          <a:lstStyle/>
          <a:p>
            <a:pPr algn="just" eaLnBrk="1" hangingPunct="1">
              <a:buClrTx/>
              <a:buFont typeface="Wingdings" pitchFamily="2" charset="2"/>
              <a:buChar char="ü"/>
            </a:pPr>
            <a:r>
              <a:rPr lang="en-US" sz="2400" dirty="0" smtClean="0">
                <a:latin typeface="Calibri" pitchFamily="34" charset="0"/>
              </a:rPr>
              <a:t>The power of simulation is prevalent as a related audio-visual favorably explains certain topics related to Production and Manufacturing Engineering. In “Modeling and Simulation in Manufacturing and Defense Systems Acquisition”, the Board on Manufacturing and Engineering Design (BMED) emphasized the importance of modeling and simulation in not only making the right decisions but also incurring fewer expenses. </a:t>
            </a:r>
          </a:p>
          <a:p>
            <a:pPr algn="just" eaLnBrk="1" hangingPunct="1">
              <a:buClrTx/>
              <a:buFont typeface="Wingdings" pitchFamily="2" charset="2"/>
              <a:buChar char="ü"/>
            </a:pPr>
            <a:r>
              <a:rPr lang="en-US" sz="2400" dirty="0" smtClean="0">
                <a:latin typeface="Calibri" pitchFamily="34" charset="0"/>
              </a:rPr>
              <a:t>There are few simulation studies in cybersecurity-and-defense-related theoretical and applied research. In their 2007 article as titled, “Cyber Attack Modeling and Simulation for Network Security Analysis”, the authors </a:t>
            </a:r>
            <a:r>
              <a:rPr lang="en-US" sz="2400" dirty="0" err="1" smtClean="0">
                <a:latin typeface="Calibri" pitchFamily="34" charset="0"/>
              </a:rPr>
              <a:t>Kuhl</a:t>
            </a:r>
            <a:r>
              <a:rPr lang="en-US" sz="2400" dirty="0" smtClean="0">
                <a:latin typeface="Calibri" pitchFamily="34" charset="0"/>
              </a:rPr>
              <a:t> et al. discuss a simulation modeling approach to represent computer networks and intrusion detection systems (IDS) to efficiently simulate cyber-attack scenarios in order to test and evaluate cyber security systems.</a:t>
            </a:r>
            <a:endParaRPr lang="en-IN" sz="2400"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8</a:t>
            </a:fld>
            <a:endParaRPr lang="en-IN"/>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850" y="333375"/>
            <a:ext cx="8496300" cy="719138"/>
          </a:xfrm>
        </p:spPr>
        <p:txBody>
          <a:bodyPr>
            <a:noAutofit/>
          </a:bodyPr>
          <a:lstStyle/>
          <a:p>
            <a:pPr algn="ctr" eaLnBrk="1" fontAlgn="auto" hangingPunct="1">
              <a:spcAft>
                <a:spcPts val="0"/>
              </a:spcAft>
              <a:defRPr/>
            </a:pPr>
            <a:r>
              <a:rPr lang="en-US" sz="2400" b="1" dirty="0" smtClean="0">
                <a:solidFill>
                  <a:srgbClr val="00B0F0"/>
                </a:solidFill>
              </a:rPr>
              <a:t>Why Crucial to Manufacturing and Cyber </a:t>
            </a:r>
            <a:br>
              <a:rPr lang="en-US" sz="2400" b="1" dirty="0" smtClean="0">
                <a:solidFill>
                  <a:srgbClr val="00B0F0"/>
                </a:solidFill>
              </a:rPr>
            </a:br>
            <a:r>
              <a:rPr lang="en-US" sz="2400" b="1" dirty="0" smtClean="0">
                <a:solidFill>
                  <a:srgbClr val="00B0F0"/>
                </a:solidFill>
              </a:rPr>
              <a:t>Defense Issues (cont’d)</a:t>
            </a:r>
            <a:endParaRPr lang="en-IN" sz="2400" b="1" dirty="0" smtClean="0">
              <a:solidFill>
                <a:srgbClr val="00B0F0"/>
              </a:solidFill>
              <a:ea typeface="Verdana" pitchFamily="34" charset="0"/>
              <a:cs typeface="Verdana" pitchFamily="34" charset="0"/>
            </a:endParaRPr>
          </a:p>
        </p:txBody>
      </p:sp>
      <p:sp>
        <p:nvSpPr>
          <p:cNvPr id="11267" name="Content Placeholder 2"/>
          <p:cNvSpPr>
            <a:spLocks noGrp="1"/>
          </p:cNvSpPr>
          <p:nvPr>
            <p:ph idx="1"/>
          </p:nvPr>
        </p:nvSpPr>
        <p:spPr>
          <a:xfrm>
            <a:off x="179388" y="1557338"/>
            <a:ext cx="4752975" cy="5040312"/>
          </a:xfrm>
        </p:spPr>
        <p:txBody>
          <a:bodyPr>
            <a:normAutofit fontScale="70000" lnSpcReduction="20000"/>
          </a:bodyPr>
          <a:lstStyle/>
          <a:p>
            <a:pPr marL="274320" indent="-274320" algn="just" eaLnBrk="1" fontAlgn="auto" hangingPunct="1">
              <a:spcAft>
                <a:spcPts val="0"/>
              </a:spcAft>
              <a:buClrTx/>
              <a:buFont typeface="Wingdings" pitchFamily="2" charset="2"/>
              <a:buChar char="ü"/>
              <a:defRPr/>
            </a:pPr>
            <a:r>
              <a:rPr lang="en-US" sz="2900" dirty="0" smtClean="0">
                <a:latin typeface="Calibri" pitchFamily="34" charset="0"/>
              </a:rPr>
              <a:t>Adjacent Figure displays the interaction between the process of building a model by focusing on the interplay between: a) experimental results, b) simulation results and c) theoretical predictions.</a:t>
            </a:r>
          </a:p>
          <a:p>
            <a:pPr marL="274320" indent="-274320" algn="just" eaLnBrk="1" fontAlgn="auto" hangingPunct="1">
              <a:spcAft>
                <a:spcPts val="0"/>
              </a:spcAft>
              <a:buClrTx/>
              <a:buFont typeface="Wingdings 2" pitchFamily="18" charset="2"/>
              <a:buNone/>
              <a:defRPr/>
            </a:pPr>
            <a:endParaRPr lang="en-US" sz="2900" dirty="0" smtClean="0">
              <a:latin typeface="Calibri" pitchFamily="34" charset="0"/>
            </a:endParaRPr>
          </a:p>
          <a:p>
            <a:pPr marL="274320" indent="-274320" algn="just">
              <a:spcAft>
                <a:spcPts val="0"/>
              </a:spcAft>
              <a:buFont typeface="Wingdings" pitchFamily="2" charset="2"/>
              <a:buChar char="ü"/>
              <a:defRPr/>
            </a:pPr>
            <a:r>
              <a:rPr lang="en-US" sz="2900" dirty="0" smtClean="0">
                <a:latin typeface="Calibri" pitchFamily="34" charset="0"/>
              </a:rPr>
              <a:t>The resulting availability of this small Cloud (</a:t>
            </a:r>
            <a:r>
              <a:rPr lang="en-US" sz="2900" dirty="0">
                <a:latin typeface="Calibri" pitchFamily="34" charset="0"/>
              </a:rPr>
              <a:t>see Chap </a:t>
            </a:r>
            <a:r>
              <a:rPr lang="en-US" sz="2900" dirty="0" smtClean="0">
                <a:latin typeface="Calibri" pitchFamily="34" charset="0"/>
              </a:rPr>
              <a:t>6 in the </a:t>
            </a:r>
            <a:r>
              <a:rPr lang="en-US" sz="2900" dirty="0">
                <a:latin typeface="Calibri" pitchFamily="34" charset="0"/>
              </a:rPr>
              <a:t>text): </a:t>
            </a:r>
            <a:r>
              <a:rPr lang="en-US" sz="2900" dirty="0" smtClean="0">
                <a:latin typeface="Calibri" pitchFamily="34" charset="0"/>
              </a:rPr>
              <a:t>a) 0.307 for Experimental, b) 0.305 for Simulation after 1 million runs, or trials. and b) 0.331 for Markov Theoretical, allowing a negligible error content, which diminishes to less than 3% as the size of the experiment increases In the event of large cyber CLOUDS, the author showed that the experimental approach was infeasible, and theoretical result was not mathematically tractable. </a:t>
            </a:r>
          </a:p>
          <a:p>
            <a:pPr marL="274320" indent="-274320" algn="just" eaLnBrk="1" fontAlgn="auto" hangingPunct="1">
              <a:spcAft>
                <a:spcPts val="0"/>
              </a:spcAft>
              <a:buClrTx/>
              <a:buFont typeface="Wingdings 2" pitchFamily="18" charset="2"/>
              <a:buNone/>
              <a:defRPr/>
            </a:pPr>
            <a:endParaRPr lang="en-IN" sz="2000" dirty="0" smtClean="0">
              <a:latin typeface="Calibri" pitchFamily="34" charset="0"/>
            </a:endParaRPr>
          </a:p>
        </p:txBody>
      </p:sp>
      <p:pic>
        <p:nvPicPr>
          <p:cNvPr id="4" name="Picture 3" descr="File:Molecular simulation process.svg">
            <a:hlinkClick r:id="rId2"/>
          </p:cNvPr>
          <p:cNvPicPr/>
          <p:nvPr/>
        </p:nvPicPr>
        <p:blipFill>
          <a:blip r:embed="rId3"/>
          <a:srcRect/>
          <a:stretch>
            <a:fillRect/>
          </a:stretch>
        </p:blipFill>
        <p:spPr bwMode="auto">
          <a:xfrm>
            <a:off x="5076825" y="1700213"/>
            <a:ext cx="3743325" cy="4465637"/>
          </a:xfrm>
          <a:prstGeom prst="rect">
            <a:avLst/>
          </a:prstGeom>
          <a:noFill/>
          <a:ln w="19050">
            <a:solidFill>
              <a:schemeClr val="accent5">
                <a:lumMod val="75000"/>
              </a:schemeClr>
            </a:solidFill>
          </a:ln>
        </p:spPr>
      </p:pic>
      <p:sp>
        <p:nvSpPr>
          <p:cNvPr id="2" name="Slide Number Placeholder 1"/>
          <p:cNvSpPr>
            <a:spLocks noGrp="1"/>
          </p:cNvSpPr>
          <p:nvPr>
            <p:ph type="sldNum" sz="quarter" idx="12"/>
          </p:nvPr>
        </p:nvSpPr>
        <p:spPr/>
        <p:txBody>
          <a:bodyPr/>
          <a:lstStyle/>
          <a:p>
            <a:pPr>
              <a:defRPr/>
            </a:pPr>
            <a:fld id="{E2C5DF4A-6E2A-4B3F-ACF6-A76F5378F49A}" type="slidenum">
              <a:rPr lang="en-IN" smtClean="0"/>
              <a:pPr>
                <a:defRPr/>
              </a:pPr>
              <a:t>9</a:t>
            </a:fld>
            <a:endParaRPr lang="en-IN"/>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25463</TotalTime>
  <Words>3827</Words>
  <Application>Microsoft Office PowerPoint</Application>
  <PresentationFormat>On-screen Show (4:3)</PresentationFormat>
  <Paragraphs>307</Paragraphs>
  <Slides>54</Slides>
  <Notes>0</Notes>
  <HiddenSlides>0</HiddenSlides>
  <MMClips>0</MMClips>
  <ScaleCrop>false</ScaleCrop>
  <HeadingPairs>
    <vt:vector size="4" baseType="variant">
      <vt:variant>
        <vt:lpstr>Theme</vt:lpstr>
      </vt:variant>
      <vt:variant>
        <vt:i4>2</vt:i4>
      </vt:variant>
      <vt:variant>
        <vt:lpstr>Slide Titles</vt:lpstr>
      </vt:variant>
      <vt:variant>
        <vt:i4>54</vt:i4>
      </vt:variant>
    </vt:vector>
  </HeadingPairs>
  <TitlesOfParts>
    <vt:vector size="56" baseType="lpstr">
      <vt:lpstr>Essential</vt:lpstr>
      <vt:lpstr>Civic</vt:lpstr>
      <vt:lpstr>                           </vt:lpstr>
      <vt:lpstr>Learning Objectives </vt:lpstr>
      <vt:lpstr> Abstract</vt:lpstr>
      <vt:lpstr>KEY CONCEPTS </vt:lpstr>
      <vt:lpstr>  INTRODUCTION AND a Brief History to Simulation</vt:lpstr>
      <vt:lpstr>  INTRODUCTION AND a Brief History to Simulation (cont’d)</vt:lpstr>
      <vt:lpstr>GENERIC THEORY  -  CASE STUDIES ON GOODNESS OF FIT FOR UNIFORM NUMBERS</vt:lpstr>
      <vt:lpstr>Why Crucial to Manufacturing and Cyber  Defense Issues</vt:lpstr>
      <vt:lpstr>Why Crucial to Manufacturing and Cyber  Defense Issues (cont’d)</vt:lpstr>
      <vt:lpstr>  A Cross Section of Modeling and Simulation Issues in Manufacturing</vt:lpstr>
      <vt:lpstr>Modeling and Simulation of Multi-State Production Units and Systems in Manufacturing (cont’d)</vt:lpstr>
      <vt:lpstr>Modeling and Simulation of Multi-State Production Units and Systems in Manufacturing (cont’d)</vt:lpstr>
      <vt:lpstr>PowerPoint Presentation</vt:lpstr>
      <vt:lpstr>Two – State  Sahinoglu - Libby (SL)  Probability Model  of REPAIRABLE Units</vt:lpstr>
      <vt:lpstr>Two – State  Sahinoglu - Libby (SL)  Probability Model  of REPAIRABLE Units (cont’d)</vt:lpstr>
      <vt:lpstr>Two – State  Sahinoglu - Libby (SL)  Probability Model  of REPAIRABLE Units (cont’d)</vt:lpstr>
      <vt:lpstr>Three - State Sahinoglu - Libby  Probability Model Of REPAIRABLE UNITS</vt:lpstr>
      <vt:lpstr>Three - State Sahinoglu - Libby  Probability Model Of REPAIRABLE UNITS (cont’d)</vt:lpstr>
      <vt:lpstr>Three - State Sahinoglu - Libby  Probability Model Of REPAIRABLE UNITS (cont’d)</vt:lpstr>
      <vt:lpstr>Three - State Sahinoglu - Libby  Probability Model Of REPAIRABLE UNITS (cont’d)</vt:lpstr>
      <vt:lpstr>       Three - State Sahinoglu - Libby  Probability Model Of REPAIRABLE UNITS (cont’d)</vt:lpstr>
      <vt:lpstr>   Statistical Simulation of Three-State REPAIRABLE Units to Estimate the Density of UP-DOWN-DER STATES</vt:lpstr>
      <vt:lpstr>   Statistical Simulation of Three-State REPAIRABLE Units    to Estimate the Density of UP-DOWN-DER STATES (cont’d)</vt:lpstr>
      <vt:lpstr>   Statistical Simulation of Three-State REPAIRABLE Units    to Estimate the Density of UP-DOWN-DER STATES (cont’d)</vt:lpstr>
      <vt:lpstr>    Statistical Simulation of Three-State REPAIRABLE Units    to Estimate the Density of UP-DOWN-DER STATES (cont’d)</vt:lpstr>
      <vt:lpstr>Statistical Simulation of Three-State REPAIRABLE Units    to Estimate the Density of UP-DOWN-DER STATES (cont’d)</vt:lpstr>
      <vt:lpstr>Statistical Simulation of Three-State REPAIRABLE Units    to Estimate the Density of UP-DOWN-DER STATES (cont’d)</vt:lpstr>
      <vt:lpstr>    Statistical Simulation of Three-State REPAIRABLE Units    to Estimate the Density of UP-DOWN-DER STATES (cont’d)</vt:lpstr>
      <vt:lpstr>PowerPoint Presentation</vt:lpstr>
      <vt:lpstr>PowerPoint Presentation</vt:lpstr>
      <vt:lpstr>    Statistical Simulation of Three-State REPAIRABLE Units    to Estimate the Density of UP-DOWN-DER STATES (cont’d) </vt:lpstr>
      <vt:lpstr>Statistical Simulation of Three-State REPAIRABLE Units    to Estimate the Density of UP-DOWN-DER STATES (cont’d) </vt:lpstr>
      <vt:lpstr>Example of SL Simulation for Modeling Network      of 7 Two-State (UP-DN) REPAIRABLE Units  </vt:lpstr>
      <vt:lpstr>  A REVIEW OF MODELING AND SIMULATION IN CYBERSECURITY  </vt:lpstr>
      <vt:lpstr>     Monte-Carlo Value-at-Risk (VaR) Approach by Kim et al. in Cloud Computing  </vt:lpstr>
      <vt:lpstr>     Monte Carlo and Discrete Event Simulations in Security-Meter (SM) Risk Model  </vt:lpstr>
      <vt:lpstr>PowerPoint Presentation</vt:lpstr>
      <vt:lpstr>     Monte Carlo and Discrete Event Simulations in Security-Meter (SM) Risk Model (cont’d) </vt:lpstr>
      <vt:lpstr>     Monte Carlo and Discrete Event Simulations in Security-Meter (SM) Risk Model (cont’d) </vt:lpstr>
      <vt:lpstr>     Application of Queuing Theory and Simulation  to the Cyber security  </vt:lpstr>
      <vt:lpstr>     Example 1: SINGLE Recovery-Crew for Application of Queuing Simulation to the Cyber security  </vt:lpstr>
      <vt:lpstr>Example 2: DOUBLE Recovery-Crew for Application of Queuing Simulation to the Cyber security</vt:lpstr>
      <vt:lpstr>Example 2: DOUBLE Recovery-Crew for Application of Queuing Simulation to the Cyber security</vt:lpstr>
      <vt:lpstr>Discussions and Conclusion</vt:lpstr>
      <vt:lpstr>APPENDIX  </vt:lpstr>
      <vt:lpstr>APPENDIX (cont’d)  </vt:lpstr>
      <vt:lpstr>APPENDIX (cont’d)  </vt:lpstr>
      <vt:lpstr>APPENDIX (cont’d)  </vt:lpstr>
      <vt:lpstr>APPENDIX (cont’d)  </vt:lpstr>
      <vt:lpstr>APPENDIX (cont’d)  </vt:lpstr>
      <vt:lpstr>APPENDIX (cont’d)  </vt:lpstr>
      <vt:lpstr>APPENDIX (cont’d)  </vt:lpstr>
      <vt:lpstr>APPENDIX (cont’d)  </vt:lpstr>
      <vt:lpstr>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Authentication and Authorization</dc:title>
  <dc:creator>Vinay</dc:creator>
  <cp:lastModifiedBy>Mehmet Sahinoglu</cp:lastModifiedBy>
  <cp:revision>2266</cp:revision>
  <dcterms:created xsi:type="dcterms:W3CDTF">2014-04-14T23:07:45Z</dcterms:created>
  <dcterms:modified xsi:type="dcterms:W3CDTF">2016-08-04T23:31:27Z</dcterms:modified>
</cp:coreProperties>
</file>