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5" r:id="rId1"/>
  </p:sldMasterIdLst>
  <p:notesMasterIdLst>
    <p:notesMasterId r:id="rId78"/>
  </p:notesMasterIdLst>
  <p:sldIdLst>
    <p:sldId id="461" r:id="rId2"/>
    <p:sldId id="293" r:id="rId3"/>
    <p:sldId id="460" r:id="rId4"/>
    <p:sldId id="257" r:id="rId5"/>
    <p:sldId id="406" r:id="rId6"/>
    <p:sldId id="258" r:id="rId7"/>
    <p:sldId id="359" r:id="rId8"/>
    <p:sldId id="407" r:id="rId9"/>
    <p:sldId id="360" r:id="rId10"/>
    <p:sldId id="410" r:id="rId11"/>
    <p:sldId id="409" r:id="rId12"/>
    <p:sldId id="414" r:id="rId13"/>
    <p:sldId id="408" r:id="rId14"/>
    <p:sldId id="412" r:id="rId15"/>
    <p:sldId id="413" r:id="rId16"/>
    <p:sldId id="261" r:id="rId17"/>
    <p:sldId id="415" r:id="rId18"/>
    <p:sldId id="361" r:id="rId19"/>
    <p:sldId id="362" r:id="rId20"/>
    <p:sldId id="364" r:id="rId21"/>
    <p:sldId id="418" r:id="rId22"/>
    <p:sldId id="458" r:id="rId23"/>
    <p:sldId id="419" r:id="rId24"/>
    <p:sldId id="420" r:id="rId25"/>
    <p:sldId id="421" r:id="rId26"/>
    <p:sldId id="422" r:id="rId27"/>
    <p:sldId id="423" r:id="rId28"/>
    <p:sldId id="424" r:id="rId29"/>
    <p:sldId id="425" r:id="rId30"/>
    <p:sldId id="427" r:id="rId31"/>
    <p:sldId id="463" r:id="rId32"/>
    <p:sldId id="462" r:id="rId33"/>
    <p:sldId id="433" r:id="rId34"/>
    <p:sldId id="434" r:id="rId35"/>
    <p:sldId id="435" r:id="rId36"/>
    <p:sldId id="436" r:id="rId37"/>
    <p:sldId id="437" r:id="rId38"/>
    <p:sldId id="438" r:id="rId39"/>
    <p:sldId id="440" r:id="rId40"/>
    <p:sldId id="365" r:id="rId41"/>
    <p:sldId id="366" r:id="rId42"/>
    <p:sldId id="367" r:id="rId43"/>
    <p:sldId id="368" r:id="rId44"/>
    <p:sldId id="369" r:id="rId45"/>
    <p:sldId id="370" r:id="rId46"/>
    <p:sldId id="371" r:id="rId47"/>
    <p:sldId id="372" r:id="rId48"/>
    <p:sldId id="373" r:id="rId49"/>
    <p:sldId id="374" r:id="rId50"/>
    <p:sldId id="375" r:id="rId51"/>
    <p:sldId id="376" r:id="rId52"/>
    <p:sldId id="377" r:id="rId53"/>
    <p:sldId id="378" r:id="rId54"/>
    <p:sldId id="380" r:id="rId55"/>
    <p:sldId id="381" r:id="rId56"/>
    <p:sldId id="382" r:id="rId57"/>
    <p:sldId id="384" r:id="rId58"/>
    <p:sldId id="386" r:id="rId59"/>
    <p:sldId id="387" r:id="rId60"/>
    <p:sldId id="389" r:id="rId61"/>
    <p:sldId id="390" r:id="rId62"/>
    <p:sldId id="385" r:id="rId63"/>
    <p:sldId id="391" r:id="rId64"/>
    <p:sldId id="392" r:id="rId65"/>
    <p:sldId id="393" r:id="rId66"/>
    <p:sldId id="394" r:id="rId67"/>
    <p:sldId id="395" r:id="rId68"/>
    <p:sldId id="396" r:id="rId69"/>
    <p:sldId id="398" r:id="rId70"/>
    <p:sldId id="399" r:id="rId71"/>
    <p:sldId id="400" r:id="rId72"/>
    <p:sldId id="401" r:id="rId73"/>
    <p:sldId id="402" r:id="rId74"/>
    <p:sldId id="403" r:id="rId75"/>
    <p:sldId id="405" r:id="rId76"/>
    <p:sldId id="350" r:id="rId7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40" autoAdjust="0"/>
    <p:restoredTop sz="94778" autoAdjust="0"/>
  </p:normalViewPr>
  <p:slideViewPr>
    <p:cSldViewPr>
      <p:cViewPr varScale="1">
        <p:scale>
          <a:sx n="57" d="100"/>
          <a:sy n="57" d="100"/>
        </p:scale>
        <p:origin x="-95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C3D5CD18-E42D-43A5-A98E-AF074DAA77FD}" type="datetimeFigureOut">
              <a:rPr lang="en-US" smtClean="0"/>
              <a:t>8/3/2016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6D008AD-A13B-4C16-828C-BDB33BDCB7AE}" type="slidenum">
              <a:rPr lang="en-US" smtClean="0"/>
              <a:t>‹#›</a:t>
            </a:fld>
            <a:endParaRPr lang="en-US"/>
          </a:p>
        </p:txBody>
      </p:sp>
    </p:spTree>
    <p:extLst>
      <p:ext uri="{BB962C8B-B14F-4D97-AF65-F5344CB8AC3E}">
        <p14:creationId xmlns:p14="http://schemas.microsoft.com/office/powerpoint/2010/main" val="15658521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48F1F934-18B8-467C-886B-FA0D904286E3}" type="slidenum">
              <a:rPr lang="en-US" smtClean="0">
                <a:solidFill>
                  <a:prstClr val="black"/>
                </a:solidFill>
              </a:rPr>
              <a:pPr/>
              <a:t>23</a:t>
            </a:fld>
            <a:endParaRPr lang="en-US" smtClean="0">
              <a:solidFill>
                <a:prstClr val="black"/>
              </a:solidFill>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905339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816D0CB9-F51E-42C6-A109-583649BD8914}" type="slidenum">
              <a:rPr lang="en-US" smtClean="0">
                <a:solidFill>
                  <a:prstClr val="black"/>
                </a:solidFill>
              </a:rPr>
              <a:pPr/>
              <a:t>24</a:t>
            </a:fld>
            <a:endParaRPr lang="en-US" smtClean="0">
              <a:solidFill>
                <a:prstClr val="black"/>
              </a:solidFill>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7449300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DC77801-A58E-451B-8B12-69F1CF99DEC9}" type="slidenum">
              <a:rPr lang="en-US" smtClean="0">
                <a:solidFill>
                  <a:prstClr val="black"/>
                </a:solidFill>
              </a:rPr>
              <a:pPr/>
              <a:t>25</a:t>
            </a:fld>
            <a:endParaRPr lang="en-US" smtClean="0">
              <a:solidFill>
                <a:prstClr val="black"/>
              </a:solidFill>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98566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CFEB2793-BFC2-42BE-BCC8-DD6425EAE521}" type="slidenum">
              <a:rPr lang="en-US" smtClean="0">
                <a:solidFill>
                  <a:prstClr val="black"/>
                </a:solidFill>
              </a:rPr>
              <a:pPr/>
              <a:t>26</a:t>
            </a:fld>
            <a:endParaRPr lang="en-US" smtClean="0">
              <a:solidFill>
                <a:prstClr val="black"/>
              </a:solidFill>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1569046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BBA254E9-9283-4403-8C6D-D6B60D094687}" type="slidenum">
              <a:rPr lang="en-US" smtClean="0">
                <a:solidFill>
                  <a:prstClr val="black"/>
                </a:solidFill>
              </a:rPr>
              <a:pPr/>
              <a:t>27</a:t>
            </a:fld>
            <a:endParaRPr lang="en-US" smtClean="0">
              <a:solidFill>
                <a:prstClr val="black"/>
              </a:solidFill>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750550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92E345EF-F55A-450D-ACC6-98BF38347494}" type="slidenum">
              <a:rPr lang="en-US" smtClean="0">
                <a:solidFill>
                  <a:prstClr val="black"/>
                </a:solidFill>
              </a:rPr>
              <a:pPr/>
              <a:t>28</a:t>
            </a:fld>
            <a:endParaRPr lang="en-US" smtClean="0">
              <a:solidFill>
                <a:prstClr val="black"/>
              </a:solidFill>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2488797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FC03535F-71B6-41FD-B20B-D9339829F9F2}" type="slidenum">
              <a:rPr lang="en-US" smtClean="0">
                <a:solidFill>
                  <a:prstClr val="black"/>
                </a:solidFill>
              </a:rPr>
              <a:pPr/>
              <a:t>29</a:t>
            </a:fld>
            <a:endParaRPr lang="en-US" smtClean="0">
              <a:solidFill>
                <a:prstClr val="black"/>
              </a:solidFill>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24820818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6AD7AA4B-1E0D-4D17-8E1B-84539025D59F}" type="slidenum">
              <a:rPr lang="en-US" smtClean="0"/>
              <a:pPr/>
              <a:t>30</a:t>
            </a:fld>
            <a:endParaRPr lang="en-U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7562947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E4FADADA-A60E-4166-934E-E398CB168ED9}" type="slidenum">
              <a:rPr lang="en-US" smtClean="0">
                <a:solidFill>
                  <a:prstClr val="black"/>
                </a:solidFill>
              </a:rPr>
              <a:pPr/>
              <a:t>34</a:t>
            </a:fld>
            <a:endParaRPr lang="en-US" smtClean="0">
              <a:solidFill>
                <a:prstClr val="black"/>
              </a:solidFill>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797877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4"/>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9EBF8CCF-C87C-4070-A0E2-AAD9553ABAE3}" type="datetime1">
              <a:rPr lang="en-IN" smtClean="0"/>
              <a:t>03-08-2016</a:t>
            </a:fld>
            <a:endParaRPr lang="en-IN"/>
          </a:p>
        </p:txBody>
      </p:sp>
      <p:sp>
        <p:nvSpPr>
          <p:cNvPr id="16" name="Footer Placeholder 16"/>
          <p:cNvSpPr>
            <a:spLocks noGrp="1"/>
          </p:cNvSpPr>
          <p:nvPr>
            <p:ph type="ftr" sz="quarter" idx="11"/>
          </p:nvPr>
        </p:nvSpPr>
        <p:spPr/>
        <p:txBody>
          <a:bodyPr/>
          <a:lstStyle>
            <a:lvl1pPr>
              <a:defRPr/>
            </a:lvl1pPr>
          </a:lstStyle>
          <a:p>
            <a:pPr>
              <a:defRPr/>
            </a:pPr>
            <a:endParaRPr lang="en-IN"/>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4098E31A-AFD7-4F31-8D62-F3A03EDFF207}" type="slidenum">
              <a:rPr lang="en-IN"/>
              <a:pPr>
                <a:defRPr/>
              </a:pPr>
              <a:t>‹#›</a:t>
            </a:fld>
            <a:endParaRPr lang="en-IN"/>
          </a:p>
        </p:txBody>
      </p:sp>
    </p:spTree>
    <p:extLst>
      <p:ext uri="{BB962C8B-B14F-4D97-AF65-F5344CB8AC3E}">
        <p14:creationId xmlns:p14="http://schemas.microsoft.com/office/powerpoint/2010/main" val="717043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A781CFE5-D4B2-46FB-A69D-0CF4F8AF2FB8}" type="datetime1">
              <a:rPr lang="en-IN" smtClean="0"/>
              <a:t>03-08-2016</a:t>
            </a:fld>
            <a:endParaRPr lang="en-IN"/>
          </a:p>
        </p:txBody>
      </p:sp>
      <p:sp>
        <p:nvSpPr>
          <p:cNvPr id="5" name="Footer Placeholder 2"/>
          <p:cNvSpPr>
            <a:spLocks noGrp="1"/>
          </p:cNvSpPr>
          <p:nvPr>
            <p:ph type="ftr" sz="quarter" idx="11"/>
          </p:nvPr>
        </p:nvSpPr>
        <p:spPr/>
        <p:txBody>
          <a:bodyPr/>
          <a:lstStyle>
            <a:lvl1pPr>
              <a:defRPr/>
            </a:lvl1pPr>
          </a:lstStyle>
          <a:p>
            <a:pPr>
              <a:defRPr/>
            </a:pPr>
            <a:endParaRPr lang="en-IN"/>
          </a:p>
        </p:txBody>
      </p:sp>
      <p:sp>
        <p:nvSpPr>
          <p:cNvPr id="6" name="Slide Number Placeholder 22"/>
          <p:cNvSpPr>
            <a:spLocks noGrp="1"/>
          </p:cNvSpPr>
          <p:nvPr>
            <p:ph type="sldNum" sz="quarter" idx="12"/>
          </p:nvPr>
        </p:nvSpPr>
        <p:spPr/>
        <p:txBody>
          <a:bodyPr/>
          <a:lstStyle>
            <a:lvl1pPr>
              <a:defRPr/>
            </a:lvl1pPr>
          </a:lstStyle>
          <a:p>
            <a:pPr>
              <a:defRPr/>
            </a:pPr>
            <a:fld id="{D6853ABA-2888-4781-ABE4-55DDDA965EAF}" type="slidenum">
              <a:rPr lang="en-IN"/>
              <a:pPr>
                <a:defRPr/>
              </a:pPr>
              <a:t>‹#›</a:t>
            </a:fld>
            <a:endParaRPr lang="en-IN"/>
          </a:p>
        </p:txBody>
      </p:sp>
    </p:spTree>
    <p:extLst>
      <p:ext uri="{BB962C8B-B14F-4D97-AF65-F5344CB8AC3E}">
        <p14:creationId xmlns:p14="http://schemas.microsoft.com/office/powerpoint/2010/main" val="2560108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4"/>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79F0D62A-BE32-42EA-8B15-FBEABFE0508C}" type="slidenum">
              <a:rPr lang="en-IN"/>
              <a:pPr>
                <a:defRPr/>
              </a:pPr>
              <a:t>‹#›</a:t>
            </a:fld>
            <a:endParaRPr lang="en-IN"/>
          </a:p>
        </p:txBody>
      </p:sp>
      <p:sp>
        <p:nvSpPr>
          <p:cNvPr id="14" name="Date Placeholder 3"/>
          <p:cNvSpPr>
            <a:spLocks noGrp="1"/>
          </p:cNvSpPr>
          <p:nvPr>
            <p:ph type="dt" sz="half" idx="11"/>
          </p:nvPr>
        </p:nvSpPr>
        <p:spPr/>
        <p:txBody>
          <a:bodyPr/>
          <a:lstStyle>
            <a:lvl1pPr>
              <a:defRPr/>
            </a:lvl1pPr>
          </a:lstStyle>
          <a:p>
            <a:pPr>
              <a:defRPr/>
            </a:pPr>
            <a:fld id="{3AA18B20-6C51-4715-929B-98C6D258B8A2}" type="datetime1">
              <a:rPr lang="en-IN" smtClean="0"/>
              <a:t>03-08-2016</a:t>
            </a:fld>
            <a:endParaRPr lang="en-IN"/>
          </a:p>
        </p:txBody>
      </p:sp>
      <p:sp>
        <p:nvSpPr>
          <p:cNvPr id="15" name="Footer Placeholder 4"/>
          <p:cNvSpPr>
            <a:spLocks noGrp="1"/>
          </p:cNvSpPr>
          <p:nvPr>
            <p:ph type="ftr" sz="quarter" idx="12"/>
          </p:nvPr>
        </p:nvSpPr>
        <p:spPr/>
        <p:txBody>
          <a:bodyPr/>
          <a:lstStyle>
            <a:lvl1pPr>
              <a:defRPr/>
            </a:lvl1pPr>
          </a:lstStyle>
          <a:p>
            <a:pPr>
              <a:defRPr/>
            </a:pPr>
            <a:endParaRPr lang="en-IN"/>
          </a:p>
        </p:txBody>
      </p:sp>
    </p:spTree>
    <p:extLst>
      <p:ext uri="{BB962C8B-B14F-4D97-AF65-F5344CB8AC3E}">
        <p14:creationId xmlns:p14="http://schemas.microsoft.com/office/powerpoint/2010/main" val="10851354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150938" y="617538"/>
            <a:ext cx="7804150" cy="5514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fld id="{F4A47227-5F49-4B27-B182-D52EF21A7F39}" type="datetime1">
              <a:rPr lang="en-IN" smtClean="0">
                <a:solidFill>
                  <a:srgbClr val="000000"/>
                </a:solidFill>
              </a:rPr>
              <a:t>03-08-2016</a:t>
            </a:fld>
            <a:endParaRPr lang="en-US">
              <a:solidFill>
                <a:srgbClr val="000000"/>
              </a:solidFill>
            </a:endParaRPr>
          </a:p>
        </p:txBody>
      </p:sp>
      <p:sp>
        <p:nvSpPr>
          <p:cNvPr id="4" name="Rectangle 12"/>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13"/>
          <p:cNvSpPr>
            <a:spLocks noGrp="1" noChangeArrowheads="1"/>
          </p:cNvSpPr>
          <p:nvPr>
            <p:ph type="sldNum" sz="quarter" idx="12"/>
          </p:nvPr>
        </p:nvSpPr>
        <p:spPr>
          <a:ln/>
        </p:spPr>
        <p:txBody>
          <a:bodyPr/>
          <a:lstStyle>
            <a:lvl1pPr>
              <a:defRPr/>
            </a:lvl1pPr>
          </a:lstStyle>
          <a:p>
            <a:pPr>
              <a:defRPr/>
            </a:pPr>
            <a:fld id="{F51EC089-CCB0-4B56-8388-68B1F5721BC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36687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0D77A94-4415-4953-B089-46916789B099}" type="datetime1">
              <a:rPr lang="en-IN" smtClean="0"/>
              <a:t>03-08-2016</a:t>
            </a:fld>
            <a:endParaRPr lang="en-IN"/>
          </a:p>
        </p:txBody>
      </p:sp>
      <p:sp>
        <p:nvSpPr>
          <p:cNvPr id="5" name="Footer Placeholder 4"/>
          <p:cNvSpPr>
            <a:spLocks noGrp="1"/>
          </p:cNvSpPr>
          <p:nvPr>
            <p:ph type="ftr" sz="quarter" idx="11"/>
          </p:nvPr>
        </p:nvSpPr>
        <p:spPr/>
        <p:txBody>
          <a:bodyPr/>
          <a:lstStyle>
            <a:lvl1pPr>
              <a:defRPr/>
            </a:lvl1pPr>
          </a:lstStyle>
          <a:p>
            <a:pPr>
              <a:defRPr/>
            </a:pPr>
            <a:endParaRPr lang="en-IN"/>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7AF4AC83-D1D7-454D-B1F4-7768E1E9134A}" type="slidenum">
              <a:rPr lang="en-IN"/>
              <a:pPr>
                <a:defRPr/>
              </a:pPr>
              <a:t>‹#›</a:t>
            </a:fld>
            <a:endParaRPr lang="en-IN"/>
          </a:p>
        </p:txBody>
      </p:sp>
    </p:spTree>
    <p:extLst>
      <p:ext uri="{BB962C8B-B14F-4D97-AF65-F5344CB8AC3E}">
        <p14:creationId xmlns:p14="http://schemas.microsoft.com/office/powerpoint/2010/main" val="2303095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IN"/>
          </a:p>
        </p:txBody>
      </p:sp>
      <p:sp>
        <p:nvSpPr>
          <p:cNvPr id="16" name="Date Placeholder 3"/>
          <p:cNvSpPr>
            <a:spLocks noGrp="1"/>
          </p:cNvSpPr>
          <p:nvPr>
            <p:ph type="dt" sz="half" idx="11"/>
          </p:nvPr>
        </p:nvSpPr>
        <p:spPr/>
        <p:txBody>
          <a:bodyPr/>
          <a:lstStyle>
            <a:lvl1pPr>
              <a:defRPr/>
            </a:lvl1pPr>
          </a:lstStyle>
          <a:p>
            <a:pPr>
              <a:defRPr/>
            </a:pPr>
            <a:fld id="{A028DD39-13BE-4810-A623-3554591D4BCA}" type="datetime1">
              <a:rPr lang="en-IN" smtClean="0"/>
              <a:t>03-08-2016</a:t>
            </a:fld>
            <a:endParaRPr lang="en-IN"/>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1DAB5F0B-17B1-40E4-B4A4-ADB3DD5FEE81}" type="slidenum">
              <a:rPr lang="en-IN"/>
              <a:pPr>
                <a:defRPr/>
              </a:pPr>
              <a:t>‹#›</a:t>
            </a:fld>
            <a:endParaRPr lang="en-IN"/>
          </a:p>
        </p:txBody>
      </p:sp>
    </p:spTree>
    <p:extLst>
      <p:ext uri="{BB962C8B-B14F-4D97-AF65-F5344CB8AC3E}">
        <p14:creationId xmlns:p14="http://schemas.microsoft.com/office/powerpoint/2010/main" val="3879631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Straight Connector 4"/>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5E8475CD-376D-4CD8-BFF1-224F03C559F0}" type="datetime1">
              <a:rPr lang="en-IN" smtClean="0"/>
              <a:t>03-08-2016</a:t>
            </a:fld>
            <a:endParaRPr lang="en-IN"/>
          </a:p>
        </p:txBody>
      </p:sp>
      <p:sp>
        <p:nvSpPr>
          <p:cNvPr id="7" name="Footer Placeholder 5"/>
          <p:cNvSpPr>
            <a:spLocks noGrp="1"/>
          </p:cNvSpPr>
          <p:nvPr>
            <p:ph type="ftr" sz="quarter" idx="11"/>
          </p:nvPr>
        </p:nvSpPr>
        <p:spPr/>
        <p:txBody>
          <a:bodyPr/>
          <a:lstStyle>
            <a:lvl1pPr>
              <a:defRPr/>
            </a:lvl1pPr>
          </a:lstStyle>
          <a:p>
            <a:pPr>
              <a:defRPr/>
            </a:pPr>
            <a:endParaRPr lang="en-IN"/>
          </a:p>
        </p:txBody>
      </p:sp>
      <p:sp>
        <p:nvSpPr>
          <p:cNvPr id="8" name="Slide Number Placeholder 6"/>
          <p:cNvSpPr>
            <a:spLocks noGrp="1"/>
          </p:cNvSpPr>
          <p:nvPr>
            <p:ph type="sldNum" sz="quarter" idx="12"/>
          </p:nvPr>
        </p:nvSpPr>
        <p:spPr/>
        <p:txBody>
          <a:bodyPr/>
          <a:lstStyle>
            <a:lvl1pPr>
              <a:defRPr/>
            </a:lvl1pPr>
          </a:lstStyle>
          <a:p>
            <a:pPr>
              <a:defRPr/>
            </a:pPr>
            <a:fld id="{309D3C2E-522C-4C60-A1FF-6A7D872F8778}" type="slidenum">
              <a:rPr lang="en-IN"/>
              <a:pPr>
                <a:defRPr/>
              </a:pPr>
              <a:t>‹#›</a:t>
            </a:fld>
            <a:endParaRPr lang="en-IN"/>
          </a:p>
        </p:txBody>
      </p:sp>
    </p:spTree>
    <p:extLst>
      <p:ext uri="{BB962C8B-B14F-4D97-AF65-F5344CB8AC3E}">
        <p14:creationId xmlns:p14="http://schemas.microsoft.com/office/powerpoint/2010/main" val="4045726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10"/>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E2A269C2-2953-45F8-9B3D-73CB23BB6DA4}" type="datetime1">
              <a:rPr lang="en-IN" smtClean="0"/>
              <a:t>03-08-2016</a:t>
            </a:fld>
            <a:endParaRPr lang="en-IN"/>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IN"/>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C8E81518-953D-4A44-A644-24FF844969F5}" type="slidenum">
              <a:rPr lang="en-IN"/>
              <a:pPr>
                <a:defRPr/>
              </a:pPr>
              <a:t>‹#›</a:t>
            </a:fld>
            <a:endParaRPr lang="en-IN"/>
          </a:p>
        </p:txBody>
      </p:sp>
    </p:spTree>
    <p:extLst>
      <p:ext uri="{BB962C8B-B14F-4D97-AF65-F5344CB8AC3E}">
        <p14:creationId xmlns:p14="http://schemas.microsoft.com/office/powerpoint/2010/main" val="3299956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19E2D065-43DE-4B21-BBB9-A6144D4083F9}" type="datetime1">
              <a:rPr lang="en-IN" smtClean="0"/>
              <a:t>03-08-2016</a:t>
            </a:fld>
            <a:endParaRPr lang="en-IN"/>
          </a:p>
        </p:txBody>
      </p:sp>
      <p:sp>
        <p:nvSpPr>
          <p:cNvPr id="4" name="Footer Placeholder 3"/>
          <p:cNvSpPr>
            <a:spLocks noGrp="1"/>
          </p:cNvSpPr>
          <p:nvPr>
            <p:ph type="ftr" sz="quarter" idx="11"/>
          </p:nvPr>
        </p:nvSpPr>
        <p:spPr/>
        <p:txBody>
          <a:bodyPr/>
          <a:lstStyle>
            <a:lvl1pPr>
              <a:defRPr/>
            </a:lvl1pPr>
          </a:lstStyle>
          <a:p>
            <a:pPr>
              <a:defRPr/>
            </a:pPr>
            <a:endParaRPr lang="en-IN"/>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036FFF4A-0606-4CE0-BBB5-BD7AF3E0F675}" type="slidenum">
              <a:rPr lang="en-IN"/>
              <a:pPr>
                <a:defRPr/>
              </a:pPr>
              <a:t>‹#›</a:t>
            </a:fld>
            <a:endParaRPr lang="en-IN"/>
          </a:p>
        </p:txBody>
      </p:sp>
    </p:spTree>
    <p:extLst>
      <p:ext uri="{BB962C8B-B14F-4D97-AF65-F5344CB8AC3E}">
        <p14:creationId xmlns:p14="http://schemas.microsoft.com/office/powerpoint/2010/main" val="2541718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3" name="Rectangle 2"/>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4" name="Rectangle 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8" name="Date Placeholder 1"/>
          <p:cNvSpPr>
            <a:spLocks noGrp="1"/>
          </p:cNvSpPr>
          <p:nvPr>
            <p:ph type="dt" sz="half" idx="10"/>
          </p:nvPr>
        </p:nvSpPr>
        <p:spPr/>
        <p:txBody>
          <a:bodyPr/>
          <a:lstStyle>
            <a:lvl1pPr>
              <a:defRPr/>
            </a:lvl1pPr>
          </a:lstStyle>
          <a:p>
            <a:pPr>
              <a:defRPr/>
            </a:pPr>
            <a:fld id="{7AE0F5DF-09EC-454E-A011-B73FAA6ADB2C}" type="datetime1">
              <a:rPr lang="en-IN" smtClean="0"/>
              <a:t>03-08-2016</a:t>
            </a:fld>
            <a:endParaRPr lang="en-IN"/>
          </a:p>
        </p:txBody>
      </p:sp>
      <p:sp>
        <p:nvSpPr>
          <p:cNvPr id="9" name="Footer Placeholder 2"/>
          <p:cNvSpPr>
            <a:spLocks noGrp="1"/>
          </p:cNvSpPr>
          <p:nvPr>
            <p:ph type="ftr" sz="quarter" idx="11"/>
          </p:nvPr>
        </p:nvSpPr>
        <p:spPr/>
        <p:txBody>
          <a:bodyPr/>
          <a:lstStyle>
            <a:lvl1pPr>
              <a:defRPr/>
            </a:lvl1pPr>
          </a:lstStyle>
          <a:p>
            <a:pPr>
              <a:defRPr/>
            </a:pPr>
            <a:endParaRPr lang="en-IN"/>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31E11366-28FD-4A65-A7CF-6280BC882A55}" type="slidenum">
              <a:rPr lang="en-IN"/>
              <a:pPr>
                <a:defRPr/>
              </a:pPr>
              <a:t>‹#›</a:t>
            </a:fld>
            <a:endParaRPr lang="en-IN"/>
          </a:p>
        </p:txBody>
      </p:sp>
    </p:spTree>
    <p:extLst>
      <p:ext uri="{BB962C8B-B14F-4D97-AF65-F5344CB8AC3E}">
        <p14:creationId xmlns:p14="http://schemas.microsoft.com/office/powerpoint/2010/main" val="19745522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55454A7A-5F60-4240-966C-1C7F4927D76D}" type="slidenum">
              <a:rPr lang="en-IN"/>
              <a:pPr>
                <a:defRPr/>
              </a:pPr>
              <a:t>‹#›</a:t>
            </a:fld>
            <a:endParaRPr lang="en-IN"/>
          </a:p>
        </p:txBody>
      </p:sp>
      <p:sp>
        <p:nvSpPr>
          <p:cNvPr id="17" name="Date Placeholder 4"/>
          <p:cNvSpPr>
            <a:spLocks noGrp="1"/>
          </p:cNvSpPr>
          <p:nvPr>
            <p:ph type="dt" sz="half" idx="11"/>
          </p:nvPr>
        </p:nvSpPr>
        <p:spPr/>
        <p:txBody>
          <a:bodyPr/>
          <a:lstStyle>
            <a:lvl1pPr>
              <a:defRPr/>
            </a:lvl1pPr>
          </a:lstStyle>
          <a:p>
            <a:pPr>
              <a:defRPr/>
            </a:pPr>
            <a:fld id="{F41C278F-B1C2-426D-8643-67C62C33871D}" type="datetime1">
              <a:rPr lang="en-IN" smtClean="0"/>
              <a:t>03-08-2016</a:t>
            </a:fld>
            <a:endParaRPr lang="en-IN"/>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IN"/>
          </a:p>
        </p:txBody>
      </p:sp>
    </p:spTree>
    <p:extLst>
      <p:ext uri="{BB962C8B-B14F-4D97-AF65-F5344CB8AC3E}">
        <p14:creationId xmlns:p14="http://schemas.microsoft.com/office/powerpoint/2010/main" val="4099323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dirty="0"/>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43C28A48-9740-4B95-AF04-C00A7F93DC53}" type="slidenum">
              <a:rPr lang="en-IN"/>
              <a:pPr>
                <a:defRPr/>
              </a:pPr>
              <a:t>‹#›</a:t>
            </a:fld>
            <a:endParaRPr lang="en-IN"/>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151092B0-9383-42F0-8618-F6A4D1322BB8}" type="datetime1">
              <a:rPr lang="en-IN" smtClean="0"/>
              <a:t>03-08-2016</a:t>
            </a:fld>
            <a:endParaRPr lang="en-IN"/>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IN"/>
          </a:p>
        </p:txBody>
      </p:sp>
    </p:spTree>
    <p:extLst>
      <p:ext uri="{BB962C8B-B14F-4D97-AF65-F5344CB8AC3E}">
        <p14:creationId xmlns:p14="http://schemas.microsoft.com/office/powerpoint/2010/main" val="890798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defRPr>
            </a:lvl1pPr>
          </a:lstStyle>
          <a:p>
            <a:pPr>
              <a:defRPr/>
            </a:pPr>
            <a:fld id="{97FE264B-5193-42A8-966F-E6BEABA5FED4}" type="datetime1">
              <a:rPr lang="en-IN" smtClean="0"/>
              <a:t>03-08-2016</a:t>
            </a:fld>
            <a:endParaRPr lang="en-IN"/>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a:defRPr/>
            </a:pPr>
            <a:endParaRPr lang="en-IN"/>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2E0B182D-7ABF-4284-AB19-D56B3573260B}" type="slidenum">
              <a:rPr lang="en-IN"/>
              <a:pPr>
                <a:defRPr/>
              </a:pPr>
              <a:t>‹#›</a:t>
            </a:fld>
            <a:endParaRPr lang="en-IN"/>
          </a:p>
        </p:txBody>
      </p:sp>
      <p:sp>
        <p:nvSpPr>
          <p:cNvPr id="2062"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063"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4030" r:id="rId1"/>
    <p:sldLayoutId id="2147484031" r:id="rId2"/>
    <p:sldLayoutId id="2147484032" r:id="rId3"/>
    <p:sldLayoutId id="2147484033" r:id="rId4"/>
    <p:sldLayoutId id="2147484034" r:id="rId5"/>
    <p:sldLayoutId id="2147484035" r:id="rId6"/>
    <p:sldLayoutId id="2147484036" r:id="rId7"/>
    <p:sldLayoutId id="2147484037" r:id="rId8"/>
    <p:sldLayoutId id="2147484038" r:id="rId9"/>
    <p:sldLayoutId id="2147484029" r:id="rId10"/>
    <p:sldLayoutId id="2147484039" r:id="rId11"/>
    <p:sldLayoutId id="2147484104" r:id="rId12"/>
  </p:sldLayoutIdLst>
  <p:hf hdr="0" ftr="0" dt="0"/>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4.emf"/><Relationship Id="rId4" Type="http://schemas.openxmlformats.org/officeDocument/2006/relationships/oleObject" Target="../embeddings/Microsoft_Excel_97-2003_Worksheet1.xls"/></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7.emf"/><Relationship Id="rId4" Type="http://schemas.openxmlformats.org/officeDocument/2006/relationships/oleObject" Target="../embeddings/Microsoft_Excel_97-2003_Worksheet2.xls"/></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Microsoft_Excel_97-2003_Worksheet3.xls"/><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8.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6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52.wmf"/></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1"/>
          <p:cNvSpPr>
            <a:spLocks noGrp="1"/>
          </p:cNvSpPr>
          <p:nvPr>
            <p:ph type="ctrTitle"/>
          </p:nvPr>
        </p:nvSpPr>
        <p:spPr>
          <a:xfrm>
            <a:off x="611560" y="764704"/>
            <a:ext cx="8208912" cy="1440160"/>
          </a:xfrm>
        </p:spPr>
        <p:txBody>
          <a:bodyPr>
            <a:noAutofit/>
          </a:bodyPr>
          <a:lstStyle/>
          <a:p>
            <a:pPr>
              <a:lnSpc>
                <a:spcPct val="90000"/>
              </a:lnSpc>
            </a:pPr>
            <a:r>
              <a:rPr lang="en-US" sz="4000" b="1" cap="small" dirty="0" smtClean="0"/>
              <a:t/>
            </a:r>
            <a:br>
              <a:rPr lang="en-US" sz="4000" b="1" cap="small" dirty="0" smtClean="0"/>
            </a:br>
            <a:r>
              <a:rPr lang="en-US" sz="4000" b="1" cap="small" dirty="0" smtClean="0"/>
              <a:t>       </a:t>
            </a:r>
            <a:r>
              <a:rPr lang="en-US" sz="4800" b="1" cap="small" dirty="0" smtClean="0"/>
              <a:t>             </a:t>
            </a:r>
            <a:r>
              <a:rPr lang="en-US" sz="4800" b="1" cap="small" dirty="0"/>
              <a:t/>
            </a:r>
            <a:br>
              <a:rPr lang="en-US" sz="4800" b="1" cap="small" dirty="0"/>
            </a:br>
            <a:r>
              <a:rPr lang="en-US" sz="4800" b="1" cap="small" dirty="0" smtClean="0"/>
              <a:t/>
            </a:r>
            <a:br>
              <a:rPr lang="en-US" sz="4800" b="1" cap="small" dirty="0" smtClean="0"/>
            </a:br>
            <a:r>
              <a:rPr lang="en-US" sz="4800" b="1" cap="small" dirty="0" smtClean="0"/>
              <a:t/>
            </a:r>
            <a:br>
              <a:rPr lang="en-US" sz="4800" b="1" cap="small" dirty="0" smtClean="0"/>
            </a:br>
            <a:r>
              <a:rPr lang="en-US" sz="4800" b="1" cap="small" dirty="0"/>
              <a:t/>
            </a:r>
            <a:br>
              <a:rPr lang="en-US" sz="4800" b="1" cap="small" dirty="0"/>
            </a:br>
            <a:r>
              <a:rPr lang="en-US" sz="4400" b="1" cap="small" dirty="0" smtClean="0"/>
              <a:t/>
            </a:r>
            <a:br>
              <a:rPr lang="en-US" sz="4400" b="1" cap="small" dirty="0" smtClean="0"/>
            </a:br>
            <a:r>
              <a:rPr lang="en-US" altLang="en-US" sz="3200" b="1" dirty="0">
                <a:solidFill>
                  <a:srgbClr val="FFFF00"/>
                </a:solidFill>
              </a:rPr>
              <a:t/>
            </a:r>
            <a:br>
              <a:rPr lang="en-US" altLang="en-US" sz="3200" b="1" dirty="0">
                <a:solidFill>
                  <a:srgbClr val="FFFF00"/>
                </a:solidFill>
              </a:rPr>
            </a:br>
            <a:endParaRPr lang="en-US" sz="3200" b="1" cap="small" dirty="0"/>
          </a:p>
        </p:txBody>
      </p:sp>
      <p:sp>
        <p:nvSpPr>
          <p:cNvPr id="6146" name="Subtitle 2"/>
          <p:cNvSpPr>
            <a:spLocks noGrp="1"/>
          </p:cNvSpPr>
          <p:nvPr>
            <p:ph type="subTitle" idx="1"/>
          </p:nvPr>
        </p:nvSpPr>
        <p:spPr>
          <a:xfrm>
            <a:off x="1371600" y="2819400"/>
            <a:ext cx="6400800" cy="3057872"/>
          </a:xfrm>
        </p:spPr>
        <p:txBody>
          <a:bodyPr>
            <a:noAutofit/>
          </a:bodyPr>
          <a:lstStyle/>
          <a:p>
            <a:pPr algn="ctr" eaLnBrk="1" fontAlgn="auto" hangingPunct="1">
              <a:spcAft>
                <a:spcPts val="0"/>
              </a:spcAft>
              <a:buFont typeface="Wingdings 2"/>
              <a:buNone/>
              <a:defRPr/>
            </a:pPr>
            <a:r>
              <a:rPr lang="en-US" sz="3200" b="1" cap="small" dirty="0" smtClean="0">
                <a:solidFill>
                  <a:srgbClr val="FF0000"/>
                </a:solidFill>
                <a:latin typeface="Corbel "/>
              </a:rPr>
              <a:t>Chapter 4</a:t>
            </a:r>
          </a:p>
          <a:p>
            <a:pPr lvl="0">
              <a:buClr>
                <a:srgbClr val="3333CC"/>
              </a:buClr>
              <a:buSzPct val="60000"/>
            </a:pPr>
            <a:r>
              <a:rPr lang="en-US" sz="3400" cap="small" dirty="0" smtClean="0">
                <a:solidFill>
                  <a:srgbClr val="00B0F0"/>
                </a:solidFill>
                <a:latin typeface="+mj-lt"/>
                <a:cs typeface="Aharoni" pitchFamily="2" charset="-79"/>
              </a:rPr>
              <a:t>Security </a:t>
            </a:r>
            <a:r>
              <a:rPr lang="en-US" sz="3400" cap="small" dirty="0">
                <a:solidFill>
                  <a:srgbClr val="00B0F0"/>
                </a:solidFill>
                <a:latin typeface="+mj-lt"/>
                <a:cs typeface="Aharoni" pitchFamily="2" charset="-79"/>
              </a:rPr>
              <a:t>Risk Assessment and Management in cyber-risk</a:t>
            </a:r>
            <a:endParaRPr lang="en-IN" sz="3400" cap="small" dirty="0">
              <a:solidFill>
                <a:srgbClr val="00B0F0"/>
              </a:solidFill>
              <a:latin typeface="+mj-lt"/>
              <a:cs typeface="Aharoni" pitchFamily="2" charset="-79"/>
            </a:endParaRPr>
          </a:p>
          <a:p>
            <a:endParaRPr lang="en-IN" sz="3600" cap="small" dirty="0" smtClean="0">
              <a:solidFill>
                <a:srgbClr val="00B0F0"/>
              </a:solidFill>
              <a:latin typeface="+mj-lt"/>
              <a:cs typeface="Aharoni" pitchFamily="2" charset="-79"/>
            </a:endParaRPr>
          </a:p>
        </p:txBody>
      </p:sp>
      <p:sp>
        <p:nvSpPr>
          <p:cNvPr id="4" name="Title 1"/>
          <p:cNvSpPr txBox="1">
            <a:spLocks/>
          </p:cNvSpPr>
          <p:nvPr/>
        </p:nvSpPr>
        <p:spPr bwMode="auto">
          <a:xfrm>
            <a:off x="2123728" y="5157192"/>
            <a:ext cx="4176464" cy="756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Autofit/>
          </a:bodyPr>
          <a:lstStyle>
            <a:lvl1pPr algn="ctr" rtl="0" eaLnBrk="0" fontAlgn="base" hangingPunct="0">
              <a:spcBef>
                <a:spcPct val="0"/>
              </a:spcBef>
              <a:spcAft>
                <a:spcPct val="0"/>
              </a:spcAft>
              <a:defRPr sz="4200" kern="1200">
                <a:solidFill>
                  <a:schemeClr val="accent1"/>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a:defRPr/>
            </a:pPr>
            <a:r>
              <a:rPr lang="en-US" sz="4000" b="1" cap="small" dirty="0" smtClean="0">
                <a:solidFill>
                  <a:srgbClr val="D16349"/>
                </a:solidFill>
              </a:rPr>
              <a:t/>
            </a:r>
            <a:br>
              <a:rPr lang="en-US" sz="4000" b="1" cap="small" dirty="0" smtClean="0">
                <a:solidFill>
                  <a:srgbClr val="D16349"/>
                </a:solidFill>
              </a:rPr>
            </a:br>
            <a:r>
              <a:rPr lang="en-US" sz="4000" b="1" cap="small" dirty="0" smtClean="0">
                <a:solidFill>
                  <a:srgbClr val="D16349"/>
                </a:solidFill>
              </a:rPr>
              <a:t/>
            </a:r>
            <a:br>
              <a:rPr lang="en-US" sz="4000" b="1" cap="small" dirty="0" smtClean="0">
                <a:solidFill>
                  <a:srgbClr val="D16349"/>
                </a:solidFill>
              </a:rPr>
            </a:br>
            <a:endParaRPr lang="en-US" sz="4000" b="1" cap="small" dirty="0">
              <a:solidFill>
                <a:srgbClr val="D16349"/>
              </a:solidFill>
            </a:endParaRPr>
          </a:p>
        </p:txBody>
      </p:sp>
      <p:sp>
        <p:nvSpPr>
          <p:cNvPr id="2" name="Rectangle 1"/>
          <p:cNvSpPr/>
          <p:nvPr/>
        </p:nvSpPr>
        <p:spPr>
          <a:xfrm>
            <a:off x="1331640" y="908720"/>
            <a:ext cx="6696744" cy="1384995"/>
          </a:xfrm>
          <a:prstGeom prst="rect">
            <a:avLst/>
          </a:prstGeom>
        </p:spPr>
        <p:txBody>
          <a:bodyPr wrap="square">
            <a:spAutoFit/>
          </a:bodyPr>
          <a:lstStyle/>
          <a:p>
            <a:pPr algn="ctr"/>
            <a:r>
              <a:rPr lang="en-US" altLang="en-US" sz="2800" cap="all" dirty="0">
                <a:solidFill>
                  <a:srgbClr val="00B050"/>
                </a:solidFill>
              </a:rPr>
              <a:t>Cyber-Risk Informatics:</a:t>
            </a:r>
            <a:br>
              <a:rPr lang="en-US" altLang="en-US" sz="2800" cap="all" dirty="0">
                <a:solidFill>
                  <a:srgbClr val="00B050"/>
                </a:solidFill>
              </a:rPr>
            </a:br>
            <a:r>
              <a:rPr lang="en-US" altLang="en-US" sz="2800" cap="all" dirty="0">
                <a:solidFill>
                  <a:srgbClr val="00B050"/>
                </a:solidFill>
              </a:rPr>
              <a:t>Engineering Evaluation with Data Science</a:t>
            </a:r>
            <a:r>
              <a:rPr lang="en-US" sz="2800" b="1" cap="all" dirty="0">
                <a:solidFill>
                  <a:srgbClr val="00B050"/>
                </a:solidFill>
              </a:rPr>
              <a:t> </a:t>
            </a:r>
            <a:endParaRPr lang="en-US" sz="2800" cap="all" dirty="0">
              <a:solidFill>
                <a:srgbClr val="00B050"/>
              </a:solidFill>
            </a:endParaRPr>
          </a:p>
        </p:txBody>
      </p:sp>
      <p:sp>
        <p:nvSpPr>
          <p:cNvPr id="3" name="Slide Number Placeholder 2"/>
          <p:cNvSpPr>
            <a:spLocks noGrp="1"/>
          </p:cNvSpPr>
          <p:nvPr>
            <p:ph type="sldNum" sz="quarter" idx="12"/>
          </p:nvPr>
        </p:nvSpPr>
        <p:spPr/>
        <p:txBody>
          <a:bodyPr/>
          <a:lstStyle/>
          <a:p>
            <a:pPr>
              <a:defRPr/>
            </a:pPr>
            <a:fld id="{71D9F718-E97F-44C4-8F99-966EDD9E806A}" type="slidenum">
              <a:rPr lang="en-US" smtClean="0">
                <a:solidFill>
                  <a:srgbClr val="1C1C1C"/>
                </a:solidFill>
              </a:rPr>
              <a:pPr>
                <a:defRPr/>
              </a:pPr>
              <a:t>1</a:t>
            </a:fld>
            <a:endParaRPr lang="en-US">
              <a:solidFill>
                <a:srgbClr val="1C1C1C"/>
              </a:solidFill>
            </a:endParaRPr>
          </a:p>
        </p:txBody>
      </p:sp>
    </p:spTree>
    <p:extLst>
      <p:ext uri="{BB962C8B-B14F-4D97-AF65-F5344CB8AC3E}">
        <p14:creationId xmlns:p14="http://schemas.microsoft.com/office/powerpoint/2010/main" val="27148604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cap="all" dirty="0" smtClean="0">
                <a:solidFill>
                  <a:srgbClr val="00B050"/>
                </a:solidFill>
              </a:rPr>
              <a:t>Scope of Risk Assessment</a:t>
            </a:r>
            <a:endParaRPr lang="en-US" sz="4400" cap="all" dirty="0">
              <a:solidFill>
                <a:srgbClr val="00B050"/>
              </a:solidFill>
            </a:endParaRPr>
          </a:p>
        </p:txBody>
      </p:sp>
      <p:sp>
        <p:nvSpPr>
          <p:cNvPr id="3" name="Content Placeholder 2"/>
          <p:cNvSpPr>
            <a:spLocks noGrp="1"/>
          </p:cNvSpPr>
          <p:nvPr>
            <p:ph sz="quarter" idx="1"/>
          </p:nvPr>
        </p:nvSpPr>
        <p:spPr/>
        <p:txBody>
          <a:bodyPr/>
          <a:lstStyle/>
          <a:p>
            <a:pPr marL="274320" indent="-274320" algn="just" eaLnBrk="1" fontAlgn="auto" hangingPunct="1">
              <a:spcBef>
                <a:spcPts val="580"/>
              </a:spcBef>
              <a:spcAft>
                <a:spcPts val="0"/>
              </a:spcAft>
              <a:buClr>
                <a:schemeClr val="accent3"/>
              </a:buClr>
              <a:buFont typeface="Wingdings 2"/>
              <a:buChar char=""/>
              <a:defRPr/>
            </a:pPr>
            <a:r>
              <a:rPr lang="en-IN" sz="2800" b="1" dirty="0">
                <a:latin typeface="Times New Roman" panose="02020603050405020304" pitchFamily="18" charset="0"/>
                <a:cs typeface="Times New Roman" panose="02020603050405020304" pitchFamily="18" charset="0"/>
              </a:rPr>
              <a:t>Evaluation and assessment</a:t>
            </a:r>
            <a:r>
              <a:rPr lang="en-IN" sz="2800" dirty="0">
                <a:latin typeface="Times New Roman" panose="02020603050405020304" pitchFamily="18" charset="0"/>
                <a:cs typeface="Times New Roman" panose="02020603050405020304" pitchFamily="18" charset="0"/>
              </a:rPr>
              <a:t>, to identify assets and evaluate their properties and characteristics.</a:t>
            </a:r>
          </a:p>
          <a:p>
            <a:pPr marL="274320" indent="-274320" algn="just" eaLnBrk="1" fontAlgn="auto" hangingPunct="1">
              <a:spcBef>
                <a:spcPts val="580"/>
              </a:spcBef>
              <a:spcAft>
                <a:spcPts val="0"/>
              </a:spcAft>
              <a:buClr>
                <a:schemeClr val="accent3"/>
              </a:buClr>
              <a:buFont typeface="Wingdings 2"/>
              <a:buNone/>
              <a:defRPr/>
            </a:pPr>
            <a:endParaRPr lang="en-IN" sz="2800" dirty="0">
              <a:latin typeface="Times New Roman" panose="02020603050405020304" pitchFamily="18" charset="0"/>
              <a:cs typeface="Times New Roman" panose="02020603050405020304" pitchFamily="18" charset="0"/>
            </a:endParaRPr>
          </a:p>
          <a:p>
            <a:pPr marL="274320" indent="-274320" algn="just" eaLnBrk="1" fontAlgn="auto" hangingPunct="1">
              <a:spcBef>
                <a:spcPts val="580"/>
              </a:spcBef>
              <a:spcAft>
                <a:spcPts val="0"/>
              </a:spcAft>
              <a:buClr>
                <a:schemeClr val="accent3"/>
              </a:buClr>
              <a:buFont typeface="Wingdings 2"/>
              <a:buChar char=""/>
              <a:defRPr/>
            </a:pPr>
            <a:r>
              <a:rPr lang="en-IN" sz="2800" b="1" dirty="0">
                <a:latin typeface="Times New Roman" panose="02020603050405020304" pitchFamily="18" charset="0"/>
                <a:cs typeface="Times New Roman" panose="02020603050405020304" pitchFamily="18" charset="0"/>
              </a:rPr>
              <a:t>Risk assessment</a:t>
            </a:r>
            <a:r>
              <a:rPr lang="en-IN" sz="2800" dirty="0">
                <a:latin typeface="Times New Roman" panose="02020603050405020304" pitchFamily="18" charset="0"/>
                <a:cs typeface="Times New Roman" panose="02020603050405020304" pitchFamily="18" charset="0"/>
              </a:rPr>
              <a:t>, to discover threats that pose risk to assets which becomes vulnerabilities.</a:t>
            </a:r>
          </a:p>
          <a:p>
            <a:pPr marL="274320" indent="-274320" algn="just" eaLnBrk="1" fontAlgn="auto" hangingPunct="1">
              <a:spcBef>
                <a:spcPts val="580"/>
              </a:spcBef>
              <a:spcAft>
                <a:spcPts val="0"/>
              </a:spcAft>
              <a:buClr>
                <a:schemeClr val="accent3"/>
              </a:buClr>
              <a:buFont typeface="Wingdings 2"/>
              <a:buNone/>
              <a:defRPr/>
            </a:pPr>
            <a:endParaRPr lang="en-IN" sz="2800" b="1" dirty="0">
              <a:latin typeface="Times New Roman" panose="02020603050405020304" pitchFamily="18" charset="0"/>
              <a:cs typeface="Times New Roman" panose="02020603050405020304" pitchFamily="18" charset="0"/>
            </a:endParaRPr>
          </a:p>
          <a:p>
            <a:pPr marL="274320" indent="-274320" algn="just" eaLnBrk="1" fontAlgn="auto" hangingPunct="1">
              <a:spcBef>
                <a:spcPts val="580"/>
              </a:spcBef>
              <a:spcAft>
                <a:spcPts val="0"/>
              </a:spcAft>
              <a:buClr>
                <a:schemeClr val="accent3"/>
              </a:buClr>
              <a:buFont typeface="Wingdings 2"/>
              <a:buChar char=""/>
              <a:defRPr/>
            </a:pPr>
            <a:r>
              <a:rPr lang="en-IN" sz="2800" b="1" dirty="0">
                <a:latin typeface="Times New Roman" panose="02020603050405020304" pitchFamily="18" charset="0"/>
                <a:cs typeface="Times New Roman" panose="02020603050405020304" pitchFamily="18" charset="0"/>
              </a:rPr>
              <a:t>Risk mitigation</a:t>
            </a:r>
            <a:r>
              <a:rPr lang="en-IN" sz="2800" dirty="0">
                <a:latin typeface="Times New Roman" panose="02020603050405020304" pitchFamily="18" charset="0"/>
                <a:cs typeface="Times New Roman" panose="02020603050405020304" pitchFamily="18" charset="0"/>
              </a:rPr>
              <a:t>, to address risk by transferring, eliminating or accepting it.</a:t>
            </a:r>
          </a:p>
        </p:txBody>
      </p:sp>
      <p:sp>
        <p:nvSpPr>
          <p:cNvPr id="4" name="Slide Number Placeholder 3"/>
          <p:cNvSpPr>
            <a:spLocks noGrp="1"/>
          </p:cNvSpPr>
          <p:nvPr>
            <p:ph type="sldNum" sz="quarter" idx="12"/>
          </p:nvPr>
        </p:nvSpPr>
        <p:spPr/>
        <p:txBody>
          <a:bodyPr/>
          <a:lstStyle/>
          <a:p>
            <a:pPr>
              <a:defRPr/>
            </a:pPr>
            <a:fld id="{7AF4AC83-D1D7-454D-B1F4-7768E1E9134A}" type="slidenum">
              <a:rPr lang="en-IN" smtClean="0"/>
              <a:pPr>
                <a:defRPr/>
              </a:pPr>
              <a:t>10</a:t>
            </a:fld>
            <a:endParaRPr lang="en-IN"/>
          </a:p>
        </p:txBody>
      </p:sp>
    </p:spTree>
    <p:extLst>
      <p:ext uri="{BB962C8B-B14F-4D97-AF65-F5344CB8AC3E}">
        <p14:creationId xmlns:p14="http://schemas.microsoft.com/office/powerpoint/2010/main" val="41456793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cap="all" dirty="0" smtClean="0">
                <a:solidFill>
                  <a:srgbClr val="00B050"/>
                </a:solidFill>
              </a:rPr>
              <a:t>Purpose of Risk Assessment</a:t>
            </a:r>
            <a:endParaRPr lang="en-US" sz="4000" cap="all" dirty="0">
              <a:solidFill>
                <a:srgbClr val="00B050"/>
              </a:solidFill>
            </a:endParaRPr>
          </a:p>
        </p:txBody>
      </p:sp>
      <p:sp>
        <p:nvSpPr>
          <p:cNvPr id="3" name="Content Placeholder 2"/>
          <p:cNvSpPr>
            <a:spLocks noGrp="1"/>
          </p:cNvSpPr>
          <p:nvPr>
            <p:ph sz="quarter" idx="1"/>
          </p:nvPr>
        </p:nvSpPr>
        <p:spPr/>
        <p:txBody>
          <a:bodyPr/>
          <a:lstStyle/>
          <a:p>
            <a:pPr marL="274320" indent="-274320" algn="just" eaLnBrk="1" fontAlgn="auto" hangingPunct="1">
              <a:spcBef>
                <a:spcPts val="580"/>
              </a:spcBef>
              <a:spcAft>
                <a:spcPts val="0"/>
              </a:spcAft>
              <a:buClr>
                <a:schemeClr val="accent3"/>
              </a:buClr>
              <a:buFont typeface="Wingdings 2"/>
              <a:buNone/>
              <a:defRPr/>
            </a:pPr>
            <a:r>
              <a:rPr lang="en-IN" sz="2400" dirty="0">
                <a:latin typeface="Times New Roman" panose="02020603050405020304" pitchFamily="18" charset="0"/>
                <a:cs typeface="Times New Roman" panose="02020603050405020304" pitchFamily="18" charset="0"/>
              </a:rPr>
              <a:t>The purpose of this </a:t>
            </a:r>
            <a:r>
              <a:rPr lang="en-IN" sz="2400" dirty="0" smtClean="0">
                <a:latin typeface="Times New Roman" panose="02020603050405020304" pitchFamily="18" charset="0"/>
                <a:cs typeface="Times New Roman" panose="02020603050405020304" pitchFamily="18" charset="0"/>
              </a:rPr>
              <a:t>chapter  </a:t>
            </a:r>
            <a:r>
              <a:rPr lang="en-IN" sz="2400" dirty="0">
                <a:latin typeface="Times New Roman" panose="02020603050405020304" pitchFamily="18" charset="0"/>
                <a:cs typeface="Times New Roman" panose="02020603050405020304" pitchFamily="18" charset="0"/>
              </a:rPr>
              <a:t>is to provide a method for performing</a:t>
            </a:r>
          </a:p>
          <a:p>
            <a:pPr marL="274320" indent="-274320" algn="just" eaLnBrk="1" fontAlgn="auto" hangingPunct="1">
              <a:spcBef>
                <a:spcPts val="580"/>
              </a:spcBef>
              <a:spcAft>
                <a:spcPts val="0"/>
              </a:spcAft>
              <a:buClr>
                <a:schemeClr val="accent3"/>
              </a:buClr>
              <a:buFont typeface="Wingdings 2"/>
              <a:buNone/>
              <a:defRPr/>
            </a:pPr>
            <a:r>
              <a:rPr lang="en-IN" sz="2400" dirty="0">
                <a:latin typeface="Times New Roman" panose="02020603050405020304" pitchFamily="18" charset="0"/>
                <a:cs typeface="Times New Roman" panose="02020603050405020304" pitchFamily="18" charset="0"/>
              </a:rPr>
              <a:t>vulnerability and threat analysis towards </a:t>
            </a:r>
            <a:r>
              <a:rPr lang="en-IN" sz="2400" b="1" dirty="0">
                <a:latin typeface="Times New Roman" panose="02020603050405020304" pitchFamily="18" charset="0"/>
                <a:cs typeface="Times New Roman" panose="02020603050405020304" pitchFamily="18" charset="0"/>
              </a:rPr>
              <a:t>risk assessment </a:t>
            </a:r>
            <a:r>
              <a:rPr lang="en-IN" sz="2400" dirty="0">
                <a:latin typeface="Times New Roman" panose="02020603050405020304" pitchFamily="18" charset="0"/>
                <a:cs typeface="Times New Roman" panose="02020603050405020304" pitchFamily="18" charset="0"/>
              </a:rPr>
              <a:t>and</a:t>
            </a:r>
          </a:p>
          <a:p>
            <a:pPr marL="274320" indent="-274320" algn="just" eaLnBrk="1" fontAlgn="auto" hangingPunct="1">
              <a:spcBef>
                <a:spcPts val="580"/>
              </a:spcBef>
              <a:spcAft>
                <a:spcPts val="0"/>
              </a:spcAft>
              <a:buClr>
                <a:schemeClr val="accent3"/>
              </a:buClr>
              <a:buFont typeface="Wingdings 2"/>
              <a:buNone/>
              <a:defRPr/>
            </a:pPr>
            <a:r>
              <a:rPr lang="en-IN" sz="2400" dirty="0">
                <a:latin typeface="Times New Roman" panose="02020603050405020304" pitchFamily="18" charset="0"/>
                <a:cs typeface="Times New Roman" panose="02020603050405020304" pitchFamily="18" charset="0"/>
              </a:rPr>
              <a:t>answer the following questions</a:t>
            </a:r>
            <a:r>
              <a:rPr lang="en-IN" sz="2400" dirty="0" smtClean="0">
                <a:latin typeface="Times New Roman" panose="02020603050405020304" pitchFamily="18" charset="0"/>
                <a:cs typeface="Times New Roman" panose="02020603050405020304" pitchFamily="18" charset="0"/>
              </a:rPr>
              <a:t>.</a:t>
            </a:r>
            <a:endParaRPr lang="en-IN" sz="2400" dirty="0">
              <a:latin typeface="Times New Roman" panose="02020603050405020304" pitchFamily="18" charset="0"/>
              <a:cs typeface="Times New Roman" panose="02020603050405020304" pitchFamily="18" charset="0"/>
            </a:endParaRPr>
          </a:p>
          <a:p>
            <a:pPr marL="274320" indent="-274320" eaLnBrk="1" fontAlgn="auto" hangingPunct="1">
              <a:spcBef>
                <a:spcPts val="580"/>
              </a:spcBef>
              <a:spcAft>
                <a:spcPts val="0"/>
              </a:spcAft>
              <a:buClr>
                <a:schemeClr val="accent3"/>
              </a:buClr>
              <a:buFont typeface="Wingdings 2"/>
              <a:buChar char=""/>
              <a:defRPr/>
            </a:pPr>
            <a:r>
              <a:rPr lang="en-IN" sz="2800" dirty="0">
                <a:latin typeface="Times New Roman" panose="02020603050405020304" pitchFamily="18" charset="0"/>
                <a:cs typeface="Times New Roman" panose="02020603050405020304" pitchFamily="18" charset="0"/>
              </a:rPr>
              <a:t>What needs to be protected?</a:t>
            </a:r>
          </a:p>
          <a:p>
            <a:pPr marL="274320" indent="-274320" eaLnBrk="1" fontAlgn="auto" hangingPunct="1">
              <a:spcBef>
                <a:spcPts val="580"/>
              </a:spcBef>
              <a:spcAft>
                <a:spcPts val="0"/>
              </a:spcAft>
              <a:buClr>
                <a:schemeClr val="accent3"/>
              </a:buClr>
              <a:buFont typeface="Wingdings 2"/>
              <a:buChar char=""/>
              <a:defRPr/>
            </a:pPr>
            <a:r>
              <a:rPr lang="en-IN" sz="2800" dirty="0">
                <a:latin typeface="Times New Roman" panose="02020603050405020304" pitchFamily="18" charset="0"/>
                <a:cs typeface="Times New Roman" panose="02020603050405020304" pitchFamily="18" charset="0"/>
              </a:rPr>
              <a:t>Who/What are the threats and vulnerabilities?</a:t>
            </a:r>
          </a:p>
          <a:p>
            <a:pPr marL="274320" indent="-274320" eaLnBrk="1" fontAlgn="auto" hangingPunct="1">
              <a:spcBef>
                <a:spcPts val="580"/>
              </a:spcBef>
              <a:spcAft>
                <a:spcPts val="0"/>
              </a:spcAft>
              <a:buClr>
                <a:schemeClr val="accent3"/>
              </a:buClr>
              <a:buFont typeface="Wingdings 2"/>
              <a:buChar char=""/>
              <a:defRPr/>
            </a:pPr>
            <a:r>
              <a:rPr lang="en-IN" sz="2800" dirty="0">
                <a:latin typeface="Times New Roman" panose="02020603050405020304" pitchFamily="18" charset="0"/>
                <a:cs typeface="Times New Roman" panose="02020603050405020304" pitchFamily="18" charset="0"/>
              </a:rPr>
              <a:t>What are the implications if they were damaged or lost?</a:t>
            </a:r>
          </a:p>
          <a:p>
            <a:pPr marL="274320" indent="-274320" eaLnBrk="1" fontAlgn="auto" hangingPunct="1">
              <a:spcBef>
                <a:spcPts val="580"/>
              </a:spcBef>
              <a:spcAft>
                <a:spcPts val="0"/>
              </a:spcAft>
              <a:buClr>
                <a:schemeClr val="accent3"/>
              </a:buClr>
              <a:buFont typeface="Wingdings 2"/>
              <a:buChar char=""/>
              <a:defRPr/>
            </a:pPr>
            <a:r>
              <a:rPr lang="en-IN" sz="2800" dirty="0">
                <a:latin typeface="Times New Roman" panose="02020603050405020304" pitchFamily="18" charset="0"/>
                <a:cs typeface="Times New Roman" panose="02020603050405020304" pitchFamily="18" charset="0"/>
              </a:rPr>
              <a:t>What is the value to the organization?</a:t>
            </a:r>
          </a:p>
          <a:p>
            <a:pPr marL="274320" indent="-274320" eaLnBrk="1" fontAlgn="auto" hangingPunct="1">
              <a:spcBef>
                <a:spcPts val="580"/>
              </a:spcBef>
              <a:spcAft>
                <a:spcPts val="0"/>
              </a:spcAft>
              <a:buClr>
                <a:schemeClr val="accent3"/>
              </a:buClr>
              <a:buFont typeface="Wingdings 2"/>
              <a:buChar char=""/>
              <a:defRPr/>
            </a:pPr>
            <a:r>
              <a:rPr lang="en-IN" sz="2800" dirty="0">
                <a:latin typeface="Times New Roman" panose="02020603050405020304" pitchFamily="18" charset="0"/>
                <a:cs typeface="Times New Roman" panose="02020603050405020304" pitchFamily="18" charset="0"/>
              </a:rPr>
              <a:t>What can be done to minimize exposure to the loss or damage?</a:t>
            </a:r>
          </a:p>
        </p:txBody>
      </p:sp>
      <p:sp>
        <p:nvSpPr>
          <p:cNvPr id="4" name="Slide Number Placeholder 3"/>
          <p:cNvSpPr>
            <a:spLocks noGrp="1"/>
          </p:cNvSpPr>
          <p:nvPr>
            <p:ph type="sldNum" sz="quarter" idx="12"/>
          </p:nvPr>
        </p:nvSpPr>
        <p:spPr/>
        <p:txBody>
          <a:bodyPr/>
          <a:lstStyle/>
          <a:p>
            <a:pPr>
              <a:defRPr/>
            </a:pPr>
            <a:fld id="{7AF4AC83-D1D7-454D-B1F4-7768E1E9134A}" type="slidenum">
              <a:rPr lang="en-IN" smtClean="0"/>
              <a:pPr>
                <a:defRPr/>
              </a:pPr>
              <a:t>11</a:t>
            </a:fld>
            <a:endParaRPr lang="en-IN"/>
          </a:p>
        </p:txBody>
      </p:sp>
    </p:spTree>
    <p:extLst>
      <p:ext uri="{BB962C8B-B14F-4D97-AF65-F5344CB8AC3E}">
        <p14:creationId xmlns:p14="http://schemas.microsoft.com/office/powerpoint/2010/main" val="7921013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cap="all" dirty="0">
                <a:solidFill>
                  <a:srgbClr val="00B050"/>
                </a:solidFill>
                <a:latin typeface="Times New Roman" pitchFamily="18" charset="0"/>
                <a:cs typeface="Times New Roman" pitchFamily="18" charset="0"/>
              </a:rPr>
              <a:t>Basic Terminology</a:t>
            </a:r>
            <a:endParaRPr lang="en-US" sz="4000" cap="all" dirty="0">
              <a:solidFill>
                <a:srgbClr val="00B050"/>
              </a:solidFill>
            </a:endParaRPr>
          </a:p>
        </p:txBody>
      </p:sp>
      <p:sp>
        <p:nvSpPr>
          <p:cNvPr id="3" name="Content Placeholder 2"/>
          <p:cNvSpPr>
            <a:spLocks noGrp="1"/>
          </p:cNvSpPr>
          <p:nvPr>
            <p:ph sz="quarter" idx="1"/>
          </p:nvPr>
        </p:nvSpPr>
        <p:spPr/>
        <p:txBody>
          <a:bodyPr/>
          <a:lstStyle/>
          <a:p>
            <a:pPr>
              <a:buFont typeface="Arial" charset="0"/>
              <a:buChar char="•"/>
            </a:pPr>
            <a:r>
              <a:rPr lang="en-IN" sz="2800" b="1" dirty="0">
                <a:latin typeface="Times New Roman" pitchFamily="18" charset="0"/>
                <a:cs typeface="Times New Roman" pitchFamily="18" charset="0"/>
              </a:rPr>
              <a:t>Risk: </a:t>
            </a:r>
            <a:r>
              <a:rPr lang="en-IN" sz="2800" dirty="0">
                <a:latin typeface="Times New Roman" pitchFamily="18" charset="0"/>
                <a:cs typeface="Times New Roman" pitchFamily="18" charset="0"/>
              </a:rPr>
              <a:t>IT security risk is the potential harm to a process or related information resulting from some purposeful or accidental event that negatively impacts the process or the related information.</a:t>
            </a:r>
          </a:p>
          <a:p>
            <a:pPr>
              <a:buNone/>
            </a:pPr>
            <a:r>
              <a:rPr lang="en-US" sz="2800" u="sng" dirty="0">
                <a:latin typeface="Times New Roman" pitchFamily="18" charset="0"/>
                <a:cs typeface="Times New Roman" pitchFamily="18" charset="0"/>
              </a:rPr>
              <a:t>Example:</a:t>
            </a:r>
          </a:p>
          <a:p>
            <a:pPr>
              <a:buFont typeface="Wingdings" pitchFamily="2" charset="2"/>
              <a:buChar char="§"/>
            </a:pPr>
            <a:r>
              <a:rPr lang="en-US" sz="2800" dirty="0">
                <a:latin typeface="Times New Roman" pitchFamily="18" charset="0"/>
                <a:cs typeface="Times New Roman" pitchFamily="18" charset="0"/>
              </a:rPr>
              <a:t>Buffer Overflow allows remote attackers to gain root access using a long</a:t>
            </a:r>
          </a:p>
          <a:p>
            <a:pPr>
              <a:buNone/>
            </a:pPr>
            <a:r>
              <a:rPr lang="en-US" sz="2800" dirty="0">
                <a:latin typeface="Times New Roman" pitchFamily="18" charset="0"/>
                <a:cs typeface="Times New Roman" pitchFamily="18" charset="0"/>
              </a:rPr>
              <a:t>    PASS command</a:t>
            </a:r>
          </a:p>
          <a:p>
            <a:pPr>
              <a:buFont typeface="Wingdings" pitchFamily="2" charset="2"/>
              <a:buChar char="§"/>
            </a:pPr>
            <a:r>
              <a:rPr lang="en-US" sz="2800" dirty="0">
                <a:latin typeface="Times New Roman" pitchFamily="18" charset="0"/>
                <a:cs typeface="Times New Roman" pitchFamily="18" charset="0"/>
              </a:rPr>
              <a:t>Denial of Service allows a remote attacker to cause a crash.</a:t>
            </a:r>
          </a:p>
        </p:txBody>
      </p:sp>
      <p:sp>
        <p:nvSpPr>
          <p:cNvPr id="4" name="Slide Number Placeholder 3"/>
          <p:cNvSpPr>
            <a:spLocks noGrp="1"/>
          </p:cNvSpPr>
          <p:nvPr>
            <p:ph type="sldNum" sz="quarter" idx="12"/>
          </p:nvPr>
        </p:nvSpPr>
        <p:spPr/>
        <p:txBody>
          <a:bodyPr/>
          <a:lstStyle/>
          <a:p>
            <a:pPr>
              <a:defRPr/>
            </a:pPr>
            <a:fld id="{7AF4AC83-D1D7-454D-B1F4-7768E1E9134A}" type="slidenum">
              <a:rPr lang="en-IN" smtClean="0"/>
              <a:pPr>
                <a:defRPr/>
              </a:pPr>
              <a:t>12</a:t>
            </a:fld>
            <a:endParaRPr lang="en-IN"/>
          </a:p>
        </p:txBody>
      </p:sp>
    </p:spTree>
    <p:extLst>
      <p:ext uri="{BB962C8B-B14F-4D97-AF65-F5344CB8AC3E}">
        <p14:creationId xmlns:p14="http://schemas.microsoft.com/office/powerpoint/2010/main" val="22870743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cap="all" dirty="0">
                <a:solidFill>
                  <a:srgbClr val="00B050"/>
                </a:solidFill>
                <a:latin typeface="Times New Roman" pitchFamily="18" charset="0"/>
                <a:cs typeface="Times New Roman" pitchFamily="18" charset="0"/>
              </a:rPr>
              <a:t>Basic </a:t>
            </a:r>
            <a:r>
              <a:rPr lang="en-US" sz="4000" b="1" cap="all" dirty="0" smtClean="0">
                <a:solidFill>
                  <a:srgbClr val="00B050"/>
                </a:solidFill>
                <a:latin typeface="Times New Roman" pitchFamily="18" charset="0"/>
                <a:cs typeface="Times New Roman" pitchFamily="18" charset="0"/>
              </a:rPr>
              <a:t>Terminology (Cont’d)</a:t>
            </a:r>
            <a:endParaRPr lang="en-US" sz="4000" dirty="0">
              <a:solidFill>
                <a:srgbClr val="00B050"/>
              </a:solidFill>
            </a:endParaRPr>
          </a:p>
        </p:txBody>
      </p:sp>
      <p:sp>
        <p:nvSpPr>
          <p:cNvPr id="3" name="Content Placeholder 2"/>
          <p:cNvSpPr>
            <a:spLocks noGrp="1"/>
          </p:cNvSpPr>
          <p:nvPr>
            <p:ph sz="quarter" idx="1"/>
          </p:nvPr>
        </p:nvSpPr>
        <p:spPr>
          <a:xfrm>
            <a:off x="323528" y="1340768"/>
            <a:ext cx="8503920" cy="4758280"/>
          </a:xfrm>
        </p:spPr>
        <p:txBody>
          <a:bodyPr/>
          <a:lstStyle/>
          <a:p>
            <a:pPr algn="just"/>
            <a:r>
              <a:rPr lang="en-US" sz="3200" b="1" dirty="0">
                <a:latin typeface="Times New Roman" pitchFamily="18" charset="0"/>
                <a:cs typeface="Times New Roman" pitchFamily="18" charset="0"/>
              </a:rPr>
              <a:t>Vulnerability: </a:t>
            </a:r>
            <a:endParaRPr lang="en-US" sz="3200" b="1" dirty="0" smtClean="0">
              <a:latin typeface="Times New Roman" pitchFamily="18" charset="0"/>
              <a:cs typeface="Times New Roman" pitchFamily="18" charset="0"/>
            </a:endParaRPr>
          </a:p>
          <a:p>
            <a:pPr marL="0" indent="0" algn="just">
              <a:buNone/>
            </a:pPr>
            <a:r>
              <a:rPr lang="en-US" sz="3200" dirty="0" smtClean="0">
                <a:latin typeface="Times New Roman" pitchFamily="18" charset="0"/>
                <a:cs typeface="Times New Roman" pitchFamily="18" charset="0"/>
              </a:rPr>
              <a:t>It </a:t>
            </a:r>
            <a:r>
              <a:rPr lang="en-US" sz="3200" dirty="0">
                <a:latin typeface="Times New Roman" pitchFamily="18" charset="0"/>
                <a:cs typeface="Times New Roman" pitchFamily="18" charset="0"/>
              </a:rPr>
              <a:t>is defined as a “</a:t>
            </a:r>
            <a:r>
              <a:rPr lang="en-IN" sz="3200" dirty="0">
                <a:latin typeface="Times New Roman" pitchFamily="18" charset="0"/>
                <a:cs typeface="Times New Roman" pitchFamily="18" charset="0"/>
              </a:rPr>
              <a:t>weakness of an asset or group of assets that can be exploited by one or more threats”.</a:t>
            </a:r>
          </a:p>
          <a:p>
            <a:pPr algn="just">
              <a:buNone/>
            </a:pPr>
            <a:r>
              <a:rPr lang="en-IN" sz="3200" dirty="0">
                <a:latin typeface="Times New Roman" pitchFamily="18" charset="0"/>
                <a:cs typeface="Times New Roman" pitchFamily="18" charset="0"/>
              </a:rPr>
              <a:t> </a:t>
            </a:r>
            <a:r>
              <a:rPr lang="en-IN" sz="2800" u="sng" dirty="0">
                <a:latin typeface="Times New Roman" pitchFamily="18" charset="0"/>
                <a:cs typeface="Times New Roman" pitchFamily="18" charset="0"/>
              </a:rPr>
              <a:t>Examples of vulnerability exploits:</a:t>
            </a:r>
          </a:p>
          <a:p>
            <a:pPr>
              <a:buNone/>
            </a:pPr>
            <a:r>
              <a:rPr lang="en-IN" sz="2800" dirty="0">
                <a:latin typeface="Times New Roman" pitchFamily="18" charset="0"/>
                <a:cs typeface="Times New Roman" pitchFamily="18" charset="0"/>
              </a:rPr>
              <a:t>     1. An attacker finds and uses an overflow weakness to install malware to export sensitive data.</a:t>
            </a:r>
          </a:p>
          <a:p>
            <a:pPr>
              <a:buNone/>
            </a:pPr>
            <a:r>
              <a:rPr lang="en-IN" sz="2800" dirty="0">
                <a:latin typeface="Times New Roman" pitchFamily="18" charset="0"/>
                <a:cs typeface="Times New Roman" pitchFamily="18" charset="0"/>
              </a:rPr>
              <a:t>     2. An attacker convinces a user to open an email message with attached malware.</a:t>
            </a:r>
          </a:p>
          <a:p>
            <a:pPr algn="just">
              <a:buNone/>
            </a:pPr>
            <a:endParaRPr lang="en-IN" sz="32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pPr>
              <a:defRPr/>
            </a:pPr>
            <a:fld id="{7AF4AC83-D1D7-454D-B1F4-7768E1E9134A}" type="slidenum">
              <a:rPr lang="en-IN" smtClean="0"/>
              <a:pPr>
                <a:defRPr/>
              </a:pPr>
              <a:t>13</a:t>
            </a:fld>
            <a:endParaRPr lang="en-IN"/>
          </a:p>
        </p:txBody>
      </p:sp>
    </p:spTree>
    <p:extLst>
      <p:ext uri="{BB962C8B-B14F-4D97-AF65-F5344CB8AC3E}">
        <p14:creationId xmlns:p14="http://schemas.microsoft.com/office/powerpoint/2010/main" val="660597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cap="all" dirty="0">
                <a:solidFill>
                  <a:srgbClr val="00B050"/>
                </a:solidFill>
                <a:latin typeface="Times New Roman" pitchFamily="18" charset="0"/>
                <a:cs typeface="Times New Roman" pitchFamily="18" charset="0"/>
              </a:rPr>
              <a:t>Basic Terminology (Cont’d)</a:t>
            </a:r>
            <a:endParaRPr lang="en-US" sz="4000" dirty="0"/>
          </a:p>
        </p:txBody>
      </p:sp>
      <p:sp>
        <p:nvSpPr>
          <p:cNvPr id="3" name="Content Placeholder 2"/>
          <p:cNvSpPr>
            <a:spLocks noGrp="1"/>
          </p:cNvSpPr>
          <p:nvPr>
            <p:ph sz="quarter" idx="1"/>
          </p:nvPr>
        </p:nvSpPr>
        <p:spPr/>
        <p:txBody>
          <a:bodyPr/>
          <a:lstStyle/>
          <a:p>
            <a:pPr algn="just"/>
            <a:r>
              <a:rPr lang="en-US" sz="2800" b="1" dirty="0" smtClean="0">
                <a:latin typeface="Times New Roman" pitchFamily="18" charset="0"/>
                <a:cs typeface="Times New Roman" pitchFamily="18" charset="0"/>
              </a:rPr>
              <a:t>Threat:</a:t>
            </a:r>
          </a:p>
          <a:p>
            <a:pPr marL="0" indent="0" algn="just">
              <a:buNone/>
            </a:pPr>
            <a:r>
              <a:rPr lang="en-US" sz="2800" b="1" dirty="0" smtClean="0">
                <a:latin typeface="Times New Roman" pitchFamily="18" charset="0"/>
                <a:cs typeface="Times New Roman" pitchFamily="18" charset="0"/>
              </a:rPr>
              <a:t> </a:t>
            </a:r>
            <a:r>
              <a:rPr lang="en-IN" sz="2800" dirty="0" smtClean="0">
                <a:latin typeface="Times New Roman" pitchFamily="18" charset="0"/>
                <a:cs typeface="Times New Roman" pitchFamily="18" charset="0"/>
              </a:rPr>
              <a:t>It is defined as “Any circumstance or event with the potential to adversely impact an asset through unauthorized access, destruction, disclosure, modification of data, and/or denial of service”.</a:t>
            </a:r>
          </a:p>
          <a:p>
            <a:pPr marL="0" indent="0" algn="just">
              <a:buNone/>
            </a:pPr>
            <a:endParaRPr lang="en-IN" sz="2800" dirty="0">
              <a:latin typeface="Times New Roman" pitchFamily="18" charset="0"/>
              <a:cs typeface="Times New Roman" pitchFamily="18" charset="0"/>
            </a:endParaRPr>
          </a:p>
          <a:p>
            <a:pPr algn="just">
              <a:buNone/>
            </a:pPr>
            <a:r>
              <a:rPr lang="en-IN" sz="2400" u="sng" dirty="0">
                <a:latin typeface="Times New Roman" pitchFamily="18" charset="0"/>
                <a:cs typeface="Times New Roman" pitchFamily="18" charset="0"/>
              </a:rPr>
              <a:t>Examples of threat :</a:t>
            </a:r>
            <a:endParaRPr lang="en-IN" sz="2400" dirty="0">
              <a:latin typeface="Times New Roman" pitchFamily="18" charset="0"/>
              <a:cs typeface="Times New Roman" pitchFamily="18" charset="0"/>
            </a:endParaRPr>
          </a:p>
          <a:p>
            <a:pPr algn="just">
              <a:buNone/>
            </a:pPr>
            <a:r>
              <a:rPr lang="en-IN" sz="2400" dirty="0">
                <a:latin typeface="Times New Roman" pitchFamily="18" charset="0"/>
                <a:cs typeface="Times New Roman" pitchFamily="18" charset="0"/>
              </a:rPr>
              <a:t> 1.Bugs in hardware and</a:t>
            </a:r>
            <a:r>
              <a:rPr lang="en-IN" sz="2400" b="1" dirty="0">
                <a:latin typeface="Times New Roman" pitchFamily="18" charset="0"/>
                <a:cs typeface="Times New Roman" pitchFamily="18" charset="0"/>
              </a:rPr>
              <a:t> power failures.</a:t>
            </a:r>
          </a:p>
          <a:p>
            <a:pPr algn="just">
              <a:buNone/>
            </a:pPr>
            <a:r>
              <a:rPr lang="en-US" sz="2400" dirty="0">
                <a:latin typeface="Times New Roman" pitchFamily="18" charset="0"/>
                <a:cs typeface="Times New Roman" pitchFamily="18" charset="0"/>
              </a:rPr>
              <a:t> 2.</a:t>
            </a:r>
            <a:r>
              <a:rPr lang="en-IN" sz="2400" dirty="0">
                <a:latin typeface="Times New Roman" pitchFamily="18" charset="0"/>
                <a:cs typeface="Times New Roman" pitchFamily="18" charset="0"/>
              </a:rPr>
              <a:t>Non-malicious and </a:t>
            </a:r>
            <a:r>
              <a:rPr lang="en-IN" sz="2400" b="1" dirty="0">
                <a:latin typeface="Times New Roman" pitchFamily="18" charset="0"/>
                <a:cs typeface="Times New Roman" pitchFamily="18" charset="0"/>
              </a:rPr>
              <a:t>malicious threats</a:t>
            </a:r>
            <a:r>
              <a:rPr lang="en-IN" sz="2400" dirty="0">
                <a:latin typeface="Times New Roman" pitchFamily="18" charset="0"/>
                <a:cs typeface="Times New Roman" pitchFamily="18" charset="0"/>
              </a:rPr>
              <a:t>, such as disgruntled employees and hackers.</a:t>
            </a:r>
          </a:p>
        </p:txBody>
      </p:sp>
      <p:sp>
        <p:nvSpPr>
          <p:cNvPr id="4" name="Slide Number Placeholder 3"/>
          <p:cNvSpPr>
            <a:spLocks noGrp="1"/>
          </p:cNvSpPr>
          <p:nvPr>
            <p:ph type="sldNum" sz="quarter" idx="12"/>
          </p:nvPr>
        </p:nvSpPr>
        <p:spPr/>
        <p:txBody>
          <a:bodyPr/>
          <a:lstStyle/>
          <a:p>
            <a:pPr>
              <a:defRPr/>
            </a:pPr>
            <a:fld id="{7AF4AC83-D1D7-454D-B1F4-7768E1E9134A}" type="slidenum">
              <a:rPr lang="en-IN" smtClean="0"/>
              <a:pPr>
                <a:defRPr/>
              </a:pPr>
              <a:t>14</a:t>
            </a:fld>
            <a:endParaRPr lang="en-IN"/>
          </a:p>
        </p:txBody>
      </p:sp>
    </p:spTree>
    <p:extLst>
      <p:ext uri="{BB962C8B-B14F-4D97-AF65-F5344CB8AC3E}">
        <p14:creationId xmlns:p14="http://schemas.microsoft.com/office/powerpoint/2010/main" val="19452730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cap="all" dirty="0">
                <a:solidFill>
                  <a:srgbClr val="00B050"/>
                </a:solidFill>
                <a:latin typeface="Times New Roman" pitchFamily="18" charset="0"/>
                <a:cs typeface="Times New Roman" pitchFamily="18" charset="0"/>
              </a:rPr>
              <a:t>Basic Terminology (Cont’d)</a:t>
            </a:r>
            <a:endParaRPr lang="en-US" sz="4000" dirty="0"/>
          </a:p>
        </p:txBody>
      </p:sp>
      <p:sp>
        <p:nvSpPr>
          <p:cNvPr id="3" name="Content Placeholder 2"/>
          <p:cNvSpPr>
            <a:spLocks noGrp="1"/>
          </p:cNvSpPr>
          <p:nvPr>
            <p:ph sz="quarter" idx="1"/>
          </p:nvPr>
        </p:nvSpPr>
        <p:spPr/>
        <p:txBody>
          <a:bodyPr/>
          <a:lstStyle/>
          <a:p>
            <a:pPr algn="just">
              <a:buFont typeface="Arial" charset="0"/>
              <a:buChar char="•"/>
            </a:pPr>
            <a:r>
              <a:rPr lang="en-US" sz="2800" b="1" dirty="0" smtClean="0">
                <a:latin typeface="Times New Roman" pitchFamily="18" charset="0"/>
                <a:cs typeface="Times New Roman" pitchFamily="18" charset="0"/>
              </a:rPr>
              <a:t>Counter Measure(CM</a:t>
            </a:r>
            <a:r>
              <a:rPr lang="en-US" sz="2800" b="1" dirty="0">
                <a:latin typeface="Times New Roman" pitchFamily="18" charset="0"/>
                <a:cs typeface="Times New Roman" pitchFamily="18" charset="0"/>
              </a:rPr>
              <a:t>): </a:t>
            </a:r>
            <a:endParaRPr lang="en-US" sz="2800" b="1" dirty="0" smtClean="0">
              <a:latin typeface="Times New Roman" pitchFamily="18" charset="0"/>
              <a:cs typeface="Times New Roman" pitchFamily="18" charset="0"/>
            </a:endParaRPr>
          </a:p>
          <a:p>
            <a:pPr marL="0" indent="0" algn="just">
              <a:buNone/>
            </a:pPr>
            <a:r>
              <a:rPr lang="en-IN" sz="2800" dirty="0" smtClean="0">
                <a:latin typeface="Times New Roman" pitchFamily="18" charset="0"/>
                <a:cs typeface="Times New Roman" pitchFamily="18" charset="0"/>
              </a:rPr>
              <a:t>It</a:t>
            </a:r>
            <a:r>
              <a:rPr lang="en-IN" sz="2800" dirty="0">
                <a:latin typeface="Times New Roman" pitchFamily="18" charset="0"/>
                <a:cs typeface="Times New Roman" pitchFamily="18" charset="0"/>
              </a:rPr>
              <a:t> is an action, device, procedure, or technique that reduces a threat, a vulnerability, or an attack by eliminating or preventing it, by minimizing the harm it can cause, or by discovering and reporting it so that corrective action can be taken.</a:t>
            </a:r>
            <a:endParaRPr lang="en-US" sz="2800" b="1" dirty="0">
              <a:latin typeface="Times New Roman" pitchFamily="18" charset="0"/>
              <a:cs typeface="Times New Roman" pitchFamily="18" charset="0"/>
            </a:endParaRPr>
          </a:p>
          <a:p>
            <a:pPr>
              <a:buNone/>
            </a:pPr>
            <a:r>
              <a:rPr lang="en-US" sz="2800" dirty="0">
                <a:latin typeface="Times New Roman" pitchFamily="18" charset="0"/>
                <a:cs typeface="Times New Roman" pitchFamily="18" charset="0"/>
              </a:rPr>
              <a:t>  </a:t>
            </a:r>
          </a:p>
          <a:p>
            <a:pPr>
              <a:buFont typeface="Arial" charset="0"/>
              <a:buChar char="•"/>
            </a:pPr>
            <a:r>
              <a:rPr lang="en-US" sz="2800" b="1" dirty="0">
                <a:latin typeface="Times New Roman" pitchFamily="18" charset="0"/>
                <a:cs typeface="Times New Roman" pitchFamily="18" charset="0"/>
              </a:rPr>
              <a:t>Lack of Counter Measure(LCM): </a:t>
            </a:r>
            <a:r>
              <a:rPr lang="en-US" sz="2800" dirty="0">
                <a:latin typeface="Times New Roman" pitchFamily="18" charset="0"/>
                <a:cs typeface="Times New Roman" pitchFamily="18" charset="0"/>
              </a:rPr>
              <a:t>The complement of CM gives LCM</a:t>
            </a:r>
            <a:r>
              <a:rPr lang="en-US" sz="2800" dirty="0" smtClean="0">
                <a:latin typeface="Times New Roman" pitchFamily="18" charset="0"/>
                <a:cs typeface="Times New Roman" pitchFamily="18" charset="0"/>
              </a:rPr>
              <a:t>.  i.e. </a:t>
            </a:r>
            <a:r>
              <a:rPr lang="en-US" sz="2800" dirty="0">
                <a:latin typeface="Times New Roman" pitchFamily="18" charset="0"/>
                <a:cs typeface="Times New Roman" pitchFamily="18" charset="0"/>
              </a:rPr>
              <a:t>LCM = 1- CM</a:t>
            </a:r>
            <a:endParaRPr lang="en-IN" sz="28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pPr>
              <a:defRPr/>
            </a:pPr>
            <a:fld id="{7AF4AC83-D1D7-454D-B1F4-7768E1E9134A}" type="slidenum">
              <a:rPr lang="en-IN" smtClean="0"/>
              <a:pPr>
                <a:defRPr/>
              </a:pPr>
              <a:t>15</a:t>
            </a:fld>
            <a:endParaRPr lang="en-IN"/>
          </a:p>
        </p:txBody>
      </p:sp>
    </p:spTree>
    <p:extLst>
      <p:ext uri="{BB962C8B-B14F-4D97-AF65-F5344CB8AC3E}">
        <p14:creationId xmlns:p14="http://schemas.microsoft.com/office/powerpoint/2010/main" val="33448734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23850" y="333375"/>
            <a:ext cx="8496300" cy="647353"/>
          </a:xfrm>
        </p:spPr>
        <p:txBody>
          <a:bodyPr>
            <a:noAutofit/>
          </a:bodyPr>
          <a:lstStyle/>
          <a:p>
            <a:pPr eaLnBrk="1" fontAlgn="auto" hangingPunct="1">
              <a:spcAft>
                <a:spcPts val="0"/>
              </a:spcAft>
              <a:defRPr/>
            </a:pPr>
            <a:r>
              <a:rPr lang="en-US" sz="3200" b="1" cap="small" dirty="0" smtClean="0">
                <a:solidFill>
                  <a:srgbClr val="00B050"/>
                </a:solidFill>
              </a:rPr>
              <a:t>Security Meter (</a:t>
            </a:r>
            <a:r>
              <a:rPr lang="en-US" sz="3200" b="1" cap="small" dirty="0" err="1">
                <a:solidFill>
                  <a:srgbClr val="00B050"/>
                </a:solidFill>
              </a:rPr>
              <a:t>S</a:t>
            </a:r>
            <a:r>
              <a:rPr lang="en-US" sz="4000" b="1" cap="small" dirty="0" err="1">
                <a:solidFill>
                  <a:srgbClr val="00B050"/>
                </a:solidFill>
              </a:rPr>
              <a:t>m</a:t>
            </a:r>
            <a:r>
              <a:rPr lang="en-US" sz="3200" b="1" cap="small" dirty="0" smtClean="0">
                <a:solidFill>
                  <a:srgbClr val="00B050"/>
                </a:solidFill>
              </a:rPr>
              <a:t>) Model Design</a:t>
            </a:r>
            <a:endParaRPr lang="en-IN" sz="3200" b="1" cap="small" dirty="0" smtClean="0">
              <a:solidFill>
                <a:srgbClr val="00B050"/>
              </a:solidFill>
              <a:ea typeface="Verdana" pitchFamily="34" charset="0"/>
              <a:cs typeface="Verdana" pitchFamily="34" charset="0"/>
            </a:endParaRPr>
          </a:p>
        </p:txBody>
      </p:sp>
      <p:sp>
        <p:nvSpPr>
          <p:cNvPr id="20483" name="Content Placeholder 2"/>
          <p:cNvSpPr>
            <a:spLocks noGrp="1"/>
          </p:cNvSpPr>
          <p:nvPr>
            <p:ph sz="quarter" idx="1"/>
          </p:nvPr>
        </p:nvSpPr>
        <p:spPr>
          <a:xfrm>
            <a:off x="301625" y="1628775"/>
            <a:ext cx="8504238" cy="1655763"/>
          </a:xfrm>
        </p:spPr>
        <p:txBody>
          <a:bodyPr/>
          <a:lstStyle/>
          <a:p>
            <a:pPr algn="just" eaLnBrk="1" hangingPunct="1">
              <a:buClrTx/>
              <a:buFont typeface="Wingdings" pitchFamily="2" charset="2"/>
              <a:buChar char="ü"/>
            </a:pPr>
            <a:r>
              <a:rPr lang="en-US" sz="2000" smtClean="0">
                <a:latin typeface="Calibri" pitchFamily="34" charset="0"/>
              </a:rPr>
              <a:t>Data for malicious attacks that have been prevented or not prevented must be collected. Figure below shows that the constants are the utility cost (asset) and criticality constant (between 0 and 1), whereas the probabilistic inputs are vulnerability, threat, and lack of countermeasure (LCM=1-CM) of all risks between 0 and 1.</a:t>
            </a:r>
            <a:endParaRPr lang="en-IN" sz="2000" smtClean="0">
              <a:latin typeface="Calibri" pitchFamily="34" charset="0"/>
            </a:endParaRPr>
          </a:p>
        </p:txBody>
      </p:sp>
      <p:pic>
        <p:nvPicPr>
          <p:cNvPr id="4" name="Picture 3"/>
          <p:cNvPicPr/>
          <p:nvPr/>
        </p:nvPicPr>
        <p:blipFill>
          <a:blip r:embed="rId2"/>
          <a:srcRect/>
          <a:stretch>
            <a:fillRect/>
          </a:stretch>
        </p:blipFill>
        <p:spPr bwMode="auto">
          <a:xfrm>
            <a:off x="1258888" y="3500438"/>
            <a:ext cx="6913562" cy="2449512"/>
          </a:xfrm>
          <a:prstGeom prst="rect">
            <a:avLst/>
          </a:prstGeom>
          <a:noFill/>
          <a:ln w="19050">
            <a:solidFill>
              <a:schemeClr val="accent3">
                <a:lumMod val="50000"/>
              </a:schemeClr>
            </a:solidFill>
          </a:ln>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16</a:t>
            </a:fld>
            <a:endParaRPr lang="en-IN"/>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cap="small" dirty="0" err="1" smtClean="0">
                <a:solidFill>
                  <a:srgbClr val="00B050"/>
                </a:solidFill>
                <a:latin typeface="Times New Roman" panose="02020603050405020304" pitchFamily="18" charset="0"/>
                <a:cs typeface="Times New Roman" panose="02020603050405020304" pitchFamily="18" charset="0"/>
              </a:rPr>
              <a:t>Input/Output</a:t>
            </a:r>
            <a:r>
              <a:rPr lang="en-US" sz="3200" b="1" cap="small" dirty="0" smtClean="0">
                <a:solidFill>
                  <a:srgbClr val="00B050"/>
                </a:solidFill>
                <a:latin typeface="Times New Roman" panose="02020603050405020304" pitchFamily="18" charset="0"/>
                <a:cs typeface="Times New Roman" panose="02020603050405020304" pitchFamily="18" charset="0"/>
              </a:rPr>
              <a:t> Table for </a:t>
            </a:r>
            <a:r>
              <a:rPr lang="en-US" sz="3200" b="1" cap="small" dirty="0" smtClean="0">
                <a:solidFill>
                  <a:srgbClr val="00B050"/>
                </a:solidFill>
              </a:rPr>
              <a:t>Risk Assessment </a:t>
            </a:r>
            <a:endParaRPr lang="en-US" sz="3200" b="1" cap="small" dirty="0">
              <a:solidFill>
                <a:srgbClr val="00B050"/>
              </a:solidFill>
            </a:endParaRPr>
          </a:p>
        </p:txBody>
      </p:sp>
      <p:sp>
        <p:nvSpPr>
          <p:cNvPr id="3" name="Content Placeholder 2"/>
          <p:cNvSpPr>
            <a:spLocks noGrp="1"/>
          </p:cNvSpPr>
          <p:nvPr>
            <p:ph sz="quarter" idx="1"/>
          </p:nvPr>
        </p:nvSpPr>
        <p:spPr/>
        <p:txBody>
          <a:bodyPr/>
          <a:lstStyle/>
          <a:p>
            <a:pPr marL="274320" indent="-274320" algn="just" eaLnBrk="1" fontAlgn="auto" hangingPunct="1">
              <a:spcBef>
                <a:spcPts val="580"/>
              </a:spcBef>
              <a:spcAft>
                <a:spcPts val="0"/>
              </a:spcAft>
              <a:buClr>
                <a:schemeClr val="accent3"/>
              </a:buClr>
              <a:buNone/>
              <a:defRPr/>
            </a:pPr>
            <a:r>
              <a:rPr lang="en-US" sz="2400" dirty="0" smtClean="0">
                <a:latin typeface="Times New Roman" panose="02020603050405020304" pitchFamily="18" charset="0"/>
                <a:cs typeface="Times New Roman" panose="02020603050405020304" pitchFamily="18" charset="0"/>
              </a:rPr>
              <a:t>An input/output  table will be </a:t>
            </a:r>
            <a:r>
              <a:rPr lang="en-US" sz="2400" dirty="0">
                <a:latin typeface="Times New Roman" panose="02020603050405020304" pitchFamily="18" charset="0"/>
                <a:cs typeface="Times New Roman" panose="02020603050405020304" pitchFamily="18" charset="0"/>
              </a:rPr>
              <a:t>created in database to store </a:t>
            </a:r>
            <a:r>
              <a:rPr lang="en-US" sz="2400" dirty="0" smtClean="0">
                <a:latin typeface="Times New Roman" panose="02020603050405020304" pitchFamily="18" charset="0"/>
                <a:cs typeface="Times New Roman" panose="02020603050405020304" pitchFamily="18" charset="0"/>
              </a:rPr>
              <a:t>values: </a:t>
            </a:r>
            <a:endParaRPr lang="en-US" sz="2400" dirty="0">
              <a:latin typeface="Times New Roman" panose="02020603050405020304" pitchFamily="18" charset="0"/>
              <a:cs typeface="Times New Roman" panose="02020603050405020304" pitchFamily="18" charset="0"/>
            </a:endParaRPr>
          </a:p>
          <a:p>
            <a:pPr marL="274320" indent="-274320" algn="just" eaLnBrk="1" fontAlgn="auto" hangingPunct="1">
              <a:spcBef>
                <a:spcPts val="580"/>
              </a:spcBef>
              <a:spcAft>
                <a:spcPts val="0"/>
              </a:spcAft>
              <a:buClr>
                <a:schemeClr val="accent3"/>
              </a:buClr>
              <a:buFont typeface="Arial" pitchFamily="34" charset="0"/>
              <a:buChar char="•"/>
              <a:defRPr/>
            </a:pPr>
            <a:r>
              <a:rPr lang="en-US" sz="2000" dirty="0">
                <a:latin typeface="Times New Roman" panose="02020603050405020304" pitchFamily="18" charset="0"/>
                <a:cs typeface="Times New Roman" panose="02020603050405020304" pitchFamily="18" charset="0"/>
              </a:rPr>
              <a:t>Vulnerability</a:t>
            </a:r>
          </a:p>
          <a:p>
            <a:pPr marL="274320" indent="-274320" algn="just" eaLnBrk="1" fontAlgn="auto" hangingPunct="1">
              <a:spcBef>
                <a:spcPts val="580"/>
              </a:spcBef>
              <a:spcAft>
                <a:spcPts val="0"/>
              </a:spcAft>
              <a:buClr>
                <a:schemeClr val="accent3"/>
              </a:buClr>
              <a:buFont typeface="Arial" pitchFamily="34" charset="0"/>
              <a:buChar char="•"/>
              <a:defRPr/>
            </a:pPr>
            <a:r>
              <a:rPr lang="en-US" sz="2000" dirty="0">
                <a:latin typeface="Times New Roman" panose="02020603050405020304" pitchFamily="18" charset="0"/>
                <a:cs typeface="Times New Roman" panose="02020603050405020304" pitchFamily="18" charset="0"/>
              </a:rPr>
              <a:t>Threat </a:t>
            </a:r>
          </a:p>
          <a:p>
            <a:pPr marL="274320" indent="-274320" algn="just" eaLnBrk="1" fontAlgn="auto" hangingPunct="1">
              <a:spcBef>
                <a:spcPts val="580"/>
              </a:spcBef>
              <a:spcAft>
                <a:spcPts val="0"/>
              </a:spcAft>
              <a:buClr>
                <a:schemeClr val="accent3"/>
              </a:buClr>
              <a:buFont typeface="Arial" pitchFamily="34" charset="0"/>
              <a:buChar char="•"/>
              <a:defRPr/>
            </a:pPr>
            <a:r>
              <a:rPr lang="en-US" sz="2000" dirty="0">
                <a:latin typeface="Times New Roman" panose="02020603050405020304" pitchFamily="18" charset="0"/>
                <a:cs typeface="Times New Roman" panose="02020603050405020304" pitchFamily="18" charset="0"/>
              </a:rPr>
              <a:t>Count of Vulnerability</a:t>
            </a:r>
          </a:p>
          <a:p>
            <a:pPr marL="274320" indent="-274320" algn="just" eaLnBrk="1" fontAlgn="auto" hangingPunct="1">
              <a:spcBef>
                <a:spcPts val="580"/>
              </a:spcBef>
              <a:spcAft>
                <a:spcPts val="0"/>
              </a:spcAft>
              <a:buClr>
                <a:schemeClr val="accent3"/>
              </a:buClr>
              <a:buFont typeface="Arial" pitchFamily="34" charset="0"/>
              <a:buChar char="•"/>
              <a:defRPr/>
            </a:pPr>
            <a:r>
              <a:rPr lang="en-US" sz="2000" dirty="0">
                <a:latin typeface="Times New Roman" panose="02020603050405020304" pitchFamily="18" charset="0"/>
                <a:cs typeface="Times New Roman" panose="02020603050405020304" pitchFamily="18" charset="0"/>
              </a:rPr>
              <a:t>Count of Threat</a:t>
            </a:r>
          </a:p>
          <a:p>
            <a:pPr marL="274320" indent="-274320" algn="just" eaLnBrk="1" fontAlgn="auto" hangingPunct="1">
              <a:spcBef>
                <a:spcPts val="580"/>
              </a:spcBef>
              <a:spcAft>
                <a:spcPts val="0"/>
              </a:spcAft>
              <a:buClr>
                <a:schemeClr val="accent3"/>
              </a:buClr>
              <a:buFont typeface="Arial" pitchFamily="34" charset="0"/>
              <a:buChar char="•"/>
              <a:defRPr/>
            </a:pPr>
            <a:r>
              <a:rPr lang="en-US" sz="2000" dirty="0">
                <a:latin typeface="Times New Roman" panose="02020603050405020304" pitchFamily="18" charset="0"/>
                <a:cs typeface="Times New Roman" panose="02020603050405020304" pitchFamily="18" charset="0"/>
              </a:rPr>
              <a:t>Probability of Vulnerability</a:t>
            </a:r>
          </a:p>
          <a:p>
            <a:pPr marL="274320" indent="-274320" algn="just" eaLnBrk="1" fontAlgn="auto" hangingPunct="1">
              <a:spcBef>
                <a:spcPts val="580"/>
              </a:spcBef>
              <a:spcAft>
                <a:spcPts val="0"/>
              </a:spcAft>
              <a:buClr>
                <a:schemeClr val="accent3"/>
              </a:buClr>
              <a:buFont typeface="Arial" pitchFamily="34" charset="0"/>
              <a:buChar char="•"/>
              <a:defRPr/>
            </a:pPr>
            <a:r>
              <a:rPr lang="en-US" sz="2000" dirty="0">
                <a:latin typeface="Times New Roman" panose="02020603050405020304" pitchFamily="18" charset="0"/>
                <a:cs typeface="Times New Roman" panose="02020603050405020304" pitchFamily="18" charset="0"/>
              </a:rPr>
              <a:t>Probability of Threat</a:t>
            </a:r>
          </a:p>
          <a:p>
            <a:pPr marL="274320" indent="-274320" algn="just" eaLnBrk="1" fontAlgn="auto" hangingPunct="1">
              <a:spcBef>
                <a:spcPts val="580"/>
              </a:spcBef>
              <a:spcAft>
                <a:spcPts val="0"/>
              </a:spcAft>
              <a:buClr>
                <a:schemeClr val="accent3"/>
              </a:buClr>
              <a:buFont typeface="Arial" pitchFamily="34" charset="0"/>
              <a:buChar char="•"/>
              <a:defRPr/>
            </a:pPr>
            <a:r>
              <a:rPr lang="en-US" sz="2000" dirty="0">
                <a:latin typeface="Times New Roman" panose="02020603050405020304" pitchFamily="18" charset="0"/>
                <a:cs typeface="Times New Roman" panose="02020603050405020304" pitchFamily="18" charset="0"/>
              </a:rPr>
              <a:t>Lack of Counter Measure(LCM) </a:t>
            </a:r>
          </a:p>
          <a:p>
            <a:pPr marL="274320" indent="-274320" algn="just" eaLnBrk="1" fontAlgn="auto" hangingPunct="1">
              <a:spcBef>
                <a:spcPts val="580"/>
              </a:spcBef>
              <a:spcAft>
                <a:spcPts val="0"/>
              </a:spcAft>
              <a:buClr>
                <a:schemeClr val="accent3"/>
              </a:buClr>
              <a:buFont typeface="Arial" pitchFamily="34" charset="0"/>
              <a:buChar char="•"/>
              <a:defRPr/>
            </a:pPr>
            <a:r>
              <a:rPr lang="en-US" sz="2000" dirty="0">
                <a:latin typeface="Times New Roman" panose="02020603050405020304" pitchFamily="18" charset="0"/>
                <a:cs typeface="Times New Roman" panose="02020603050405020304" pitchFamily="18" charset="0"/>
              </a:rPr>
              <a:t>Counter Measure(CM)</a:t>
            </a:r>
          </a:p>
          <a:p>
            <a:pPr marL="274320" indent="-274320" algn="just" eaLnBrk="1" fontAlgn="auto" hangingPunct="1">
              <a:spcBef>
                <a:spcPts val="580"/>
              </a:spcBef>
              <a:spcAft>
                <a:spcPts val="0"/>
              </a:spcAft>
              <a:buClr>
                <a:schemeClr val="accent3"/>
              </a:buClr>
              <a:buFont typeface="Arial" pitchFamily="34" charset="0"/>
              <a:buChar char="•"/>
              <a:defRPr/>
            </a:pPr>
            <a:r>
              <a:rPr lang="en-US" sz="2000" dirty="0">
                <a:latin typeface="Times New Roman" panose="02020603050405020304" pitchFamily="18" charset="0"/>
                <a:cs typeface="Times New Roman" panose="02020603050405020304" pitchFamily="18" charset="0"/>
              </a:rPr>
              <a:t>Optimized Counter Measure</a:t>
            </a:r>
          </a:p>
          <a:p>
            <a:pPr marL="274320" indent="-274320" algn="just" eaLnBrk="1" fontAlgn="auto" hangingPunct="1">
              <a:spcBef>
                <a:spcPts val="580"/>
              </a:spcBef>
              <a:spcAft>
                <a:spcPts val="0"/>
              </a:spcAft>
              <a:buClr>
                <a:schemeClr val="accent3"/>
              </a:buClr>
              <a:buFont typeface="Arial" pitchFamily="34" charset="0"/>
              <a:buChar char="•"/>
              <a:defRPr/>
            </a:pPr>
            <a:r>
              <a:rPr lang="en-US" sz="2000" dirty="0">
                <a:latin typeface="Times New Roman" panose="02020603050405020304" pitchFamily="18" charset="0"/>
                <a:cs typeface="Times New Roman" panose="02020603050405020304" pitchFamily="18" charset="0"/>
              </a:rPr>
              <a:t>Residual Risk</a:t>
            </a:r>
          </a:p>
          <a:p>
            <a:pPr marL="274320" indent="-274320" algn="just" eaLnBrk="1" fontAlgn="auto" hangingPunct="1">
              <a:spcBef>
                <a:spcPts val="580"/>
              </a:spcBef>
              <a:spcAft>
                <a:spcPts val="0"/>
              </a:spcAft>
              <a:buClr>
                <a:schemeClr val="accent3"/>
              </a:buClr>
              <a:buFont typeface="Arial" pitchFamily="34" charset="0"/>
              <a:buChar char="•"/>
              <a:defRPr/>
            </a:pPr>
            <a:r>
              <a:rPr lang="en-US" sz="2000" dirty="0">
                <a:latin typeface="Times New Roman" panose="02020603050405020304" pitchFamily="18" charset="0"/>
                <a:cs typeface="Times New Roman" panose="02020603050405020304" pitchFamily="18" charset="0"/>
              </a:rPr>
              <a:t>Optimized Residual Risk</a:t>
            </a:r>
          </a:p>
          <a:p>
            <a:endParaRPr lang="en-US" dirty="0"/>
          </a:p>
        </p:txBody>
      </p:sp>
      <p:sp>
        <p:nvSpPr>
          <p:cNvPr id="4" name="Slide Number Placeholder 3"/>
          <p:cNvSpPr>
            <a:spLocks noGrp="1"/>
          </p:cNvSpPr>
          <p:nvPr>
            <p:ph type="sldNum" sz="quarter" idx="12"/>
          </p:nvPr>
        </p:nvSpPr>
        <p:spPr/>
        <p:txBody>
          <a:bodyPr/>
          <a:lstStyle/>
          <a:p>
            <a:pPr>
              <a:defRPr/>
            </a:pPr>
            <a:fld id="{7AF4AC83-D1D7-454D-B1F4-7768E1E9134A}" type="slidenum">
              <a:rPr lang="en-IN" smtClean="0"/>
              <a:pPr>
                <a:defRPr/>
              </a:pPr>
              <a:t>17</a:t>
            </a:fld>
            <a:endParaRPr lang="en-IN"/>
          </a:p>
        </p:txBody>
      </p:sp>
    </p:spTree>
    <p:extLst>
      <p:ext uri="{BB962C8B-B14F-4D97-AF65-F5344CB8AC3E}">
        <p14:creationId xmlns:p14="http://schemas.microsoft.com/office/powerpoint/2010/main" val="24833507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23850" y="333375"/>
            <a:ext cx="8496300" cy="719138"/>
          </a:xfrm>
        </p:spPr>
        <p:txBody>
          <a:bodyPr>
            <a:noAutofit/>
          </a:bodyPr>
          <a:lstStyle/>
          <a:p>
            <a:pPr eaLnBrk="1" fontAlgn="auto" hangingPunct="1">
              <a:spcAft>
                <a:spcPts val="0"/>
              </a:spcAft>
              <a:defRPr/>
            </a:pPr>
            <a:r>
              <a:rPr lang="en-US" sz="3200" b="1" cap="small" dirty="0" smtClean="0">
                <a:solidFill>
                  <a:srgbClr val="00B050"/>
                </a:solidFill>
                <a:latin typeface="+mn-lt"/>
              </a:rPr>
              <a:t>Security Meter (</a:t>
            </a:r>
            <a:r>
              <a:rPr lang="en-US" sz="3200" b="1" cap="small" dirty="0" err="1" smtClean="0">
                <a:solidFill>
                  <a:srgbClr val="00B050"/>
                </a:solidFill>
                <a:latin typeface="+mn-lt"/>
              </a:rPr>
              <a:t>S</a:t>
            </a:r>
            <a:r>
              <a:rPr lang="en-US" sz="4000" b="1" cap="small" dirty="0" err="1" smtClean="0">
                <a:solidFill>
                  <a:srgbClr val="00B050"/>
                </a:solidFill>
                <a:latin typeface="+mn-lt"/>
              </a:rPr>
              <a:t>m</a:t>
            </a:r>
            <a:r>
              <a:rPr lang="en-US" sz="3200" b="1" cap="small" dirty="0" smtClean="0">
                <a:solidFill>
                  <a:srgbClr val="00B050"/>
                </a:solidFill>
                <a:latin typeface="+mn-lt"/>
              </a:rPr>
              <a:t>) Model Design</a:t>
            </a:r>
            <a:endParaRPr lang="en-IN" sz="3200" b="1" cap="small" dirty="0" smtClean="0">
              <a:solidFill>
                <a:srgbClr val="00B050"/>
              </a:solidFill>
              <a:latin typeface="+mn-lt"/>
              <a:ea typeface="Verdana" pitchFamily="34" charset="0"/>
              <a:cs typeface="Verdana" pitchFamily="34" charset="0"/>
            </a:endParaRPr>
          </a:p>
        </p:txBody>
      </p:sp>
      <p:sp>
        <p:nvSpPr>
          <p:cNvPr id="21507" name="Content Placeholder 2"/>
          <p:cNvSpPr>
            <a:spLocks noGrp="1"/>
          </p:cNvSpPr>
          <p:nvPr>
            <p:ph sz="quarter" idx="1"/>
          </p:nvPr>
        </p:nvSpPr>
        <p:spPr>
          <a:xfrm>
            <a:off x="301625" y="1628775"/>
            <a:ext cx="8504238" cy="1368425"/>
          </a:xfrm>
        </p:spPr>
        <p:txBody>
          <a:bodyPr/>
          <a:lstStyle/>
          <a:p>
            <a:pPr algn="just" eaLnBrk="1" hangingPunct="1">
              <a:buClrTx/>
              <a:buFont typeface="Wingdings" pitchFamily="2" charset="2"/>
              <a:buChar char="ü"/>
            </a:pPr>
            <a:r>
              <a:rPr lang="en-US" sz="2000" smtClean="0">
                <a:latin typeface="Calibri" pitchFamily="34" charset="0"/>
              </a:rPr>
              <a:t>The residual risk (RR: as in Figure below) and expected cost of loss (ECL) are the outputs obtained using equations shown in next slide. The black box in Figure in above slide leads to the probabilistic tree diagram of Figure below to do the calculations. </a:t>
            </a:r>
            <a:endParaRPr lang="en-IN" sz="2000" smtClean="0">
              <a:latin typeface="Calibri" pitchFamily="34" charset="0"/>
            </a:endParaRPr>
          </a:p>
        </p:txBody>
      </p:sp>
      <p:pic>
        <p:nvPicPr>
          <p:cNvPr id="5" name="Picture 4"/>
          <p:cNvPicPr/>
          <p:nvPr/>
        </p:nvPicPr>
        <p:blipFill>
          <a:blip r:embed="rId2"/>
          <a:srcRect/>
          <a:stretch>
            <a:fillRect/>
          </a:stretch>
        </p:blipFill>
        <p:spPr bwMode="auto">
          <a:xfrm>
            <a:off x="1619250" y="3213100"/>
            <a:ext cx="5976938" cy="2808288"/>
          </a:xfrm>
          <a:prstGeom prst="rect">
            <a:avLst/>
          </a:prstGeom>
          <a:noFill/>
          <a:ln w="19050">
            <a:solidFill>
              <a:schemeClr val="accent3">
                <a:lumMod val="50000"/>
              </a:schemeClr>
            </a:solidFill>
          </a:ln>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18</a:t>
            </a:fld>
            <a:endParaRPr lang="en-IN"/>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23850" y="333375"/>
            <a:ext cx="8496300" cy="719138"/>
          </a:xfrm>
        </p:spPr>
        <p:txBody>
          <a:bodyPr>
            <a:noAutofit/>
          </a:bodyPr>
          <a:lstStyle/>
          <a:p>
            <a:pPr eaLnBrk="1" fontAlgn="auto" hangingPunct="1">
              <a:spcAft>
                <a:spcPts val="0"/>
              </a:spcAft>
              <a:defRPr/>
            </a:pPr>
            <a:r>
              <a:rPr lang="en-US" sz="2800" b="1" cap="small" dirty="0">
                <a:solidFill>
                  <a:srgbClr val="00B050"/>
                </a:solidFill>
              </a:rPr>
              <a:t>Security Meter (</a:t>
            </a:r>
            <a:r>
              <a:rPr lang="en-US" sz="2800" b="1" cap="small" dirty="0" err="1">
                <a:solidFill>
                  <a:srgbClr val="00B050"/>
                </a:solidFill>
              </a:rPr>
              <a:t>Sm</a:t>
            </a:r>
            <a:r>
              <a:rPr lang="en-US" sz="2800" b="1" cap="small" dirty="0">
                <a:solidFill>
                  <a:srgbClr val="00B050"/>
                </a:solidFill>
              </a:rPr>
              <a:t>) Model </a:t>
            </a:r>
            <a:r>
              <a:rPr lang="en-US" sz="2800" b="1" cap="small" dirty="0" smtClean="0">
                <a:solidFill>
                  <a:srgbClr val="00B050"/>
                </a:solidFill>
              </a:rPr>
              <a:t>Design (cont’d)</a:t>
            </a:r>
            <a:endParaRPr lang="en-IN" sz="2800" b="1" dirty="0" smtClean="0">
              <a:solidFill>
                <a:srgbClr val="00B050"/>
              </a:solidFill>
              <a:latin typeface="Algerian" pitchFamily="82" charset="0"/>
              <a:ea typeface="Verdana" pitchFamily="34" charset="0"/>
              <a:cs typeface="Verdana" pitchFamily="34" charset="0"/>
            </a:endParaRPr>
          </a:p>
        </p:txBody>
      </p:sp>
      <p:sp>
        <p:nvSpPr>
          <p:cNvPr id="22531" name="Content Placeholder 2"/>
          <p:cNvSpPr>
            <a:spLocks noGrp="1"/>
          </p:cNvSpPr>
          <p:nvPr>
            <p:ph sz="quarter" idx="1"/>
          </p:nvPr>
        </p:nvSpPr>
        <p:spPr>
          <a:xfrm>
            <a:off x="301625" y="1628775"/>
            <a:ext cx="8504238" cy="4464050"/>
          </a:xfrm>
        </p:spPr>
        <p:txBody>
          <a:bodyPr/>
          <a:lstStyle/>
          <a:p>
            <a:pPr>
              <a:buClrTx/>
              <a:buFont typeface="Wingdings" pitchFamily="2" charset="2"/>
              <a:buChar char="ü"/>
            </a:pPr>
            <a:r>
              <a:rPr lang="en-US" sz="2000" dirty="0" smtClean="0">
                <a:latin typeface="Calibri" pitchFamily="34" charset="0"/>
              </a:rPr>
              <a:t>The following equation computes the RRs for each activity in the above Figure for each leg:</a:t>
            </a:r>
          </a:p>
          <a:p>
            <a:pPr>
              <a:buClrTx/>
              <a:buFont typeface="Wingdings" pitchFamily="2" charset="2"/>
              <a:buChar char="ü"/>
            </a:pPr>
            <a:endParaRPr lang="en-US" sz="2000" dirty="0" smtClean="0">
              <a:latin typeface="Calibri" pitchFamily="34" charset="0"/>
            </a:endParaRPr>
          </a:p>
          <a:p>
            <a:pPr>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Covering all legs in a tree diagram, RR’s (0&lt;RR&lt;1) summed total to Total Residual Risk, TRR (0&lt;TRR&lt;1) as shown in Figure above.</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endParaRPr lang="en-US" sz="2000" dirty="0" smtClean="0">
              <a:latin typeface="Calibri" pitchFamily="34" charset="0"/>
            </a:endParaRPr>
          </a:p>
          <a:p>
            <a:pPr>
              <a:buClrTx/>
              <a:buFont typeface="Wingdings" pitchFamily="2" charset="2"/>
              <a:buChar char="ü"/>
            </a:pPr>
            <a:endParaRPr lang="en-US" sz="2000" dirty="0" smtClean="0">
              <a:latin typeface="Calibri" pitchFamily="34" charset="0"/>
            </a:endParaRPr>
          </a:p>
        </p:txBody>
      </p:sp>
      <p:pic>
        <p:nvPicPr>
          <p:cNvPr id="22532"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050" y="2349500"/>
            <a:ext cx="3960813"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4221163"/>
            <a:ext cx="76866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19</a:t>
            </a:fld>
            <a:endParaRPr lang="en-IN"/>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539552" y="188640"/>
            <a:ext cx="8280400" cy="864097"/>
          </a:xfrm>
        </p:spPr>
        <p:txBody>
          <a:bodyPr>
            <a:normAutofit fontScale="90000"/>
          </a:bodyPr>
          <a:lstStyle/>
          <a:p>
            <a:pPr eaLnBrk="1" fontAlgn="auto" hangingPunct="1">
              <a:spcAft>
                <a:spcPts val="0"/>
              </a:spcAft>
              <a:defRPr/>
            </a:pPr>
            <a:r>
              <a:rPr lang="en-US" sz="2700" b="1" dirty="0" smtClean="0">
                <a:solidFill>
                  <a:srgbClr val="00B050"/>
                </a:solidFill>
                <a:latin typeface="+mn-lt"/>
                <a:ea typeface="Verdana" pitchFamily="34" charset="0"/>
                <a:cs typeface="Verdana" pitchFamily="34" charset="0"/>
              </a:rPr>
              <a:t/>
            </a:r>
            <a:br>
              <a:rPr lang="en-US" sz="2700" b="1" dirty="0" smtClean="0">
                <a:solidFill>
                  <a:srgbClr val="00B050"/>
                </a:solidFill>
                <a:latin typeface="+mn-lt"/>
                <a:ea typeface="Verdana" pitchFamily="34" charset="0"/>
                <a:cs typeface="Verdana" pitchFamily="34" charset="0"/>
              </a:rPr>
            </a:br>
            <a:r>
              <a:rPr lang="en-US" sz="2700" b="1" dirty="0">
                <a:solidFill>
                  <a:srgbClr val="00B050"/>
                </a:solidFill>
                <a:latin typeface="+mn-lt"/>
                <a:ea typeface="Verdana" pitchFamily="34" charset="0"/>
                <a:cs typeface="Verdana" pitchFamily="34" charset="0"/>
              </a:rPr>
              <a:t/>
            </a:r>
            <a:br>
              <a:rPr lang="en-US" sz="2700" b="1" dirty="0">
                <a:solidFill>
                  <a:srgbClr val="00B050"/>
                </a:solidFill>
                <a:latin typeface="+mn-lt"/>
                <a:ea typeface="Verdana" pitchFamily="34" charset="0"/>
                <a:cs typeface="Verdana" pitchFamily="34" charset="0"/>
              </a:rPr>
            </a:br>
            <a:r>
              <a:rPr lang="en-US" sz="3100" b="1" dirty="0" smtClean="0">
                <a:solidFill>
                  <a:srgbClr val="00B050"/>
                </a:solidFill>
                <a:latin typeface="+mn-lt"/>
                <a:ea typeface="Verdana" pitchFamily="34" charset="0"/>
                <a:cs typeface="Verdana" pitchFamily="34" charset="0"/>
              </a:rPr>
              <a:t>LEARNING  OBJECTIVES</a:t>
            </a:r>
            <a:br>
              <a:rPr lang="en-US" sz="3100" b="1" dirty="0" smtClean="0">
                <a:solidFill>
                  <a:srgbClr val="00B050"/>
                </a:solidFill>
                <a:latin typeface="+mn-lt"/>
                <a:ea typeface="Verdana" pitchFamily="34" charset="0"/>
                <a:cs typeface="Verdana" pitchFamily="34" charset="0"/>
              </a:rPr>
            </a:br>
            <a:endParaRPr lang="en-US" sz="3100" b="1" dirty="0" smtClean="0">
              <a:solidFill>
                <a:srgbClr val="00B050"/>
              </a:solidFill>
              <a:latin typeface="+mn-lt"/>
              <a:ea typeface="Verdana" pitchFamily="34" charset="0"/>
              <a:cs typeface="Verdana" pitchFamily="34" charset="0"/>
            </a:endParaRPr>
          </a:p>
        </p:txBody>
      </p:sp>
      <p:sp>
        <p:nvSpPr>
          <p:cNvPr id="14339" name="Content Placeholder 2"/>
          <p:cNvSpPr>
            <a:spLocks noGrp="1"/>
          </p:cNvSpPr>
          <p:nvPr>
            <p:ph sz="quarter" idx="1"/>
          </p:nvPr>
        </p:nvSpPr>
        <p:spPr>
          <a:xfrm>
            <a:off x="323850" y="1484784"/>
            <a:ext cx="8496300" cy="5184576"/>
          </a:xfrm>
        </p:spPr>
        <p:txBody>
          <a:bodyPr/>
          <a:lstStyle/>
          <a:p>
            <a:pPr algn="just">
              <a:buClrTx/>
              <a:buFont typeface="Wingdings" pitchFamily="2" charset="2"/>
              <a:buChar char="ü"/>
            </a:pPr>
            <a:r>
              <a:rPr lang="en-US" sz="2000" dirty="0" smtClean="0">
                <a:latin typeface="Calibri" pitchFamily="34" charset="0"/>
              </a:rPr>
              <a:t>Quantitative risk measurements are absolutely needed to compare design alternatives and calculate monetary outcomes for mitigating risk.</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Along with the purely quantitative security meter model as the data allows, we consider a security meter model for qualitative attributes.</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a:latin typeface="Calibri" pitchFamily="34" charset="0"/>
              </a:rPr>
              <a:t>Security meter (SM) design provides the conveniences of risk measurements in a quantitative manner that is much required in the security world</a:t>
            </a:r>
            <a:endParaRPr lang="en-US" sz="2000" dirty="0" smtClean="0">
              <a:latin typeface="Calibri" pitchFamily="34" charset="0"/>
            </a:endParaRP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The model proposed is practical and simple to use for beginners in the field, but it also provides a mathematical–statistical foundation for risk valuation.</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Further, the triple product rule math-statistically will theoretically verify the SM machinery. Last but not least, game-theoretic risk optimization and mitigation will be shown for multi-theme practices.</a:t>
            </a:r>
          </a:p>
          <a:p>
            <a:pPr algn="just">
              <a:buClrTx/>
              <a:buFont typeface="Wingdings" pitchFamily="2" charset="2"/>
              <a:buChar char="ü"/>
            </a:pPr>
            <a:endParaRPr lang="en-US" sz="2000"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2</a:t>
            </a:fld>
            <a:endParaRPr lang="en-IN"/>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23850" y="333375"/>
            <a:ext cx="8496300" cy="719138"/>
          </a:xfrm>
        </p:spPr>
        <p:txBody>
          <a:bodyPr>
            <a:noAutofit/>
          </a:bodyPr>
          <a:lstStyle/>
          <a:p>
            <a:pPr eaLnBrk="1" fontAlgn="auto" hangingPunct="1">
              <a:spcAft>
                <a:spcPts val="0"/>
              </a:spcAft>
              <a:defRPr/>
            </a:pPr>
            <a:r>
              <a:rPr lang="en-US" sz="2800" b="1" cap="small" dirty="0">
                <a:solidFill>
                  <a:srgbClr val="00B050"/>
                </a:solidFill>
              </a:rPr>
              <a:t>Security Meter (</a:t>
            </a:r>
            <a:r>
              <a:rPr lang="en-US" sz="2800" b="1" cap="small" dirty="0" err="1">
                <a:solidFill>
                  <a:srgbClr val="00B050"/>
                </a:solidFill>
              </a:rPr>
              <a:t>Sm</a:t>
            </a:r>
            <a:r>
              <a:rPr lang="en-US" sz="2800" b="1" cap="small" dirty="0">
                <a:solidFill>
                  <a:srgbClr val="00B050"/>
                </a:solidFill>
              </a:rPr>
              <a:t>) Model Design (cont’d)</a:t>
            </a:r>
            <a:endParaRPr lang="en-IN" sz="2800" b="1" cap="small" dirty="0" smtClean="0">
              <a:solidFill>
                <a:srgbClr val="002060"/>
              </a:solidFill>
              <a:latin typeface="Tahoma" pitchFamily="34" charset="0"/>
              <a:ea typeface="Tahoma" pitchFamily="34" charset="0"/>
              <a:cs typeface="Tahoma" pitchFamily="34" charset="0"/>
            </a:endParaRPr>
          </a:p>
        </p:txBody>
      </p:sp>
      <p:sp>
        <p:nvSpPr>
          <p:cNvPr id="23555" name="Content Placeholder 2"/>
          <p:cNvSpPr>
            <a:spLocks noGrp="1"/>
          </p:cNvSpPr>
          <p:nvPr>
            <p:ph sz="quarter" idx="1"/>
          </p:nvPr>
        </p:nvSpPr>
        <p:spPr>
          <a:xfrm>
            <a:off x="301625" y="1628775"/>
            <a:ext cx="3262313" cy="4537075"/>
          </a:xfrm>
        </p:spPr>
        <p:txBody>
          <a:bodyPr/>
          <a:lstStyle/>
          <a:p>
            <a:pPr algn="just">
              <a:buClrTx/>
              <a:buFont typeface="Wingdings" pitchFamily="2" charset="2"/>
              <a:buChar char="ü"/>
            </a:pPr>
            <a:r>
              <a:rPr lang="en-US" sz="2000" smtClean="0">
                <a:latin typeface="Calibri" pitchFamily="34" charset="0"/>
              </a:rPr>
              <a:t>The proposed Security Meter’s(SM) mathematical accuracy is verified by a Monte Carlo statistical simulation study. </a:t>
            </a: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r>
              <a:rPr lang="en-US" sz="2000" smtClean="0">
                <a:latin typeface="Calibri" pitchFamily="34" charset="0"/>
              </a:rPr>
              <a:t>Five thousand runs, one of which is shown in Figure beside resulting in 24.85% total residual risk, are conducted by generating random variables from each vulnerability, threat, or countermeasure. </a:t>
            </a: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endParaRPr lang="en-US" sz="2000" smtClean="0">
              <a:latin typeface="Calibri" pitchFamily="34" charset="0"/>
            </a:endParaRPr>
          </a:p>
          <a:p>
            <a:pPr>
              <a:buClrTx/>
              <a:buFont typeface="Wingdings" pitchFamily="2" charset="2"/>
              <a:buChar char="ü"/>
            </a:pPr>
            <a:endParaRPr lang="en-US" sz="2000" smtClean="0">
              <a:latin typeface="Calibri" pitchFamily="34" charset="0"/>
            </a:endParaRPr>
          </a:p>
        </p:txBody>
      </p:sp>
      <p:pic>
        <p:nvPicPr>
          <p:cNvPr id="6" name="Picture 5" descr="S SHOT 2"/>
          <p:cNvPicPr/>
          <p:nvPr/>
        </p:nvPicPr>
        <p:blipFill>
          <a:blip r:embed="rId2"/>
          <a:srcRect r="20625" b="36125"/>
          <a:stretch>
            <a:fillRect/>
          </a:stretch>
        </p:blipFill>
        <p:spPr bwMode="auto">
          <a:xfrm>
            <a:off x="3851275" y="1628775"/>
            <a:ext cx="4897438" cy="4608513"/>
          </a:xfrm>
          <a:prstGeom prst="rect">
            <a:avLst/>
          </a:prstGeom>
          <a:noFill/>
          <a:ln w="19050">
            <a:solidFill>
              <a:schemeClr val="accent3">
                <a:lumMod val="50000"/>
              </a:schemeClr>
            </a:solidFill>
          </a:ln>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20</a:t>
            </a:fld>
            <a:endParaRPr lang="en-IN"/>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cap="small" dirty="0">
                <a:solidFill>
                  <a:srgbClr val="002060"/>
                </a:solidFill>
                <a:latin typeface="Tahoma" pitchFamily="34" charset="0"/>
                <a:ea typeface="Tahoma" pitchFamily="34" charset="0"/>
                <a:cs typeface="Tahoma" pitchFamily="34" charset="0"/>
              </a:rPr>
              <a:t>Addition and Multiplication Laws </a:t>
            </a:r>
            <a:r>
              <a:rPr lang="en-US" sz="2400" b="1" cap="small" dirty="0" smtClean="0">
                <a:solidFill>
                  <a:srgbClr val="002060"/>
                </a:solidFill>
                <a:latin typeface="Tahoma" pitchFamily="34" charset="0"/>
                <a:ea typeface="Tahoma" pitchFamily="34" charset="0"/>
                <a:cs typeface="Tahoma" pitchFamily="34" charset="0"/>
              </a:rPr>
              <a:t>of Probability</a:t>
            </a:r>
            <a:r>
              <a:rPr lang="en-US" sz="2400" b="1" cap="small" dirty="0">
                <a:solidFill>
                  <a:srgbClr val="002060"/>
                </a:solidFill>
                <a:latin typeface="Tahoma" pitchFamily="34" charset="0"/>
                <a:ea typeface="Tahoma" pitchFamily="34" charset="0"/>
                <a:cs typeface="Tahoma" pitchFamily="34" charset="0"/>
              </a:rPr>
              <a:t/>
            </a:r>
            <a:br>
              <a:rPr lang="en-US" sz="2400" b="1" cap="small" dirty="0">
                <a:solidFill>
                  <a:srgbClr val="002060"/>
                </a:solidFill>
                <a:latin typeface="Tahoma" pitchFamily="34" charset="0"/>
                <a:ea typeface="Tahoma" pitchFamily="34" charset="0"/>
                <a:cs typeface="Tahoma" pitchFamily="34" charset="0"/>
              </a:rPr>
            </a:br>
            <a:endParaRPr lang="en-US" sz="2400" b="1" cap="small" dirty="0">
              <a:solidFill>
                <a:srgbClr val="002060"/>
              </a:solidFill>
              <a:latin typeface="Tahoma" pitchFamily="34" charset="0"/>
              <a:ea typeface="Tahoma" pitchFamily="34" charset="0"/>
              <a:cs typeface="Tahoma" pitchFamily="34" charset="0"/>
            </a:endParaRPr>
          </a:p>
        </p:txBody>
      </p:sp>
      <p:sp>
        <p:nvSpPr>
          <p:cNvPr id="3" name="Content Placeholder 2"/>
          <p:cNvSpPr>
            <a:spLocks noGrp="1"/>
          </p:cNvSpPr>
          <p:nvPr>
            <p:ph sz="quarter" idx="1"/>
          </p:nvPr>
        </p:nvSpPr>
        <p:spPr/>
        <p:txBody>
          <a:bodyPr/>
          <a:lstStyle/>
          <a:p>
            <a:pPr eaLnBrk="1" hangingPunct="1"/>
            <a:r>
              <a:rPr lang="en-US" sz="3600" u="sng" dirty="0"/>
              <a:t>Tree Diagram</a:t>
            </a:r>
            <a:r>
              <a:rPr lang="en-US" sz="3600" dirty="0"/>
              <a:t>: </a:t>
            </a:r>
            <a:r>
              <a:rPr lang="en-US" sz="3600" dirty="0">
                <a:solidFill>
                  <a:srgbClr val="CC66FF"/>
                </a:solidFill>
              </a:rPr>
              <a:t>Given that in a simple sample</a:t>
            </a:r>
            <a:r>
              <a:rPr lang="en-US" sz="3600" b="1" dirty="0">
                <a:solidFill>
                  <a:srgbClr val="CC66FF"/>
                </a:solidFill>
              </a:rPr>
              <a:t> </a:t>
            </a:r>
            <a:r>
              <a:rPr lang="en-US" sz="3600" dirty="0">
                <a:solidFill>
                  <a:srgbClr val="CC66FF"/>
                </a:solidFill>
              </a:rPr>
              <a:t>scenario, there are two or three or more of each choice, the following probabilistic frame holds.</a:t>
            </a:r>
            <a:r>
              <a:rPr lang="en-US" sz="3600" dirty="0"/>
              <a:t> </a:t>
            </a:r>
            <a:endParaRPr lang="en-US" sz="3600" dirty="0" smtClean="0"/>
          </a:p>
          <a:p>
            <a:pPr marL="0" indent="0" eaLnBrk="1" hangingPunct="1">
              <a:buNone/>
            </a:pPr>
            <a:r>
              <a:rPr lang="en-US" sz="3600" dirty="0" smtClean="0"/>
              <a:t>  Addition Law:</a:t>
            </a:r>
            <a:endParaRPr lang="en-US" sz="3600" dirty="0"/>
          </a:p>
          <a:p>
            <a:pPr eaLnBrk="1" hangingPunct="1"/>
            <a:r>
              <a:rPr lang="en-US" sz="3600" dirty="0"/>
              <a:t>Note: </a:t>
            </a:r>
            <a:r>
              <a:rPr lang="en-US" sz="3600" dirty="0">
                <a:solidFill>
                  <a:srgbClr val="FF00FF"/>
                </a:solidFill>
              </a:rPr>
              <a:t>Sum of V</a:t>
            </a:r>
            <a:r>
              <a:rPr lang="en-US" sz="3600" baseline="-25000" dirty="0">
                <a:solidFill>
                  <a:srgbClr val="FF00FF"/>
                </a:solidFill>
              </a:rPr>
              <a:t>i</a:t>
            </a:r>
            <a:r>
              <a:rPr lang="en-US" sz="3600" dirty="0">
                <a:solidFill>
                  <a:srgbClr val="FF00FF"/>
                </a:solidFill>
              </a:rPr>
              <a:t>=1 and sum of </a:t>
            </a:r>
            <a:r>
              <a:rPr lang="en-US" sz="3600" dirty="0" err="1">
                <a:solidFill>
                  <a:srgbClr val="FF00FF"/>
                </a:solidFill>
              </a:rPr>
              <a:t>T</a:t>
            </a:r>
            <a:r>
              <a:rPr lang="en-US" sz="3600" baseline="-25000" dirty="0" err="1">
                <a:solidFill>
                  <a:srgbClr val="FF00FF"/>
                </a:solidFill>
              </a:rPr>
              <a:t>ij</a:t>
            </a:r>
            <a:r>
              <a:rPr lang="en-US" sz="3600" dirty="0">
                <a:solidFill>
                  <a:srgbClr val="FF00FF"/>
                </a:solidFill>
              </a:rPr>
              <a:t>=1 for each i, and Sum of LCM+CM=1 for each j, within a tree diagram structure.</a:t>
            </a:r>
          </a:p>
        </p:txBody>
      </p:sp>
      <p:sp>
        <p:nvSpPr>
          <p:cNvPr id="4" name="Slide Number Placeholder 3"/>
          <p:cNvSpPr>
            <a:spLocks noGrp="1"/>
          </p:cNvSpPr>
          <p:nvPr>
            <p:ph type="sldNum" sz="quarter" idx="12"/>
          </p:nvPr>
        </p:nvSpPr>
        <p:spPr/>
        <p:txBody>
          <a:bodyPr/>
          <a:lstStyle/>
          <a:p>
            <a:pPr>
              <a:defRPr/>
            </a:pPr>
            <a:fld id="{7AF4AC83-D1D7-454D-B1F4-7768E1E9134A}" type="slidenum">
              <a:rPr lang="en-IN" smtClean="0"/>
              <a:pPr>
                <a:defRPr/>
              </a:pPr>
              <a:t>21</a:t>
            </a:fld>
            <a:endParaRPr lang="en-IN"/>
          </a:p>
        </p:txBody>
      </p:sp>
    </p:spTree>
    <p:extLst>
      <p:ext uri="{BB962C8B-B14F-4D97-AF65-F5344CB8AC3E}">
        <p14:creationId xmlns:p14="http://schemas.microsoft.com/office/powerpoint/2010/main" val="12508722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1150939" y="332656"/>
            <a:ext cx="6949453" cy="720080"/>
          </a:xfrm>
        </p:spPr>
        <p:txBody>
          <a:bodyPr/>
          <a:lstStyle/>
          <a:p>
            <a:pPr eaLnBrk="1" hangingPunct="1"/>
            <a:r>
              <a:rPr lang="en-US" sz="1700" b="1" dirty="0" smtClean="0">
                <a:solidFill>
                  <a:srgbClr val="00B050"/>
                </a:solidFill>
              </a:rPr>
              <a:t>Simplified Computer </a:t>
            </a:r>
            <a:r>
              <a:rPr lang="en-US" sz="1700" b="1" dirty="0">
                <a:solidFill>
                  <a:srgbClr val="00B050"/>
                </a:solidFill>
              </a:rPr>
              <a:t>Security Risk Tree </a:t>
            </a:r>
            <a:r>
              <a:rPr lang="en-US" sz="1700" b="1" dirty="0" smtClean="0">
                <a:solidFill>
                  <a:srgbClr val="00B050"/>
                </a:solidFill>
              </a:rPr>
              <a:t>Diagram with the Security-Meter Design to Illustrate the Multiplication Law</a:t>
            </a:r>
          </a:p>
        </p:txBody>
      </p:sp>
      <p:sp>
        <p:nvSpPr>
          <p:cNvPr id="40965" name="Slide Number Placeholder 5"/>
          <p:cNvSpPr>
            <a:spLocks noGrp="1"/>
          </p:cNvSpPr>
          <p:nvPr>
            <p:ph type="sldNum" sz="quarter" idx="12"/>
          </p:nvPr>
        </p:nvSpPr>
        <p:spPr>
          <a:noFill/>
        </p:spPr>
        <p:txBody>
          <a:bodyPr/>
          <a:lstStyle/>
          <a:p>
            <a:fld id="{CBB83668-F1B1-491B-BEC3-5F9C6CCC02A9}" type="slidenum">
              <a:rPr lang="en-US" smtClean="0">
                <a:solidFill>
                  <a:srgbClr val="000000"/>
                </a:solidFill>
              </a:rPr>
              <a:pPr/>
              <a:t>22</a:t>
            </a:fld>
            <a:endParaRPr lang="en-US" smtClean="0">
              <a:solidFill>
                <a:srgbClr val="000000"/>
              </a:solidFill>
            </a:endParaRPr>
          </a:p>
        </p:txBody>
      </p:sp>
      <p:pic>
        <p:nvPicPr>
          <p:cNvPr id="40966" name="Picture 2"/>
          <p:cNvPicPr>
            <a:picLocks noChangeAspect="1" noChangeArrowheads="1"/>
          </p:cNvPicPr>
          <p:nvPr/>
        </p:nvPicPr>
        <p:blipFill>
          <a:blip r:embed="rId2" cstate="print"/>
          <a:srcRect/>
          <a:stretch>
            <a:fillRect/>
          </a:stretch>
        </p:blipFill>
        <p:spPr bwMode="auto">
          <a:xfrm>
            <a:off x="4195763" y="3238500"/>
            <a:ext cx="752475" cy="381000"/>
          </a:xfrm>
          <a:prstGeom prst="rect">
            <a:avLst/>
          </a:prstGeom>
          <a:noFill/>
          <a:ln w="9525">
            <a:noFill/>
            <a:miter lim="800000"/>
            <a:headEnd/>
            <a:tailEnd/>
          </a:ln>
        </p:spPr>
      </p:pic>
      <p:pic>
        <p:nvPicPr>
          <p:cNvPr id="40967" name="Picture 3"/>
          <p:cNvPicPr>
            <a:picLocks noChangeAspect="1" noChangeArrowheads="1"/>
          </p:cNvPicPr>
          <p:nvPr/>
        </p:nvPicPr>
        <p:blipFill>
          <a:blip r:embed="rId2" cstate="print"/>
          <a:srcRect/>
          <a:stretch>
            <a:fillRect/>
          </a:stretch>
        </p:blipFill>
        <p:spPr bwMode="auto">
          <a:xfrm>
            <a:off x="4195763" y="3238500"/>
            <a:ext cx="752475" cy="381000"/>
          </a:xfrm>
          <a:prstGeom prst="rect">
            <a:avLst/>
          </a:prstGeom>
          <a:noFill/>
          <a:ln w="9525">
            <a:noFill/>
            <a:miter lim="800000"/>
            <a:headEnd/>
            <a:tailEnd/>
          </a:ln>
        </p:spPr>
      </p:pic>
      <p:pic>
        <p:nvPicPr>
          <p:cNvPr id="40968" name="Picture 4"/>
          <p:cNvPicPr>
            <a:picLocks noGrp="1" noChangeAspect="1" noChangeArrowheads="1"/>
          </p:cNvPicPr>
          <p:nvPr>
            <p:ph idx="1"/>
          </p:nvPr>
        </p:nvPicPr>
        <p:blipFill>
          <a:blip r:embed="rId3" cstate="print"/>
          <a:srcRect/>
          <a:stretch>
            <a:fillRect/>
          </a:stretch>
        </p:blipFill>
        <p:spPr>
          <a:xfrm>
            <a:off x="1115616" y="1700808"/>
            <a:ext cx="7272808" cy="4431705"/>
          </a:xfrm>
          <a:noFill/>
        </p:spPr>
      </p:pic>
    </p:spTree>
    <p:extLst>
      <p:ext uri="{BB962C8B-B14F-4D97-AF65-F5344CB8AC3E}">
        <p14:creationId xmlns:p14="http://schemas.microsoft.com/office/powerpoint/2010/main" val="27978060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2"/>
          <p:cNvSpPr>
            <a:spLocks noGrp="1" noChangeArrowheads="1"/>
          </p:cNvSpPr>
          <p:nvPr>
            <p:ph type="title"/>
          </p:nvPr>
        </p:nvSpPr>
        <p:spPr/>
        <p:txBody>
          <a:bodyPr/>
          <a:lstStyle/>
          <a:p>
            <a:pPr eaLnBrk="1" hangingPunct="1"/>
            <a:r>
              <a:rPr lang="en-US" sz="2400" b="1" dirty="0" smtClean="0">
                <a:solidFill>
                  <a:srgbClr val="00B050"/>
                </a:solidFill>
              </a:rPr>
              <a:t>A Real World Example to Implement the Security-Meter Design using Survey Results</a:t>
            </a:r>
            <a:r>
              <a:rPr lang="en-US" sz="2400" dirty="0" smtClean="0">
                <a:solidFill>
                  <a:srgbClr val="00B050"/>
                </a:solidFill>
              </a:rPr>
              <a:t> </a:t>
            </a:r>
          </a:p>
        </p:txBody>
      </p:sp>
      <p:sp>
        <p:nvSpPr>
          <p:cNvPr id="21510" name="Rectangle 3"/>
          <p:cNvSpPr>
            <a:spLocks noGrp="1" noChangeArrowheads="1"/>
          </p:cNvSpPr>
          <p:nvPr>
            <p:ph sz="quarter" idx="1"/>
          </p:nvPr>
        </p:nvSpPr>
        <p:spPr/>
        <p:txBody>
          <a:bodyPr/>
          <a:lstStyle/>
          <a:p>
            <a:pPr eaLnBrk="1" hangingPunct="1">
              <a:lnSpc>
                <a:spcPct val="90000"/>
              </a:lnSpc>
            </a:pPr>
            <a:r>
              <a:rPr lang="en-US" sz="2400" dirty="0" smtClean="0"/>
              <a:t>In a recent field study by L. W. from Nova Southeastern Univ. to implement the security model, CSI/FBI, Deloitte and </a:t>
            </a:r>
            <a:r>
              <a:rPr lang="en-US" sz="2400" dirty="0" err="1" smtClean="0"/>
              <a:t>Pricewaterhouse</a:t>
            </a:r>
            <a:r>
              <a:rPr lang="en-US" sz="2400" dirty="0" smtClean="0"/>
              <a:t> survey results were evaluated regarding the security concerns at the University of </a:t>
            </a:r>
            <a:r>
              <a:rPr lang="en-US" sz="2400" dirty="0" err="1" smtClean="0"/>
              <a:t>Virgina</a:t>
            </a:r>
            <a:r>
              <a:rPr lang="en-US" sz="2400" dirty="0" smtClean="0"/>
              <a:t> School of Continuing and Professional Studies Northern Virginia Regional Center (from now on, Center). The Center’s Senior Network Administrator estimated the servers in May 2006 to be worth $8,000.00. With a general risk assessment in mind and the quantitative security meter method selected, the next step was to determine the scope of the risk assessment project. </a:t>
            </a:r>
          </a:p>
          <a:p>
            <a:pPr eaLnBrk="1" hangingPunct="1">
              <a:lnSpc>
                <a:spcPct val="90000"/>
              </a:lnSpc>
            </a:pPr>
            <a:endParaRPr lang="en-US" sz="2400" dirty="0"/>
          </a:p>
          <a:p>
            <a:pPr eaLnBrk="1" hangingPunct="1">
              <a:lnSpc>
                <a:spcPct val="90000"/>
              </a:lnSpc>
            </a:pPr>
            <a:r>
              <a:rPr lang="en-US" sz="2400" dirty="0" smtClean="0"/>
              <a:t>To be continued on the next pages 24 to 37.</a:t>
            </a:r>
          </a:p>
        </p:txBody>
      </p:sp>
      <p:sp>
        <p:nvSpPr>
          <p:cNvPr id="21508" name="Slide Number Placeholder 5"/>
          <p:cNvSpPr>
            <a:spLocks noGrp="1"/>
          </p:cNvSpPr>
          <p:nvPr>
            <p:ph type="sldNum" sz="quarter" idx="12"/>
          </p:nvPr>
        </p:nvSpPr>
        <p:spPr>
          <a:noFill/>
        </p:spPr>
        <p:txBody>
          <a:bodyPr/>
          <a:lstStyle/>
          <a:p>
            <a:fld id="{5231CA69-EC92-412F-9758-E9AA1D7F1F59}" type="slidenum">
              <a:rPr lang="en-US" smtClean="0">
                <a:solidFill>
                  <a:srgbClr val="000000"/>
                </a:solidFill>
              </a:rPr>
              <a:pPr/>
              <a:t>23</a:t>
            </a:fld>
            <a:endParaRPr lang="en-US" smtClean="0">
              <a:solidFill>
                <a:srgbClr val="000000"/>
              </a:solidFill>
            </a:endParaRPr>
          </a:p>
        </p:txBody>
      </p:sp>
    </p:spTree>
    <p:extLst>
      <p:ext uri="{BB962C8B-B14F-4D97-AF65-F5344CB8AC3E}">
        <p14:creationId xmlns:p14="http://schemas.microsoft.com/office/powerpoint/2010/main" val="15632657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Slide Number Placeholder 5"/>
          <p:cNvSpPr>
            <a:spLocks noGrp="1"/>
          </p:cNvSpPr>
          <p:nvPr>
            <p:ph type="sldNum" sz="quarter" idx="12"/>
          </p:nvPr>
        </p:nvSpPr>
        <p:spPr>
          <a:noFill/>
        </p:spPr>
        <p:txBody>
          <a:bodyPr/>
          <a:lstStyle/>
          <a:p>
            <a:fld id="{4CC16143-8D7A-4F8D-8580-5C1DCABA2D5B}" type="slidenum">
              <a:rPr lang="en-US" smtClean="0">
                <a:solidFill>
                  <a:srgbClr val="000000"/>
                </a:solidFill>
              </a:rPr>
              <a:pPr/>
              <a:t>24</a:t>
            </a:fld>
            <a:endParaRPr lang="en-US" smtClean="0">
              <a:solidFill>
                <a:srgbClr val="000000"/>
              </a:solidFill>
            </a:endParaRPr>
          </a:p>
        </p:txBody>
      </p:sp>
      <p:graphicFrame>
        <p:nvGraphicFramePr>
          <p:cNvPr id="578633" name="Group 73"/>
          <p:cNvGraphicFramePr>
            <a:graphicFrameLocks noGrp="1"/>
          </p:cNvGraphicFramePr>
          <p:nvPr/>
        </p:nvGraphicFramePr>
        <p:xfrm>
          <a:off x="1371600" y="1447800"/>
          <a:ext cx="6080125" cy="3921132"/>
        </p:xfrm>
        <a:graphic>
          <a:graphicData uri="http://schemas.openxmlformats.org/drawingml/2006/table">
            <a:tbl>
              <a:tblPr/>
              <a:tblGrid>
                <a:gridCol w="3040063"/>
                <a:gridCol w="3040062"/>
              </a:tblGrid>
              <a:tr h="3508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CSI / FBI Survey Countermeasure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 Of Respondents Reporting Them</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Firewalls</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97   (=CM</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13</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Anti-Virus Software</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96   (=CM</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23</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Security Audits</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80   (=CM</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14</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Intrusion Detection Systems (IDS)</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72   (=CM</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31</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Security Awareness Policy Training</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70   (=CM</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11</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Server-Based Access Control Lists (ACL)</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70   (=CM</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32</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Encryption For Data In Transit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68 N/A, redundant, not used in the final table</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Reusable Account/Login Passwords</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52  N/A, redundant, not used in the final table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Encrypted Files</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46   (=CM</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33</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Smart Cards/ One-Time Password Tokens</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42  (=CM</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12</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Public Key Infrastructure</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35  (=CM</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21</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Intrusion Prevention Systems</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35 (=CM</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22</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Biometrics</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15 N/A, redundant, not used in the final table</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bl>
          </a:graphicData>
        </a:graphic>
      </p:graphicFrame>
      <p:sp>
        <p:nvSpPr>
          <p:cNvPr id="22580" name="Rectangle 49"/>
          <p:cNvSpPr>
            <a:spLocks noChangeArrowheads="1"/>
          </p:cNvSpPr>
          <p:nvPr/>
        </p:nvSpPr>
        <p:spPr bwMode="auto">
          <a:xfrm>
            <a:off x="1219200" y="5698738"/>
            <a:ext cx="6688138" cy="276999"/>
          </a:xfrm>
          <a:prstGeom prst="rect">
            <a:avLst/>
          </a:prstGeom>
          <a:noFill/>
          <a:ln w="9525">
            <a:noFill/>
            <a:miter lim="800000"/>
            <a:headEnd/>
            <a:tailEnd/>
          </a:ln>
        </p:spPr>
        <p:txBody>
          <a:bodyPr anchor="ctr">
            <a:spAutoFit/>
          </a:bodyPr>
          <a:lstStyle/>
          <a:p>
            <a:r>
              <a:rPr lang="en-US" sz="1200" dirty="0">
                <a:solidFill>
                  <a:srgbClr val="000000"/>
                </a:solidFill>
                <a:latin typeface="Tahoma" pitchFamily="34" charset="0"/>
                <a:cs typeface="Times New Roman" pitchFamily="18" charset="0"/>
              </a:rPr>
              <a:t>Table </a:t>
            </a:r>
            <a:r>
              <a:rPr lang="en-US" sz="1200" dirty="0" smtClean="0">
                <a:solidFill>
                  <a:srgbClr val="000000"/>
                </a:solidFill>
                <a:latin typeface="Tahoma" pitchFamily="34" charset="0"/>
                <a:cs typeface="Times New Roman" pitchFamily="18" charset="0"/>
              </a:rPr>
              <a:t>1: </a:t>
            </a:r>
            <a:r>
              <a:rPr lang="en-US" sz="1200" dirty="0">
                <a:solidFill>
                  <a:srgbClr val="000000"/>
                </a:solidFill>
                <a:latin typeface="Tahoma" pitchFamily="34" charset="0"/>
                <a:cs typeface="Times New Roman" pitchFamily="18" charset="0"/>
              </a:rPr>
              <a:t>Security Meter Probability Source Data for Countermeasure actions </a:t>
            </a:r>
            <a:r>
              <a:rPr lang="en-US" sz="1200" dirty="0" smtClean="0">
                <a:solidFill>
                  <a:srgbClr val="000000"/>
                </a:solidFill>
                <a:latin typeface="Tahoma" pitchFamily="34" charset="0"/>
                <a:cs typeface="Times New Roman" pitchFamily="18" charset="0"/>
              </a:rPr>
              <a:t>utilized</a:t>
            </a:r>
            <a:endParaRPr lang="en-US" dirty="0">
              <a:solidFill>
                <a:srgbClr val="000000"/>
              </a:solidFill>
              <a:cs typeface="+mn-cs"/>
            </a:endParaRPr>
          </a:p>
        </p:txBody>
      </p:sp>
    </p:spTree>
    <p:extLst>
      <p:ext uri="{BB962C8B-B14F-4D97-AF65-F5344CB8AC3E}">
        <p14:creationId xmlns:p14="http://schemas.microsoft.com/office/powerpoint/2010/main" val="661538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Slide Number Placeholder 5"/>
          <p:cNvSpPr>
            <a:spLocks noGrp="1"/>
          </p:cNvSpPr>
          <p:nvPr>
            <p:ph type="sldNum" sz="quarter" idx="12"/>
          </p:nvPr>
        </p:nvSpPr>
        <p:spPr>
          <a:noFill/>
        </p:spPr>
        <p:txBody>
          <a:bodyPr/>
          <a:lstStyle/>
          <a:p>
            <a:fld id="{8699CAFD-0B36-41C0-8920-C641E559314B}" type="slidenum">
              <a:rPr lang="en-US" smtClean="0">
                <a:solidFill>
                  <a:srgbClr val="000000"/>
                </a:solidFill>
              </a:rPr>
              <a:pPr/>
              <a:t>25</a:t>
            </a:fld>
            <a:endParaRPr lang="en-US" smtClean="0">
              <a:solidFill>
                <a:srgbClr val="000000"/>
              </a:solidFill>
            </a:endParaRPr>
          </a:p>
        </p:txBody>
      </p:sp>
      <p:graphicFrame>
        <p:nvGraphicFramePr>
          <p:cNvPr id="580675" name="Group 67"/>
          <p:cNvGraphicFramePr>
            <a:graphicFrameLocks noGrp="1"/>
          </p:cNvGraphicFramePr>
          <p:nvPr>
            <p:extLst>
              <p:ext uri="{D42A27DB-BD31-4B8C-83A1-F6EECF244321}">
                <p14:modId xmlns:p14="http://schemas.microsoft.com/office/powerpoint/2010/main" val="2286651147"/>
              </p:ext>
            </p:extLst>
          </p:nvPr>
        </p:nvGraphicFramePr>
        <p:xfrm>
          <a:off x="1531938" y="1844824"/>
          <a:ext cx="6080125" cy="3935418"/>
        </p:xfrm>
        <a:graphic>
          <a:graphicData uri="http://schemas.openxmlformats.org/drawingml/2006/table">
            <a:tbl>
              <a:tblPr/>
              <a:tblGrid>
                <a:gridCol w="3040063"/>
                <a:gridCol w="3040062"/>
              </a:tblGrid>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CSI / FBI  Survey Threats and CIO  / </a:t>
                      </a:r>
                      <a:r>
                        <a:rPr kumimoji="0" lang="en-US" sz="1200" b="1" i="0" u="none" strike="noStrike" cap="none" normalizeH="0" baseline="0" dirty="0" err="1" smtClean="0">
                          <a:ln>
                            <a:noFill/>
                          </a:ln>
                          <a:solidFill>
                            <a:schemeClr val="tx1"/>
                          </a:solidFill>
                          <a:effectLst/>
                          <a:latin typeface="Times New Roman" pitchFamily="18" charset="0"/>
                          <a:cs typeface="Times New Roman" pitchFamily="18" charset="0"/>
                        </a:rPr>
                        <a:t>Pricewaterhouse</a:t>
                      </a: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 Survey Threats </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 Of Respondents Reporting Them</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Virus </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66  (=T</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23</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Malicious Code</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59 (=T</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32</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Insider Abuse of Net Access</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48 (=T</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11</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Laptop/Mobile Theft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48 N/A, redundant, not used in the final table</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Unauthorized Access to Information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32 (=T</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31</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Denial of Service (DOS)</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32 (=T</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13</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Abuse of Wireless Network and Web Site Defacement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22 (=T</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21</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System Penetration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16 (=T</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12</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Theft of Proprietary Information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9   (=T</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33</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Misuse of Public Web Application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5  N/A, redundant, not used in the final table</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Financial or Telecom Fraud</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4 (=T</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14</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Sabotage</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2 (=T</a:t>
                      </a:r>
                      <a:r>
                        <a:rPr kumimoji="0" lang="en-US" sz="1200" b="0" i="0" u="none" strike="noStrike" cap="none" normalizeH="0" baseline="-25000" dirty="0" smtClean="0">
                          <a:ln>
                            <a:noFill/>
                          </a:ln>
                          <a:solidFill>
                            <a:schemeClr val="tx1"/>
                          </a:solidFill>
                          <a:effectLst/>
                          <a:latin typeface="Times New Roman" pitchFamily="18" charset="0"/>
                          <a:cs typeface="Times New Roman" pitchFamily="18" charset="0"/>
                        </a:rPr>
                        <a:t>22</a:t>
                      </a: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bl>
          </a:graphicData>
        </a:graphic>
      </p:graphicFrame>
      <p:sp>
        <p:nvSpPr>
          <p:cNvPr id="23601" name="Rectangle 46"/>
          <p:cNvSpPr>
            <a:spLocks noChangeArrowheads="1"/>
          </p:cNvSpPr>
          <p:nvPr/>
        </p:nvSpPr>
        <p:spPr bwMode="auto">
          <a:xfrm>
            <a:off x="1619672" y="5882788"/>
            <a:ext cx="4791376" cy="276999"/>
          </a:xfrm>
          <a:prstGeom prst="rect">
            <a:avLst/>
          </a:prstGeom>
          <a:noFill/>
          <a:ln w="9525">
            <a:noFill/>
            <a:miter lim="800000"/>
            <a:headEnd/>
            <a:tailEnd/>
          </a:ln>
        </p:spPr>
        <p:txBody>
          <a:bodyPr wrap="none" anchor="ctr">
            <a:spAutoFit/>
          </a:bodyPr>
          <a:lstStyle/>
          <a:p>
            <a:r>
              <a:rPr lang="en-US" sz="1200" dirty="0">
                <a:solidFill>
                  <a:srgbClr val="000000"/>
                </a:solidFill>
                <a:latin typeface="Tahoma" pitchFamily="34" charset="0"/>
                <a:cs typeface="Times New Roman" pitchFamily="18" charset="0"/>
              </a:rPr>
              <a:t>Table 2</a:t>
            </a:r>
            <a:r>
              <a:rPr lang="en-US" sz="1200" dirty="0" smtClean="0">
                <a:solidFill>
                  <a:srgbClr val="000000"/>
                </a:solidFill>
                <a:latin typeface="Tahoma" pitchFamily="34" charset="0"/>
                <a:cs typeface="Times New Roman" pitchFamily="18" charset="0"/>
              </a:rPr>
              <a:t>: </a:t>
            </a:r>
            <a:r>
              <a:rPr lang="en-US" sz="1200" dirty="0">
                <a:solidFill>
                  <a:srgbClr val="000000"/>
                </a:solidFill>
                <a:latin typeface="Tahoma" pitchFamily="34" charset="0"/>
                <a:cs typeface="Times New Roman" pitchFamily="18" charset="0"/>
              </a:rPr>
              <a:t>Security Meter Probability Source Data for Threats </a:t>
            </a:r>
            <a:r>
              <a:rPr lang="en-US" sz="1200" dirty="0" smtClean="0">
                <a:solidFill>
                  <a:srgbClr val="000000"/>
                </a:solidFill>
                <a:latin typeface="Tahoma" pitchFamily="34" charset="0"/>
                <a:cs typeface="Times New Roman" pitchFamily="18" charset="0"/>
              </a:rPr>
              <a:t>utilized</a:t>
            </a:r>
            <a:endParaRPr lang="en-US" dirty="0">
              <a:solidFill>
                <a:srgbClr val="000000"/>
              </a:solidFill>
              <a:cs typeface="+mn-cs"/>
            </a:endParaRPr>
          </a:p>
        </p:txBody>
      </p:sp>
    </p:spTree>
    <p:extLst>
      <p:ext uri="{BB962C8B-B14F-4D97-AF65-F5344CB8AC3E}">
        <p14:creationId xmlns:p14="http://schemas.microsoft.com/office/powerpoint/2010/main" val="5490591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Slide Number Placeholder 5"/>
          <p:cNvSpPr>
            <a:spLocks noGrp="1"/>
          </p:cNvSpPr>
          <p:nvPr>
            <p:ph type="sldNum" sz="quarter" idx="12"/>
          </p:nvPr>
        </p:nvSpPr>
        <p:spPr>
          <a:noFill/>
        </p:spPr>
        <p:txBody>
          <a:bodyPr/>
          <a:lstStyle/>
          <a:p>
            <a:fld id="{007FA3D2-94B6-450F-84E0-0F8E06FBB32C}" type="slidenum">
              <a:rPr lang="en-US" smtClean="0">
                <a:solidFill>
                  <a:srgbClr val="000000"/>
                </a:solidFill>
              </a:rPr>
              <a:pPr/>
              <a:t>26</a:t>
            </a:fld>
            <a:endParaRPr lang="en-US" smtClean="0">
              <a:solidFill>
                <a:srgbClr val="000000"/>
              </a:solidFill>
            </a:endParaRPr>
          </a:p>
        </p:txBody>
      </p:sp>
      <p:graphicFrame>
        <p:nvGraphicFramePr>
          <p:cNvPr id="582678" name="Group 22"/>
          <p:cNvGraphicFramePr>
            <a:graphicFrameLocks noGrp="1"/>
          </p:cNvGraphicFramePr>
          <p:nvPr>
            <p:extLst>
              <p:ext uri="{D42A27DB-BD31-4B8C-83A1-F6EECF244321}">
                <p14:modId xmlns:p14="http://schemas.microsoft.com/office/powerpoint/2010/main" val="2971472221"/>
              </p:ext>
            </p:extLst>
          </p:nvPr>
        </p:nvGraphicFramePr>
        <p:xfrm>
          <a:off x="755576" y="1916832"/>
          <a:ext cx="6934200" cy="2438400"/>
        </p:xfrm>
        <a:graphic>
          <a:graphicData uri="http://schemas.openxmlformats.org/drawingml/2006/table">
            <a:tbl>
              <a:tblPr/>
              <a:tblGrid>
                <a:gridCol w="3449960"/>
                <a:gridCol w="3484240"/>
              </a:tblGrid>
              <a:tr h="609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Deloitte Survey Vulnerabilities </a:t>
                      </a: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cs typeface="Times New Roman" pitchFamily="18" charset="0"/>
                        </a:rPr>
                        <a:t>%  Of Respondents Reporting Them</a:t>
                      </a: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Internal Security Breach only</a:t>
                      </a: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35 (</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=V</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1</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External Security Breach only</a:t>
                      </a: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26 (</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=V</a:t>
                      </a:r>
                      <a:r>
                        <a:rPr kumimoji="0" lang="en-US" sz="1200" b="0" i="0" u="none" strike="noStrike" cap="none" normalizeH="0" baseline="-25000" smtClean="0">
                          <a:ln>
                            <a:noFill/>
                          </a:ln>
                          <a:solidFill>
                            <a:schemeClr val="tx1"/>
                          </a:solidFill>
                          <a:effectLst/>
                          <a:latin typeface="Times New Roman" pitchFamily="18" charset="0"/>
                          <a:cs typeface="Times New Roman" pitchFamily="18" charset="0"/>
                        </a:rPr>
                        <a:t>2</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Both Internal and External Security Breach</a:t>
                      </a: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39 (</a:t>
                      </a: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=V</a:t>
                      </a:r>
                      <a:r>
                        <a:rPr kumimoji="0" lang="en-US" sz="1200" b="0" i="0" u="none" strike="noStrike" cap="none" normalizeH="0" baseline="-25000" dirty="0" smtClean="0">
                          <a:ln>
                            <a:noFill/>
                          </a:ln>
                          <a:solidFill>
                            <a:schemeClr val="tx1"/>
                          </a:solidFill>
                          <a:effectLst/>
                          <a:latin typeface="Times New Roman" pitchFamily="18" charset="0"/>
                          <a:cs typeface="Times New Roman" pitchFamily="18" charset="0"/>
                        </a:rPr>
                        <a:t>1 </a:t>
                      </a: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and</a:t>
                      </a:r>
                      <a:r>
                        <a:rPr kumimoji="0" lang="en-US" sz="1200" b="0" i="0" u="none" strike="noStrike" cap="none" normalizeH="0" baseline="-25000" dirty="0" smtClean="0">
                          <a:ln>
                            <a:noFill/>
                          </a:ln>
                          <a:solidFill>
                            <a:schemeClr val="tx1"/>
                          </a:solidFill>
                          <a:effectLst/>
                          <a:latin typeface="Times New Roman" pitchFamily="18" charset="0"/>
                          <a:cs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V</a:t>
                      </a:r>
                      <a:r>
                        <a:rPr kumimoji="0" lang="en-US" sz="1200" b="0" i="0" u="none" strike="noStrike" cap="none" normalizeH="0" baseline="-25000" dirty="0" smtClean="0">
                          <a:ln>
                            <a:noFill/>
                          </a:ln>
                          <a:solidFill>
                            <a:schemeClr val="tx1"/>
                          </a:solidFill>
                          <a:effectLst/>
                          <a:latin typeface="Times New Roman" pitchFamily="18" charset="0"/>
                          <a:cs typeface="Times New Roman" pitchFamily="18" charset="0"/>
                        </a:rPr>
                        <a:t>2</a:t>
                      </a: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bl>
          </a:graphicData>
        </a:graphic>
      </p:graphicFrame>
      <p:sp>
        <p:nvSpPr>
          <p:cNvPr id="24598" name="Rectangle 19"/>
          <p:cNvSpPr>
            <a:spLocks noChangeArrowheads="1"/>
          </p:cNvSpPr>
          <p:nvPr/>
        </p:nvSpPr>
        <p:spPr bwMode="auto">
          <a:xfrm>
            <a:off x="1066800" y="5410200"/>
            <a:ext cx="6038850" cy="274638"/>
          </a:xfrm>
          <a:prstGeom prst="rect">
            <a:avLst/>
          </a:prstGeom>
          <a:noFill/>
          <a:ln w="9525">
            <a:noFill/>
            <a:miter lim="800000"/>
            <a:headEnd/>
            <a:tailEnd/>
          </a:ln>
        </p:spPr>
        <p:txBody>
          <a:bodyPr wrap="none" anchor="ctr">
            <a:spAutoFit/>
          </a:bodyPr>
          <a:lstStyle/>
          <a:p>
            <a:r>
              <a:rPr lang="en-US" sz="1200" dirty="0">
                <a:solidFill>
                  <a:srgbClr val="000000"/>
                </a:solidFill>
                <a:latin typeface="Tahoma" pitchFamily="34" charset="0"/>
                <a:cs typeface="Times New Roman" pitchFamily="18" charset="0"/>
              </a:rPr>
              <a:t>Table 3</a:t>
            </a:r>
            <a:r>
              <a:rPr lang="en-US" sz="1200" dirty="0" smtClean="0">
                <a:solidFill>
                  <a:srgbClr val="000000"/>
                </a:solidFill>
                <a:latin typeface="Tahoma" pitchFamily="34" charset="0"/>
                <a:cs typeface="Times New Roman" pitchFamily="18" charset="0"/>
              </a:rPr>
              <a:t>: </a:t>
            </a:r>
            <a:r>
              <a:rPr lang="en-US" sz="1200" dirty="0">
                <a:solidFill>
                  <a:srgbClr val="000000"/>
                </a:solidFill>
                <a:latin typeface="Tahoma" pitchFamily="34" charset="0"/>
                <a:cs typeface="Times New Roman" pitchFamily="18" charset="0"/>
              </a:rPr>
              <a:t>Security Meter Probability Source Data for Vulnerabilities utilized in Table 19.</a:t>
            </a:r>
            <a:endParaRPr lang="en-US" dirty="0">
              <a:solidFill>
                <a:srgbClr val="000000"/>
              </a:solidFill>
              <a:cs typeface="+mn-cs"/>
            </a:endParaRPr>
          </a:p>
        </p:txBody>
      </p:sp>
    </p:spTree>
    <p:extLst>
      <p:ext uri="{BB962C8B-B14F-4D97-AF65-F5344CB8AC3E}">
        <p14:creationId xmlns:p14="http://schemas.microsoft.com/office/powerpoint/2010/main" val="31530842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Slide Number Placeholder 5"/>
          <p:cNvSpPr>
            <a:spLocks noGrp="1"/>
          </p:cNvSpPr>
          <p:nvPr>
            <p:ph type="sldNum" sz="quarter" idx="12"/>
          </p:nvPr>
        </p:nvSpPr>
        <p:spPr>
          <a:noFill/>
        </p:spPr>
        <p:txBody>
          <a:bodyPr/>
          <a:lstStyle/>
          <a:p>
            <a:fld id="{ECAEA276-F3F0-43A7-AB8F-484514AFBC15}" type="slidenum">
              <a:rPr lang="en-US" smtClean="0">
                <a:solidFill>
                  <a:srgbClr val="000000"/>
                </a:solidFill>
              </a:rPr>
              <a:pPr/>
              <a:t>27</a:t>
            </a:fld>
            <a:endParaRPr lang="en-US" smtClean="0">
              <a:solidFill>
                <a:srgbClr val="000000"/>
              </a:solidFill>
            </a:endParaRPr>
          </a:p>
        </p:txBody>
      </p:sp>
      <p:sp>
        <p:nvSpPr>
          <p:cNvPr id="25605" name="Rectangle 2"/>
          <p:cNvSpPr>
            <a:spLocks noChangeArrowheads="1"/>
          </p:cNvSpPr>
          <p:nvPr/>
        </p:nvSpPr>
        <p:spPr bwMode="auto">
          <a:xfrm>
            <a:off x="0" y="1878013"/>
            <a:ext cx="9144000" cy="0"/>
          </a:xfrm>
          <a:prstGeom prst="rect">
            <a:avLst/>
          </a:prstGeom>
          <a:noFill/>
          <a:ln w="9525">
            <a:noFill/>
            <a:miter lim="800000"/>
            <a:headEnd/>
            <a:tailEnd/>
          </a:ln>
        </p:spPr>
        <p:txBody>
          <a:bodyPr wrap="none" anchor="ctr">
            <a:spAutoFit/>
          </a:bodyPr>
          <a:lstStyle/>
          <a:p>
            <a:endParaRPr lang="en-US">
              <a:solidFill>
                <a:srgbClr val="000000"/>
              </a:solidFill>
              <a:cs typeface="+mn-cs"/>
            </a:endParaRPr>
          </a:p>
        </p:txBody>
      </p:sp>
      <p:graphicFrame>
        <p:nvGraphicFramePr>
          <p:cNvPr id="584707" name="Group 3"/>
          <p:cNvGraphicFramePr>
            <a:graphicFrameLocks noGrp="1"/>
          </p:cNvGraphicFramePr>
          <p:nvPr/>
        </p:nvGraphicFramePr>
        <p:xfrm>
          <a:off x="1600200" y="2133600"/>
          <a:ext cx="6080125" cy="2835276"/>
        </p:xfrm>
        <a:graphic>
          <a:graphicData uri="http://schemas.openxmlformats.org/drawingml/2006/table">
            <a:tbl>
              <a:tblPr/>
              <a:tblGrid>
                <a:gridCol w="3497263"/>
                <a:gridCol w="2582862"/>
              </a:tblGrid>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Criticality Definition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Value Rating Factor</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Asset’s Loss has negligible impact on Center’s mission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0.0</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Asset’s Loss has minor impact on Center’s mission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0.2</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Asset’s Loss has moderate impact on Center’s mission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0.4 (selected in this example)</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Asset’s Loss has significant impact on Center’s mission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0.6</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Asset is mission-critical to the Center. Loss would have serious impact on Center’s Mission.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0.8</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Asset is mission-essential to the Center. Center could not absolutely carry out mission without it.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1.0</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bl>
          </a:graphicData>
        </a:graphic>
      </p:graphicFrame>
      <p:sp>
        <p:nvSpPr>
          <p:cNvPr id="25632" name="Rectangle 29"/>
          <p:cNvSpPr>
            <a:spLocks noChangeArrowheads="1"/>
          </p:cNvSpPr>
          <p:nvPr/>
        </p:nvSpPr>
        <p:spPr bwMode="auto">
          <a:xfrm>
            <a:off x="1600200" y="5105400"/>
            <a:ext cx="6189663" cy="274638"/>
          </a:xfrm>
          <a:prstGeom prst="rect">
            <a:avLst/>
          </a:prstGeom>
          <a:noFill/>
          <a:ln w="9525">
            <a:noFill/>
            <a:miter lim="800000"/>
            <a:headEnd/>
            <a:tailEnd/>
          </a:ln>
        </p:spPr>
        <p:txBody>
          <a:bodyPr wrap="none" anchor="ctr">
            <a:spAutoFit/>
          </a:bodyPr>
          <a:lstStyle/>
          <a:p>
            <a:r>
              <a:rPr lang="en-US" sz="1200" dirty="0">
                <a:solidFill>
                  <a:srgbClr val="000000"/>
                </a:solidFill>
                <a:latin typeface="Tahoma" pitchFamily="34" charset="0"/>
                <a:cs typeface="Times New Roman" pitchFamily="18" charset="0"/>
              </a:rPr>
              <a:t>Table 4</a:t>
            </a:r>
            <a:r>
              <a:rPr lang="en-US" sz="1200" dirty="0" smtClean="0">
                <a:solidFill>
                  <a:srgbClr val="000000"/>
                </a:solidFill>
                <a:latin typeface="Tahoma" pitchFamily="34" charset="0"/>
                <a:cs typeface="Times New Roman" pitchFamily="18" charset="0"/>
              </a:rPr>
              <a:t>: </a:t>
            </a:r>
            <a:r>
              <a:rPr lang="en-US" sz="1200" dirty="0">
                <a:solidFill>
                  <a:srgbClr val="000000"/>
                </a:solidFill>
                <a:latin typeface="Tahoma" pitchFamily="34" charset="0"/>
                <a:cs typeface="Times New Roman" pitchFamily="18" charset="0"/>
              </a:rPr>
              <a:t>Asset Criticality Rating for the Security Meter Design for an Asset of $8,000.00.</a:t>
            </a:r>
            <a:endParaRPr lang="en-US" dirty="0">
              <a:solidFill>
                <a:srgbClr val="000000"/>
              </a:solidFill>
              <a:cs typeface="+mn-cs"/>
            </a:endParaRPr>
          </a:p>
        </p:txBody>
      </p:sp>
    </p:spTree>
    <p:extLst>
      <p:ext uri="{BB962C8B-B14F-4D97-AF65-F5344CB8AC3E}">
        <p14:creationId xmlns:p14="http://schemas.microsoft.com/office/powerpoint/2010/main" val="2377888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Slide Number Placeholder 5"/>
          <p:cNvSpPr>
            <a:spLocks noGrp="1"/>
          </p:cNvSpPr>
          <p:nvPr>
            <p:ph type="sldNum" sz="quarter" idx="12"/>
          </p:nvPr>
        </p:nvSpPr>
        <p:spPr>
          <a:noFill/>
        </p:spPr>
        <p:txBody>
          <a:bodyPr/>
          <a:lstStyle/>
          <a:p>
            <a:fld id="{F428DDED-B670-43E3-A101-8E0DE7FA9218}" type="slidenum">
              <a:rPr lang="en-US" smtClean="0">
                <a:solidFill>
                  <a:srgbClr val="000000"/>
                </a:solidFill>
              </a:rPr>
              <a:pPr/>
              <a:t>28</a:t>
            </a:fld>
            <a:endParaRPr lang="en-US" smtClean="0">
              <a:solidFill>
                <a:srgbClr val="000000"/>
              </a:solidFill>
            </a:endParaRPr>
          </a:p>
        </p:txBody>
      </p:sp>
      <p:sp>
        <p:nvSpPr>
          <p:cNvPr id="26629" name="Rectangle 2"/>
          <p:cNvSpPr>
            <a:spLocks noChangeArrowheads="1"/>
          </p:cNvSpPr>
          <p:nvPr/>
        </p:nvSpPr>
        <p:spPr bwMode="auto">
          <a:xfrm>
            <a:off x="0" y="-406400"/>
            <a:ext cx="9144000" cy="0"/>
          </a:xfrm>
          <a:prstGeom prst="rect">
            <a:avLst/>
          </a:prstGeom>
          <a:noFill/>
          <a:ln w="9525">
            <a:noFill/>
            <a:miter lim="800000"/>
            <a:headEnd/>
            <a:tailEnd/>
          </a:ln>
        </p:spPr>
        <p:txBody>
          <a:bodyPr wrap="none" anchor="ctr">
            <a:spAutoFit/>
          </a:bodyPr>
          <a:lstStyle/>
          <a:p>
            <a:endParaRPr lang="en-US">
              <a:solidFill>
                <a:srgbClr val="000000"/>
              </a:solidFill>
              <a:cs typeface="+mn-cs"/>
            </a:endParaRPr>
          </a:p>
        </p:txBody>
      </p:sp>
      <p:graphicFrame>
        <p:nvGraphicFramePr>
          <p:cNvPr id="592899" name="Group 3"/>
          <p:cNvGraphicFramePr>
            <a:graphicFrameLocks noGrp="1"/>
          </p:cNvGraphicFramePr>
          <p:nvPr>
            <p:extLst>
              <p:ext uri="{D42A27DB-BD31-4B8C-83A1-F6EECF244321}">
                <p14:modId xmlns:p14="http://schemas.microsoft.com/office/powerpoint/2010/main" val="4213711863"/>
              </p:ext>
            </p:extLst>
          </p:nvPr>
        </p:nvGraphicFramePr>
        <p:xfrm>
          <a:off x="755577" y="332659"/>
          <a:ext cx="6463660" cy="5685962"/>
        </p:xfrm>
        <a:graphic>
          <a:graphicData uri="http://schemas.openxmlformats.org/drawingml/2006/table">
            <a:tbl>
              <a:tblPr/>
              <a:tblGrid>
                <a:gridCol w="2330258"/>
                <a:gridCol w="1968368"/>
                <a:gridCol w="2165034"/>
              </a:tblGrid>
              <a:tr h="2941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Vulnerability</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Threat</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Countermeasure</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88230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V</a:t>
                      </a:r>
                      <a:r>
                        <a:rPr kumimoji="0" lang="en-US" sz="1200" b="0" i="0" u="none" strike="noStrike" cap="none" normalizeH="0" baseline="-30000" dirty="0" smtClean="0">
                          <a:ln>
                            <a:noFill/>
                          </a:ln>
                          <a:solidFill>
                            <a:schemeClr val="tx1"/>
                          </a:solidFill>
                          <a:effectLst/>
                          <a:latin typeface="Times New Roman" pitchFamily="18" charset="0"/>
                          <a:cs typeface="Times New Roman" pitchFamily="18" charset="0"/>
                        </a:rPr>
                        <a:t>1 </a:t>
                      </a: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 0.35</a:t>
                      </a:r>
                      <a:endParaRPr kumimoji="0" lang="en-US"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(Internal Security Breach Only )</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T</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11</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 0.48</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(Internal Abuse of Network Access)</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CM</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11 </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0.70</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(Security Awareness Policy Training)</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LCM</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11</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=0.30 by Subtraction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882304">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T</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12 </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0.16 </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(System Penetration)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CM</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12 </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0.42</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(Smart Cards/Other One-Time Password Tokens)</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LCM</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12</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 0.58 by Subtraction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686237">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T</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13 </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0.32</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(Denial of Service</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CM</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13 </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0.97</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(Firewalls)</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LCM</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13</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 0.03 by Subtraction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686237">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T</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14 </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0.04</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(Financial / Telecom Fraud)</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CM</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14 </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0.80</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(Security Audits)</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LCM</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14</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 0.20 by Subtraction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6862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V</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2 </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0.26</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(External Security Breach Only)</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T</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21</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 0.32</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(Denial of Service)</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CM</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21 </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0.35</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(Public Key Infrastructure)</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LCM</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21</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 0.65 by Subtraction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882304">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T</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22</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 0.02</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(Sabotage)</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CM</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22 </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0.35</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(Intrusion Prevention Systems)</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LCM</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21</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 0.65 by Subtraction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686237">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T</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23</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 0.66</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(Virus)</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CM</a:t>
                      </a:r>
                      <a:r>
                        <a:rPr kumimoji="0" lang="en-US" sz="1200" b="0" i="0" u="none" strike="noStrike" cap="none" normalizeH="0" baseline="-30000" dirty="0" smtClean="0">
                          <a:ln>
                            <a:noFill/>
                          </a:ln>
                          <a:solidFill>
                            <a:schemeClr val="tx1"/>
                          </a:solidFill>
                          <a:effectLst/>
                          <a:latin typeface="Times New Roman" pitchFamily="18" charset="0"/>
                          <a:cs typeface="Times New Roman" pitchFamily="18" charset="0"/>
                        </a:rPr>
                        <a:t>23 </a:t>
                      </a: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 0.96</a:t>
                      </a:r>
                      <a:endParaRPr kumimoji="0" lang="en-US"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(Anti -Virus Software)</a:t>
                      </a:r>
                      <a:endParaRPr kumimoji="0" lang="en-US"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LCM</a:t>
                      </a:r>
                      <a:r>
                        <a:rPr kumimoji="0" lang="en-US" sz="1200" b="0" i="0" u="none" strike="noStrike" cap="none" normalizeH="0" baseline="-30000" dirty="0" smtClean="0">
                          <a:ln>
                            <a:noFill/>
                          </a:ln>
                          <a:solidFill>
                            <a:schemeClr val="tx1"/>
                          </a:solidFill>
                          <a:effectLst/>
                          <a:latin typeface="Times New Roman" pitchFamily="18" charset="0"/>
                          <a:cs typeface="Times New Roman" pitchFamily="18" charset="0"/>
                        </a:rPr>
                        <a:t>23</a:t>
                      </a: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 = 0.04 by Subtraction</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bl>
          </a:graphicData>
        </a:graphic>
      </p:graphicFrame>
      <p:sp>
        <p:nvSpPr>
          <p:cNvPr id="26668" name="Rectangle 41"/>
          <p:cNvSpPr>
            <a:spLocks noChangeArrowheads="1"/>
          </p:cNvSpPr>
          <p:nvPr/>
        </p:nvSpPr>
        <p:spPr bwMode="auto">
          <a:xfrm>
            <a:off x="971600" y="6018620"/>
            <a:ext cx="5966806" cy="276999"/>
          </a:xfrm>
          <a:prstGeom prst="rect">
            <a:avLst/>
          </a:prstGeom>
          <a:noFill/>
          <a:ln w="9525">
            <a:noFill/>
            <a:miter lim="800000"/>
            <a:headEnd/>
            <a:tailEnd/>
          </a:ln>
        </p:spPr>
        <p:txBody>
          <a:bodyPr wrap="square" anchor="ctr">
            <a:spAutoFit/>
          </a:bodyPr>
          <a:lstStyle/>
          <a:p>
            <a:r>
              <a:rPr lang="en-US" sz="1200" dirty="0">
                <a:solidFill>
                  <a:srgbClr val="000000"/>
                </a:solidFill>
                <a:latin typeface="Tahoma" pitchFamily="34" charset="0"/>
                <a:cs typeface="Times New Roman" pitchFamily="18" charset="0"/>
              </a:rPr>
              <a:t>Table 5</a:t>
            </a:r>
            <a:r>
              <a:rPr lang="en-US" sz="1200" dirty="0" smtClean="0">
                <a:solidFill>
                  <a:srgbClr val="000000"/>
                </a:solidFill>
                <a:latin typeface="Tahoma" pitchFamily="34" charset="0"/>
                <a:cs typeface="Times New Roman" pitchFamily="18" charset="0"/>
              </a:rPr>
              <a:t>. </a:t>
            </a:r>
            <a:r>
              <a:rPr lang="en-US" sz="1200" dirty="0">
                <a:solidFill>
                  <a:srgbClr val="000000"/>
                </a:solidFill>
                <a:latin typeface="Tahoma" pitchFamily="34" charset="0"/>
                <a:cs typeface="Times New Roman" pitchFamily="18" charset="0"/>
              </a:rPr>
              <a:t>Security Meter Probability Table for a Production server at The </a:t>
            </a:r>
            <a:r>
              <a:rPr lang="en-US" sz="1200" dirty="0" smtClean="0">
                <a:solidFill>
                  <a:srgbClr val="000000"/>
                </a:solidFill>
                <a:latin typeface="Tahoma" pitchFamily="34" charset="0"/>
                <a:cs typeface="Times New Roman" pitchFamily="18" charset="0"/>
              </a:rPr>
              <a:t>Center</a:t>
            </a:r>
            <a:endParaRPr lang="en-US" dirty="0">
              <a:solidFill>
                <a:srgbClr val="000000"/>
              </a:solidFill>
              <a:cs typeface="+mn-cs"/>
            </a:endParaRPr>
          </a:p>
        </p:txBody>
      </p:sp>
    </p:spTree>
    <p:extLst>
      <p:ext uri="{BB962C8B-B14F-4D97-AF65-F5344CB8AC3E}">
        <p14:creationId xmlns:p14="http://schemas.microsoft.com/office/powerpoint/2010/main" val="42826072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94946" name="Group 2"/>
          <p:cNvGraphicFramePr>
            <a:graphicFrameLocks noGrp="1"/>
          </p:cNvGraphicFramePr>
          <p:nvPr>
            <p:ph/>
          </p:nvPr>
        </p:nvGraphicFramePr>
        <p:xfrm>
          <a:off x="762000" y="2133600"/>
          <a:ext cx="7804150" cy="3352801"/>
        </p:xfrm>
        <a:graphic>
          <a:graphicData uri="http://schemas.openxmlformats.org/drawingml/2006/table">
            <a:tbl>
              <a:tblPr/>
              <a:tblGrid>
                <a:gridCol w="2728913"/>
                <a:gridCol w="2473325"/>
                <a:gridCol w="2601912"/>
              </a:tblGrid>
              <a:tr h="1020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V</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3 </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0.39</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(Both Internal and External Security Breaches Only)</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T</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31</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 0.32</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(Unauthorized Access to Information)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CM</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31 </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0.72</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(Intrusion Detection Systems)</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LCM</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31</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 0.28 by Subtraction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13112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T</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32</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 0.59</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(Malicious Code)</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CM</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32 </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0.70</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(Server Based Access Control)</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LCM</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32</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 0.30 by Subtraction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10207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T</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33</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 0.09</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(Theft of Proprietary Information)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CM</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33 </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0.46</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(Encrypted Files)</a:t>
                      </a:r>
                      <a:endParaRPr kumimoji="0" lang="en-US"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LCM</a:t>
                      </a:r>
                      <a:r>
                        <a:rPr kumimoji="0" lang="en-US" sz="1200" b="0" i="0" u="none" strike="noStrike" cap="none" normalizeH="0" baseline="-30000" smtClean="0">
                          <a:ln>
                            <a:noFill/>
                          </a:ln>
                          <a:solidFill>
                            <a:schemeClr val="tx1"/>
                          </a:solidFill>
                          <a:effectLst/>
                          <a:latin typeface="Times New Roman" pitchFamily="18" charset="0"/>
                          <a:cs typeface="Times New Roman" pitchFamily="18" charset="0"/>
                        </a:rPr>
                        <a:t>33</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 0.54 by Subtraction</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bl>
          </a:graphicData>
        </a:graphic>
      </p:graphicFrame>
      <p:sp>
        <p:nvSpPr>
          <p:cNvPr id="27652" name="Slide Number Placeholder 4"/>
          <p:cNvSpPr>
            <a:spLocks noGrp="1"/>
          </p:cNvSpPr>
          <p:nvPr>
            <p:ph type="sldNum" sz="quarter" idx="12"/>
          </p:nvPr>
        </p:nvSpPr>
        <p:spPr>
          <a:noFill/>
        </p:spPr>
        <p:txBody>
          <a:bodyPr/>
          <a:lstStyle/>
          <a:p>
            <a:fld id="{867CD6A3-11B7-4887-9760-C83B74DBCFB8}" type="slidenum">
              <a:rPr lang="en-US" smtClean="0">
                <a:solidFill>
                  <a:srgbClr val="000000"/>
                </a:solidFill>
              </a:rPr>
              <a:pPr/>
              <a:t>29</a:t>
            </a:fld>
            <a:endParaRPr lang="en-US" smtClean="0">
              <a:solidFill>
                <a:srgbClr val="000000"/>
              </a:solidFill>
            </a:endParaRPr>
          </a:p>
        </p:txBody>
      </p:sp>
      <p:sp>
        <p:nvSpPr>
          <p:cNvPr id="27671" name="Rectangle 20"/>
          <p:cNvSpPr>
            <a:spLocks noChangeArrowheads="1"/>
          </p:cNvSpPr>
          <p:nvPr/>
        </p:nvSpPr>
        <p:spPr bwMode="auto">
          <a:xfrm>
            <a:off x="838200" y="5562600"/>
            <a:ext cx="6213560" cy="276999"/>
          </a:xfrm>
          <a:prstGeom prst="rect">
            <a:avLst/>
          </a:prstGeom>
          <a:noFill/>
          <a:ln w="9525">
            <a:noFill/>
            <a:miter lim="800000"/>
            <a:headEnd/>
            <a:tailEnd/>
          </a:ln>
        </p:spPr>
        <p:txBody>
          <a:bodyPr wrap="none">
            <a:spAutoFit/>
          </a:bodyPr>
          <a:lstStyle/>
          <a:p>
            <a:r>
              <a:rPr lang="en-US" sz="1200" dirty="0">
                <a:solidFill>
                  <a:srgbClr val="000000"/>
                </a:solidFill>
                <a:latin typeface="Tahoma" pitchFamily="34" charset="0"/>
                <a:cs typeface="+mn-cs"/>
              </a:rPr>
              <a:t>Table 5</a:t>
            </a:r>
            <a:r>
              <a:rPr lang="en-US" sz="1200" dirty="0" smtClean="0">
                <a:solidFill>
                  <a:srgbClr val="000000"/>
                </a:solidFill>
                <a:latin typeface="Tahoma" pitchFamily="34" charset="0"/>
                <a:cs typeface="+mn-cs"/>
              </a:rPr>
              <a:t> </a:t>
            </a:r>
            <a:r>
              <a:rPr lang="en-US" sz="1200" dirty="0">
                <a:solidFill>
                  <a:srgbClr val="000000"/>
                </a:solidFill>
                <a:latin typeface="Tahoma" pitchFamily="34" charset="0"/>
                <a:cs typeface="+mn-cs"/>
              </a:rPr>
              <a:t>continued: Security Meter Probability Table for a Production server at The </a:t>
            </a:r>
            <a:r>
              <a:rPr lang="en-US" sz="1200" dirty="0" smtClean="0">
                <a:solidFill>
                  <a:srgbClr val="000000"/>
                </a:solidFill>
                <a:latin typeface="Tahoma" pitchFamily="34" charset="0"/>
                <a:cs typeface="+mn-cs"/>
              </a:rPr>
              <a:t>Center</a:t>
            </a:r>
            <a:endParaRPr lang="en-US" sz="1200" dirty="0">
              <a:solidFill>
                <a:srgbClr val="000000"/>
              </a:solidFill>
              <a:latin typeface="Tahoma" pitchFamily="34" charset="0"/>
              <a:cs typeface="+mn-cs"/>
            </a:endParaRPr>
          </a:p>
        </p:txBody>
      </p:sp>
    </p:spTree>
    <p:extLst>
      <p:ext uri="{BB962C8B-B14F-4D97-AF65-F5344CB8AC3E}">
        <p14:creationId xmlns:p14="http://schemas.microsoft.com/office/powerpoint/2010/main" val="33837742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small" dirty="0">
                <a:solidFill>
                  <a:srgbClr val="00B050"/>
                </a:solidFill>
              </a:rPr>
              <a:t>Abstract</a:t>
            </a:r>
          </a:p>
        </p:txBody>
      </p:sp>
      <p:sp>
        <p:nvSpPr>
          <p:cNvPr id="3" name="Content Placeholder 2"/>
          <p:cNvSpPr>
            <a:spLocks noGrp="1"/>
          </p:cNvSpPr>
          <p:nvPr>
            <p:ph sz="quarter" idx="1"/>
          </p:nvPr>
        </p:nvSpPr>
        <p:spPr>
          <a:xfrm>
            <a:off x="301752" y="1412776"/>
            <a:ext cx="8503920" cy="4686272"/>
          </a:xfrm>
        </p:spPr>
        <p:txBody>
          <a:bodyPr/>
          <a:lstStyle/>
          <a:p>
            <a:pPr marL="0" indent="0" algn="just">
              <a:buNone/>
            </a:pPr>
            <a:r>
              <a:rPr lang="en-US" sz="1600" dirty="0" smtClean="0"/>
              <a:t>Quantitative </a:t>
            </a:r>
            <a:r>
              <a:rPr lang="en-US" sz="1600" dirty="0"/>
              <a:t>risk measurements are absolutely needed to compare design alternatives and calculate monetary outcomes for mitigating risk. There are very few if any, quantitative measures in academia or corporate world, other than high, medium, or low classifications. Along with the purely quantitative security meter model as the data allow, we consider a security meter model for qualitative attributes. Following, prioritization of software maintenance is also achieved by ranking the vulnerabilities through a Bayesian analysis. Further, the imperfections such as the nondisjointness of the vulnerabilities and the threats are treated using laws of probability. The model proposed is practical and simple to use for beginners in the field, but it also provides a mathematical–statistical foundation for risk valuation. The probabilistic assumptions for the Monte Carlo simulation revolve around using a simple uniformly distributed random variable for the input variables by assigning an upper and a lower bound. Further, the triple product rule math will theoretically verify the SM machinery. Last but not least, game-theoretic risk optimization and mitigation will be implemented to certain multi-theme practices selected. These models will be supported by a fine-tuned practical software package, CyberRiskSolver for computational ease and time-saving convenience to learn faster</a:t>
            </a:r>
            <a:r>
              <a:rPr lang="en-US" sz="1600" dirty="0" smtClean="0"/>
              <a:t>.</a:t>
            </a:r>
            <a:endParaRPr lang="en-US" sz="1600" dirty="0"/>
          </a:p>
          <a:p>
            <a:pPr marL="0" indent="0">
              <a:buNone/>
            </a:pPr>
            <a:r>
              <a:rPr lang="en-US" sz="1600" b="1" dirty="0"/>
              <a:t>Keywords: </a:t>
            </a:r>
            <a:r>
              <a:rPr lang="en-US" sz="1600" dirty="0"/>
              <a:t>Risk, vulnerability, threat, countermeasure, security meter, quantitative, qualitative, hybrid, management, cost-effective, Bayesian, simulation</a:t>
            </a:r>
          </a:p>
        </p:txBody>
      </p:sp>
      <p:sp>
        <p:nvSpPr>
          <p:cNvPr id="4" name="Slide Number Placeholder 3"/>
          <p:cNvSpPr>
            <a:spLocks noGrp="1"/>
          </p:cNvSpPr>
          <p:nvPr>
            <p:ph type="sldNum" sz="quarter" idx="12"/>
          </p:nvPr>
        </p:nvSpPr>
        <p:spPr/>
        <p:txBody>
          <a:bodyPr/>
          <a:lstStyle/>
          <a:p>
            <a:pPr>
              <a:defRPr/>
            </a:pPr>
            <a:fld id="{7AF4AC83-D1D7-454D-B1F4-7768E1E9134A}" type="slidenum">
              <a:rPr lang="en-IN" smtClean="0"/>
              <a:pPr>
                <a:defRPr/>
              </a:pPr>
              <a:t>3</a:t>
            </a:fld>
            <a:endParaRPr lang="en-IN"/>
          </a:p>
        </p:txBody>
      </p:sp>
    </p:spTree>
    <p:extLst>
      <p:ext uri="{BB962C8B-B14F-4D97-AF65-F5344CB8AC3E}">
        <p14:creationId xmlns:p14="http://schemas.microsoft.com/office/powerpoint/2010/main" val="29688887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Slide Number Placeholder 5"/>
          <p:cNvSpPr>
            <a:spLocks noGrp="1"/>
          </p:cNvSpPr>
          <p:nvPr>
            <p:ph type="sldNum" sz="quarter" idx="12"/>
          </p:nvPr>
        </p:nvSpPr>
        <p:spPr>
          <a:noFill/>
        </p:spPr>
        <p:txBody>
          <a:bodyPr/>
          <a:lstStyle/>
          <a:p>
            <a:fld id="{6F69EB7C-3BFC-426E-9477-4167C6D27270}" type="slidenum">
              <a:rPr lang="en-US" smtClean="0"/>
              <a:pPr/>
              <a:t>30</a:t>
            </a:fld>
            <a:endParaRPr lang="en-US" smtClean="0"/>
          </a:p>
        </p:txBody>
      </p:sp>
      <p:sp>
        <p:nvSpPr>
          <p:cNvPr id="3078" name="Rectangle 2"/>
          <p:cNvSpPr>
            <a:spLocks noChangeArrowheads="1"/>
          </p:cNvSpPr>
          <p:nvPr/>
        </p:nvSpPr>
        <p:spPr bwMode="auto">
          <a:xfrm>
            <a:off x="-1878013" y="1493838"/>
            <a:ext cx="684213" cy="274637"/>
          </a:xfrm>
          <a:prstGeom prst="rect">
            <a:avLst/>
          </a:prstGeom>
          <a:noFill/>
          <a:ln w="9525">
            <a:noFill/>
            <a:miter lim="800000"/>
            <a:headEnd/>
            <a:tailEnd/>
          </a:ln>
        </p:spPr>
        <p:txBody>
          <a:bodyPr wrap="none" anchor="ctr">
            <a:spAutoFit/>
          </a:bodyPr>
          <a:lstStyle/>
          <a:p>
            <a:pPr algn="just"/>
            <a:r>
              <a:rPr lang="en-US" sz="1200">
                <a:latin typeface="Arial" charset="0"/>
                <a:cs typeface="Times New Roman" pitchFamily="18" charset="0"/>
              </a:rPr>
              <a:t> </a:t>
            </a:r>
            <a:endParaRPr lang="en-US" sz="1800">
              <a:latin typeface="Arial" charset="0"/>
            </a:endParaRPr>
          </a:p>
        </p:txBody>
      </p:sp>
      <p:graphicFrame>
        <p:nvGraphicFramePr>
          <p:cNvPr id="3074" name="Object 1024"/>
          <p:cNvGraphicFramePr>
            <a:graphicFrameLocks noChangeAspect="1"/>
          </p:cNvGraphicFramePr>
          <p:nvPr/>
        </p:nvGraphicFramePr>
        <p:xfrm>
          <a:off x="1676400" y="1828800"/>
          <a:ext cx="5943600" cy="3551238"/>
        </p:xfrm>
        <a:graphic>
          <a:graphicData uri="http://schemas.openxmlformats.org/presentationml/2006/ole">
            <mc:AlternateContent xmlns:mc="http://schemas.openxmlformats.org/markup-compatibility/2006">
              <mc:Choice xmlns:v="urn:schemas-microsoft-com:vml" Requires="v">
                <p:oleObj spid="_x0000_s2078" name="Worksheet" r:id="rId4" imgW="8004240" imgH="4762440" progId="Excel.Sheet.8">
                  <p:embed/>
                </p:oleObj>
              </mc:Choice>
              <mc:Fallback>
                <p:oleObj name="Worksheet" r:id="rId4" imgW="8004240" imgH="4762440"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76400" y="1828800"/>
                        <a:ext cx="5943600" cy="3551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9" name="Rectangle 4"/>
          <p:cNvSpPr>
            <a:spLocks noChangeArrowheads="1"/>
          </p:cNvSpPr>
          <p:nvPr/>
        </p:nvSpPr>
        <p:spPr bwMode="auto">
          <a:xfrm>
            <a:off x="895350" y="5511800"/>
            <a:ext cx="7391400" cy="457200"/>
          </a:xfrm>
          <a:prstGeom prst="rect">
            <a:avLst/>
          </a:prstGeom>
          <a:noFill/>
          <a:ln w="9525">
            <a:noFill/>
            <a:miter lim="800000"/>
            <a:headEnd/>
            <a:tailEnd/>
          </a:ln>
        </p:spPr>
        <p:txBody>
          <a:bodyPr anchor="ctr">
            <a:spAutoFit/>
          </a:bodyPr>
          <a:lstStyle/>
          <a:p>
            <a:r>
              <a:rPr lang="en-US" sz="1200" dirty="0">
                <a:latin typeface="Arial" charset="0"/>
                <a:cs typeface="Times New Roman" pitchFamily="18" charset="0"/>
              </a:rPr>
              <a:t>Table </a:t>
            </a:r>
            <a:r>
              <a:rPr lang="en-US" sz="1200" dirty="0">
                <a:cs typeface="Times New Roman" pitchFamily="18" charset="0"/>
              </a:rPr>
              <a:t>6</a:t>
            </a:r>
            <a:r>
              <a:rPr lang="en-US" sz="1200" dirty="0" smtClean="0">
                <a:latin typeface="Arial" charset="0"/>
                <a:cs typeface="Times New Roman" pitchFamily="18" charset="0"/>
              </a:rPr>
              <a:t>. </a:t>
            </a:r>
            <a:r>
              <a:rPr lang="en-US" sz="1200" dirty="0">
                <a:latin typeface="Arial" charset="0"/>
                <a:cs typeface="Times New Roman" pitchFamily="18" charset="0"/>
              </a:rPr>
              <a:t>Risk Management Spreadsheet prepared from Tables </a:t>
            </a:r>
            <a:r>
              <a:rPr lang="en-US" sz="1200" dirty="0" smtClean="0">
                <a:solidFill>
                  <a:srgbClr val="C00000"/>
                </a:solidFill>
                <a:latin typeface="Arial" charset="0"/>
                <a:cs typeface="Times New Roman" pitchFamily="18" charset="0"/>
              </a:rPr>
              <a:t>1 </a:t>
            </a:r>
            <a:r>
              <a:rPr lang="en-US" sz="1200" dirty="0">
                <a:solidFill>
                  <a:srgbClr val="C00000"/>
                </a:solidFill>
                <a:latin typeface="Arial" charset="0"/>
                <a:cs typeface="Times New Roman" pitchFamily="18" charset="0"/>
              </a:rPr>
              <a:t>and </a:t>
            </a:r>
            <a:r>
              <a:rPr lang="en-US" sz="1200" dirty="0">
                <a:solidFill>
                  <a:srgbClr val="C00000"/>
                </a:solidFill>
                <a:cs typeface="Times New Roman" pitchFamily="18" charset="0"/>
              </a:rPr>
              <a:t>5</a:t>
            </a:r>
            <a:r>
              <a:rPr lang="en-US" sz="1200" dirty="0" smtClean="0">
                <a:solidFill>
                  <a:srgbClr val="C00000"/>
                </a:solidFill>
                <a:latin typeface="Arial" charset="0"/>
                <a:cs typeface="Times New Roman" pitchFamily="18" charset="0"/>
              </a:rPr>
              <a:t> </a:t>
            </a:r>
            <a:r>
              <a:rPr lang="en-US" sz="1200" dirty="0">
                <a:latin typeface="Arial" charset="0"/>
                <a:cs typeface="Times New Roman" pitchFamily="18" charset="0"/>
              </a:rPr>
              <a:t>to break even at $513 (difference due to round-off errors) for 90.52% countermeasure (CM) improvement with final RR = 10%.</a:t>
            </a:r>
            <a:endParaRPr lang="en-US" sz="1800" dirty="0">
              <a:latin typeface="Arial" charset="0"/>
            </a:endParaRPr>
          </a:p>
        </p:txBody>
      </p:sp>
    </p:spTree>
    <p:extLst>
      <p:ext uri="{BB962C8B-B14F-4D97-AF65-F5344CB8AC3E}">
        <p14:creationId xmlns:p14="http://schemas.microsoft.com/office/powerpoint/2010/main" val="27331095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534400" cy="536104"/>
          </a:xfrm>
        </p:spPr>
        <p:txBody>
          <a:bodyPr/>
          <a:lstStyle/>
          <a:p>
            <a:r>
              <a:rPr lang="en-US" sz="2000" dirty="0" smtClean="0"/>
              <a:t>Table 7:</a:t>
            </a:r>
            <a:br>
              <a:rPr lang="en-US" sz="2000" dirty="0" smtClean="0"/>
            </a:br>
            <a:r>
              <a:rPr lang="en-US" sz="2000" dirty="0" smtClean="0"/>
              <a:t>Game </a:t>
            </a:r>
            <a:r>
              <a:rPr lang="en-US" sz="2000" dirty="0"/>
              <a:t>Theoretic Cost-Optimal Risk Management by Neumann and Nash</a:t>
            </a:r>
          </a:p>
        </p:txBody>
      </p:sp>
      <p:sp>
        <p:nvSpPr>
          <p:cNvPr id="4" name="Slide Number Placeholder 3"/>
          <p:cNvSpPr>
            <a:spLocks noGrp="1"/>
          </p:cNvSpPr>
          <p:nvPr>
            <p:ph type="sldNum" sz="quarter" idx="12"/>
          </p:nvPr>
        </p:nvSpPr>
        <p:spPr/>
        <p:txBody>
          <a:bodyPr/>
          <a:lstStyle/>
          <a:p>
            <a:pPr>
              <a:defRPr/>
            </a:pPr>
            <a:fld id="{7AF4AC83-D1D7-454D-B1F4-7768E1E9134A}" type="slidenum">
              <a:rPr lang="en-IN" smtClean="0"/>
              <a:pPr>
                <a:defRPr/>
              </a:pPr>
              <a:t>31</a:t>
            </a:fld>
            <a:endParaRPr lang="en-IN"/>
          </a:p>
        </p:txBody>
      </p:sp>
      <p:pic>
        <p:nvPicPr>
          <p:cNvPr id="5"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07505" y="764704"/>
            <a:ext cx="9036496" cy="5688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950068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464096"/>
          </a:xfrm>
        </p:spPr>
        <p:txBody>
          <a:bodyPr/>
          <a:lstStyle/>
          <a:p>
            <a:r>
              <a:rPr lang="en-US" sz="2000" dirty="0" smtClean="0"/>
              <a:t>Table 8: Diagonal Loss Matrix (Cols 1-3,5 of Neumann; Col 12 of Nash)</a:t>
            </a:r>
            <a:endParaRPr lang="en-US" sz="2000" dirty="0"/>
          </a:p>
        </p:txBody>
      </p:sp>
      <p:sp>
        <p:nvSpPr>
          <p:cNvPr id="4" name="Slide Number Placeholder 3"/>
          <p:cNvSpPr>
            <a:spLocks noGrp="1"/>
          </p:cNvSpPr>
          <p:nvPr>
            <p:ph type="sldNum" sz="quarter" idx="12"/>
          </p:nvPr>
        </p:nvSpPr>
        <p:spPr/>
        <p:txBody>
          <a:bodyPr/>
          <a:lstStyle/>
          <a:p>
            <a:pPr>
              <a:defRPr/>
            </a:pPr>
            <a:fld id="{7AF4AC83-D1D7-454D-B1F4-7768E1E9134A}" type="slidenum">
              <a:rPr lang="en-IN" smtClean="0"/>
              <a:pPr>
                <a:defRPr/>
              </a:pPr>
              <a:t>32</a:t>
            </a:fld>
            <a:endParaRPr lang="en-IN"/>
          </a:p>
        </p:txBody>
      </p:sp>
      <p:pic>
        <p:nvPicPr>
          <p:cNvPr id="819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251520" y="665352"/>
            <a:ext cx="8712967" cy="6192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283814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Rectangle 2"/>
          <p:cNvSpPr>
            <a:spLocks noGrp="1" noChangeArrowheads="1"/>
          </p:cNvSpPr>
          <p:nvPr>
            <p:ph type="title"/>
          </p:nvPr>
        </p:nvSpPr>
        <p:spPr/>
        <p:txBody>
          <a:bodyPr/>
          <a:lstStyle/>
          <a:p>
            <a:pPr eaLnBrk="1" hangingPunct="1"/>
            <a:r>
              <a:rPr lang="en-US" smtClean="0"/>
              <a:t>Mathematical Observations</a:t>
            </a:r>
          </a:p>
        </p:txBody>
      </p:sp>
      <p:sp>
        <p:nvSpPr>
          <p:cNvPr id="32774" name="Rectangle 3"/>
          <p:cNvSpPr>
            <a:spLocks noGrp="1" noChangeArrowheads="1"/>
          </p:cNvSpPr>
          <p:nvPr>
            <p:ph sz="quarter" idx="1"/>
          </p:nvPr>
        </p:nvSpPr>
        <p:spPr/>
        <p:txBody>
          <a:bodyPr/>
          <a:lstStyle/>
          <a:p>
            <a:pPr eaLnBrk="1" hangingPunct="1">
              <a:lnSpc>
                <a:spcPct val="80000"/>
              </a:lnSpc>
            </a:pPr>
            <a:r>
              <a:rPr lang="en-US" sz="2000" smtClean="0">
                <a:solidFill>
                  <a:srgbClr val="3366FF"/>
                </a:solidFill>
              </a:rPr>
              <a:t>Interesting (unusual) tableau, because all elements are diagonals. And also all elements of the matrix are both max and min due to being singletons. Then we simply choose a minimum</a:t>
            </a:r>
            <a:r>
              <a:rPr lang="en-US" sz="2800" smtClean="0">
                <a:solidFill>
                  <a:srgbClr val="3366FF"/>
                </a:solidFill>
              </a:rPr>
              <a:t> </a:t>
            </a:r>
            <a:r>
              <a:rPr lang="en-US" sz="2000" smtClean="0">
                <a:solidFill>
                  <a:srgbClr val="3366FF"/>
                </a:solidFill>
              </a:rPr>
              <a:t>column-wise and maximum row-wise, which are not equal.</a:t>
            </a:r>
          </a:p>
          <a:p>
            <a:pPr eaLnBrk="1" hangingPunct="1">
              <a:lnSpc>
                <a:spcPct val="80000"/>
              </a:lnSpc>
            </a:pPr>
            <a:r>
              <a:rPr lang="en-US" sz="2400" smtClean="0">
                <a:solidFill>
                  <a:srgbClr val="009900"/>
                </a:solidFill>
              </a:rPr>
              <a:t>CONCLUSION: The game-theory application software stabilized this lack of equilibrium into a desired  two-player zero-sum game. This provides a list of  countermeasure probabilities, </a:t>
            </a:r>
            <a:r>
              <a:rPr lang="en-US" sz="2400" smtClean="0">
                <a:solidFill>
                  <a:srgbClr val="FF0000"/>
                </a:solidFill>
              </a:rPr>
              <a:t>CM11 with prob. 1.0, CM12 with 0.42…CM33 with 0.46 etc.</a:t>
            </a:r>
            <a:r>
              <a:rPr lang="en-US" sz="2400" smtClean="0">
                <a:solidFill>
                  <a:srgbClr val="009900"/>
                </a:solidFill>
              </a:rPr>
              <a:t>. This is the optimal mixed strategy for Company B (defense) to minimize its expected loss while Company A (offense) maximizes its gain. Now the game plan is at equilibrium. Defense and Offense cannot change the game by altering CMij.</a:t>
            </a:r>
          </a:p>
          <a:p>
            <a:pPr eaLnBrk="1" hangingPunct="1">
              <a:lnSpc>
                <a:spcPct val="80000"/>
              </a:lnSpc>
            </a:pPr>
            <a:endParaRPr lang="en-US" sz="2000" smtClean="0"/>
          </a:p>
        </p:txBody>
      </p:sp>
      <p:sp>
        <p:nvSpPr>
          <p:cNvPr id="32772" name="Slide Number Placeholder 5"/>
          <p:cNvSpPr>
            <a:spLocks noGrp="1"/>
          </p:cNvSpPr>
          <p:nvPr>
            <p:ph type="sldNum" sz="quarter" idx="12"/>
          </p:nvPr>
        </p:nvSpPr>
        <p:spPr>
          <a:noFill/>
        </p:spPr>
        <p:txBody>
          <a:bodyPr/>
          <a:lstStyle/>
          <a:p>
            <a:fld id="{38C507EE-3A63-47F6-81A1-82472DBB0A9C}" type="slidenum">
              <a:rPr lang="en-US" smtClean="0">
                <a:solidFill>
                  <a:srgbClr val="000000"/>
                </a:solidFill>
              </a:rPr>
              <a:pPr/>
              <a:t>33</a:t>
            </a:fld>
            <a:endParaRPr lang="en-US" smtClean="0">
              <a:solidFill>
                <a:srgbClr val="000000"/>
              </a:solidFill>
            </a:endParaRPr>
          </a:p>
        </p:txBody>
      </p:sp>
    </p:spTree>
    <p:extLst>
      <p:ext uri="{BB962C8B-B14F-4D97-AF65-F5344CB8AC3E}">
        <p14:creationId xmlns:p14="http://schemas.microsoft.com/office/powerpoint/2010/main" val="27079650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Slide Number Placeholder 5"/>
          <p:cNvSpPr>
            <a:spLocks noGrp="1"/>
          </p:cNvSpPr>
          <p:nvPr>
            <p:ph type="sldNum" sz="quarter" idx="12"/>
          </p:nvPr>
        </p:nvSpPr>
        <p:spPr>
          <a:noFill/>
        </p:spPr>
        <p:txBody>
          <a:bodyPr/>
          <a:lstStyle/>
          <a:p>
            <a:fld id="{65A3E7FC-7666-47AD-B6DA-474B914ECB61}" type="slidenum">
              <a:rPr lang="en-US" smtClean="0">
                <a:solidFill>
                  <a:srgbClr val="000000"/>
                </a:solidFill>
              </a:rPr>
              <a:pPr/>
              <a:t>34</a:t>
            </a:fld>
            <a:endParaRPr lang="en-US" smtClean="0">
              <a:solidFill>
                <a:srgbClr val="000000"/>
              </a:solidFill>
            </a:endParaRPr>
          </a:p>
        </p:txBody>
      </p:sp>
      <p:sp>
        <p:nvSpPr>
          <p:cNvPr id="5126" name="Rectangle 2"/>
          <p:cNvSpPr>
            <a:spLocks noChangeArrowheads="1"/>
          </p:cNvSpPr>
          <p:nvPr/>
        </p:nvSpPr>
        <p:spPr bwMode="auto">
          <a:xfrm>
            <a:off x="-1878013" y="1493838"/>
            <a:ext cx="684213" cy="274637"/>
          </a:xfrm>
          <a:prstGeom prst="rect">
            <a:avLst/>
          </a:prstGeom>
          <a:noFill/>
          <a:ln w="9525">
            <a:noFill/>
            <a:miter lim="800000"/>
            <a:headEnd/>
            <a:tailEnd/>
          </a:ln>
        </p:spPr>
        <p:txBody>
          <a:bodyPr wrap="none" anchor="ctr">
            <a:spAutoFit/>
          </a:bodyPr>
          <a:lstStyle/>
          <a:p>
            <a:pPr algn="just"/>
            <a:r>
              <a:rPr lang="en-US" sz="1200">
                <a:solidFill>
                  <a:srgbClr val="000000"/>
                </a:solidFill>
                <a:cs typeface="Times New Roman" pitchFamily="18" charset="0"/>
              </a:rPr>
              <a:t> </a:t>
            </a:r>
            <a:endParaRPr lang="en-US">
              <a:solidFill>
                <a:srgbClr val="000000"/>
              </a:solidFill>
              <a:cs typeface="+mn-cs"/>
            </a:endParaRPr>
          </a:p>
        </p:txBody>
      </p:sp>
      <p:graphicFrame>
        <p:nvGraphicFramePr>
          <p:cNvPr id="5122" name="Object 3"/>
          <p:cNvGraphicFramePr>
            <a:graphicFrameLocks noChangeAspect="1"/>
          </p:cNvGraphicFramePr>
          <p:nvPr/>
        </p:nvGraphicFramePr>
        <p:xfrm>
          <a:off x="1371600" y="762000"/>
          <a:ext cx="6858000" cy="5324475"/>
        </p:xfrm>
        <a:graphic>
          <a:graphicData uri="http://schemas.openxmlformats.org/presentationml/2006/ole">
            <mc:AlternateContent xmlns:mc="http://schemas.openxmlformats.org/markup-compatibility/2006">
              <mc:Choice xmlns:v="urn:schemas-microsoft-com:vml" Requires="v">
                <p:oleObj spid="_x0000_s4124" name="Worksheet" r:id="rId4" imgW="7048602" imgH="5000671" progId="Excel.Sheet.8">
                  <p:embed/>
                </p:oleObj>
              </mc:Choice>
              <mc:Fallback>
                <p:oleObj name="Worksheet" r:id="rId4" imgW="7048602" imgH="5000671"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762000"/>
                        <a:ext cx="6858000" cy="5324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558296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Rectangle 2"/>
          <p:cNvSpPr>
            <a:spLocks noGrp="1" noChangeArrowheads="1"/>
          </p:cNvSpPr>
          <p:nvPr>
            <p:ph type="title"/>
          </p:nvPr>
        </p:nvSpPr>
        <p:spPr>
          <a:xfrm>
            <a:off x="251520" y="188640"/>
            <a:ext cx="8606408" cy="830833"/>
          </a:xfrm>
        </p:spPr>
        <p:txBody>
          <a:bodyPr/>
          <a:lstStyle/>
          <a:p>
            <a:pPr eaLnBrk="1" hangingPunct="1"/>
            <a:r>
              <a:rPr lang="en-US" sz="1800" b="1" dirty="0" smtClean="0"/>
              <a:t>Nonlinear Minimization of the Portfolio Variance (= Average of the sum of squares of the deviations from the mean value under each scenario ) </a:t>
            </a:r>
            <a:r>
              <a:rPr lang="en-US" sz="1800" b="1" dirty="0" err="1" smtClean="0"/>
              <a:t>s.t.</a:t>
            </a:r>
            <a:r>
              <a:rPr lang="en-US" sz="1800" b="1" dirty="0" smtClean="0"/>
              <a:t> a constraint on the expected return of the portfolio.</a:t>
            </a:r>
          </a:p>
        </p:txBody>
      </p:sp>
      <p:sp>
        <p:nvSpPr>
          <p:cNvPr id="33798" name="Rectangle 3"/>
          <p:cNvSpPr>
            <a:spLocks noGrp="1" noChangeArrowheads="1"/>
          </p:cNvSpPr>
          <p:nvPr>
            <p:ph sz="quarter" idx="1"/>
          </p:nvPr>
        </p:nvSpPr>
        <p:spPr/>
        <p:txBody>
          <a:bodyPr/>
          <a:lstStyle/>
          <a:p>
            <a:pPr eaLnBrk="1" hangingPunct="1">
              <a:lnSpc>
                <a:spcPct val="80000"/>
              </a:lnSpc>
            </a:pPr>
            <a:r>
              <a:rPr lang="pt-BR" sz="1200" dirty="0" smtClean="0"/>
              <a:t>MIN = 1/10*(R1-Rb)^2 + 1/10*(R2 -Rb)^2 + 1/10*(R3 -Rb)^2 + 1/10*(R4 - Rb)^2 + 1/10*(R5-Rb)^2 + (R6 -Rb)^2 + 1/10*(R7 -Rb)^2 + 1/10*(R8 - Rb)^2 + 1/10*(R9-Rb)^2 + 1/10*(R10 - Rb)^2;</a:t>
            </a:r>
          </a:p>
          <a:p>
            <a:pPr eaLnBrk="1" hangingPunct="1">
              <a:lnSpc>
                <a:spcPct val="80000"/>
              </a:lnSpc>
            </a:pPr>
            <a:endParaRPr lang="pt-BR" sz="1000" dirty="0" smtClean="0"/>
          </a:p>
          <a:p>
            <a:pPr eaLnBrk="1" hangingPunct="1">
              <a:lnSpc>
                <a:spcPct val="80000"/>
              </a:lnSpc>
            </a:pPr>
            <a:r>
              <a:rPr lang="pt-BR" sz="1000" dirty="0" smtClean="0"/>
              <a:t>1*X1 &lt; 1; 1*X2 &lt; 1; 1*X3 &lt; 1; 1*X4 &lt; 1;  1*X5 &lt; 1; 1*X6 &lt; 1; 1*X7 &lt; 1; 1*X8 &lt; 1; 1*X9 &lt; 1; 1*X10 &lt; 1;</a:t>
            </a:r>
          </a:p>
          <a:p>
            <a:pPr eaLnBrk="1" hangingPunct="1">
              <a:lnSpc>
                <a:spcPct val="80000"/>
              </a:lnSpc>
            </a:pPr>
            <a:r>
              <a:rPr lang="pt-BR" sz="1000" dirty="0" smtClean="0"/>
              <a:t>1*X1 &gt;0.7;</a:t>
            </a:r>
          </a:p>
          <a:p>
            <a:pPr eaLnBrk="1" hangingPunct="1">
              <a:lnSpc>
                <a:spcPct val="80000"/>
              </a:lnSpc>
            </a:pPr>
            <a:r>
              <a:rPr lang="pt-BR" sz="1000" dirty="0" smtClean="0"/>
              <a:t>1*X2 &gt; 0.42;</a:t>
            </a:r>
          </a:p>
          <a:p>
            <a:pPr eaLnBrk="1" hangingPunct="1">
              <a:lnSpc>
                <a:spcPct val="80000"/>
              </a:lnSpc>
            </a:pPr>
            <a:r>
              <a:rPr lang="pt-BR" sz="1000" dirty="0" smtClean="0"/>
              <a:t>1*X3 &gt; 0.97;</a:t>
            </a:r>
          </a:p>
          <a:p>
            <a:pPr eaLnBrk="1" hangingPunct="1">
              <a:lnSpc>
                <a:spcPct val="80000"/>
              </a:lnSpc>
            </a:pPr>
            <a:r>
              <a:rPr lang="pt-BR" sz="1000" dirty="0" smtClean="0"/>
              <a:t>1*X4 &gt; 0.8;</a:t>
            </a:r>
          </a:p>
          <a:p>
            <a:pPr eaLnBrk="1" hangingPunct="1">
              <a:lnSpc>
                <a:spcPct val="80000"/>
              </a:lnSpc>
            </a:pPr>
            <a:r>
              <a:rPr lang="pt-BR" sz="1000" dirty="0" smtClean="0"/>
              <a:t>1*X5 &gt; 0.35;</a:t>
            </a:r>
          </a:p>
          <a:p>
            <a:pPr eaLnBrk="1" hangingPunct="1">
              <a:lnSpc>
                <a:spcPct val="80000"/>
              </a:lnSpc>
            </a:pPr>
            <a:r>
              <a:rPr lang="pt-BR" sz="1000" dirty="0" smtClean="0"/>
              <a:t>1*X6 &gt; 0.35;</a:t>
            </a:r>
          </a:p>
          <a:p>
            <a:pPr eaLnBrk="1" hangingPunct="1">
              <a:lnSpc>
                <a:spcPct val="80000"/>
              </a:lnSpc>
            </a:pPr>
            <a:r>
              <a:rPr lang="pt-BR" sz="1000" dirty="0" smtClean="0"/>
              <a:t>1*X7 &gt; 0.96;</a:t>
            </a:r>
          </a:p>
          <a:p>
            <a:pPr eaLnBrk="1" hangingPunct="1">
              <a:lnSpc>
                <a:spcPct val="80000"/>
              </a:lnSpc>
            </a:pPr>
            <a:r>
              <a:rPr lang="pt-BR" sz="1000" dirty="0" smtClean="0"/>
              <a:t>1*X8 &gt; 0.72;</a:t>
            </a:r>
          </a:p>
          <a:p>
            <a:pPr eaLnBrk="1" hangingPunct="1">
              <a:lnSpc>
                <a:spcPct val="80000"/>
              </a:lnSpc>
            </a:pPr>
            <a:r>
              <a:rPr lang="pt-BR" sz="1000" dirty="0" smtClean="0"/>
              <a:t>1*X9 &gt; 0.7;</a:t>
            </a:r>
          </a:p>
          <a:p>
            <a:pPr eaLnBrk="1" hangingPunct="1">
              <a:lnSpc>
                <a:spcPct val="80000"/>
              </a:lnSpc>
            </a:pPr>
            <a:r>
              <a:rPr lang="pt-BR" sz="1000" dirty="0" smtClean="0"/>
              <a:t>1*X10 &gt; 0.46;</a:t>
            </a:r>
          </a:p>
          <a:p>
            <a:pPr eaLnBrk="1" hangingPunct="1">
              <a:lnSpc>
                <a:spcPct val="80000"/>
              </a:lnSpc>
            </a:pPr>
            <a:r>
              <a:rPr lang="pt-BR" sz="1000" dirty="0" smtClean="0"/>
              <a:t>0.168*X1 = R1;</a:t>
            </a:r>
          </a:p>
          <a:p>
            <a:pPr eaLnBrk="1" hangingPunct="1">
              <a:lnSpc>
                <a:spcPct val="80000"/>
              </a:lnSpc>
            </a:pPr>
            <a:r>
              <a:rPr lang="pt-BR" sz="1000" dirty="0" smtClean="0"/>
              <a:t>0.056*X2 = R2;</a:t>
            </a:r>
          </a:p>
          <a:p>
            <a:pPr eaLnBrk="1" hangingPunct="1">
              <a:lnSpc>
                <a:spcPct val="80000"/>
              </a:lnSpc>
            </a:pPr>
            <a:r>
              <a:rPr lang="pt-BR" sz="1000" dirty="0" smtClean="0"/>
              <a:t>0.112*X3 = R3;</a:t>
            </a:r>
          </a:p>
          <a:p>
            <a:pPr eaLnBrk="1" hangingPunct="1">
              <a:lnSpc>
                <a:spcPct val="80000"/>
              </a:lnSpc>
            </a:pPr>
            <a:r>
              <a:rPr lang="pt-BR" sz="1000" dirty="0" smtClean="0"/>
              <a:t>0.014*X4 = R4;</a:t>
            </a:r>
          </a:p>
          <a:p>
            <a:pPr eaLnBrk="1" hangingPunct="1">
              <a:lnSpc>
                <a:spcPct val="80000"/>
              </a:lnSpc>
            </a:pPr>
            <a:r>
              <a:rPr lang="pt-BR" sz="1000" dirty="0" smtClean="0"/>
              <a:t>0.057*X5 = R5;</a:t>
            </a:r>
          </a:p>
          <a:p>
            <a:pPr eaLnBrk="1" hangingPunct="1">
              <a:lnSpc>
                <a:spcPct val="80000"/>
              </a:lnSpc>
            </a:pPr>
            <a:r>
              <a:rPr lang="pt-BR" sz="1000" dirty="0" smtClean="0"/>
              <a:t>0.0052*X6 = R6;</a:t>
            </a:r>
          </a:p>
          <a:p>
            <a:pPr eaLnBrk="1" hangingPunct="1">
              <a:lnSpc>
                <a:spcPct val="80000"/>
              </a:lnSpc>
            </a:pPr>
            <a:r>
              <a:rPr lang="pt-BR" sz="1000" dirty="0" smtClean="0"/>
              <a:t>0.1976*X7 = R7;</a:t>
            </a:r>
          </a:p>
          <a:p>
            <a:pPr eaLnBrk="1" hangingPunct="1">
              <a:lnSpc>
                <a:spcPct val="80000"/>
              </a:lnSpc>
            </a:pPr>
            <a:r>
              <a:rPr lang="pt-BR" sz="1000" dirty="0" smtClean="0"/>
              <a:t>0.1248*X8 = R8;</a:t>
            </a:r>
          </a:p>
          <a:p>
            <a:pPr eaLnBrk="1" hangingPunct="1">
              <a:lnSpc>
                <a:spcPct val="80000"/>
              </a:lnSpc>
            </a:pPr>
            <a:r>
              <a:rPr lang="pt-BR" sz="1000" dirty="0" smtClean="0"/>
              <a:t>0.2301*X9 = R9;</a:t>
            </a:r>
          </a:p>
          <a:p>
            <a:pPr eaLnBrk="1" hangingPunct="1">
              <a:lnSpc>
                <a:spcPct val="80000"/>
              </a:lnSpc>
            </a:pPr>
            <a:r>
              <a:rPr lang="pt-BR" sz="1000" dirty="0" smtClean="0"/>
              <a:t>0.0351*X10 = R10;</a:t>
            </a:r>
          </a:p>
          <a:p>
            <a:pPr eaLnBrk="1" hangingPunct="1">
              <a:lnSpc>
                <a:spcPct val="80000"/>
              </a:lnSpc>
            </a:pPr>
            <a:r>
              <a:rPr lang="pt-BR" sz="1000" dirty="0" smtClean="0"/>
              <a:t>1/10*(R1 + R2 + R3 + R4 +R5 + R6 + R7 + R8 + R9 + R10) = Rb;</a:t>
            </a:r>
            <a:endParaRPr lang="en-US" sz="1000" dirty="0" smtClean="0"/>
          </a:p>
          <a:p>
            <a:pPr eaLnBrk="1" hangingPunct="1">
              <a:lnSpc>
                <a:spcPct val="80000"/>
              </a:lnSpc>
            </a:pPr>
            <a:r>
              <a:rPr lang="en-US" sz="1000" dirty="0" err="1" smtClean="0"/>
              <a:t>Rb</a:t>
            </a:r>
            <a:r>
              <a:rPr lang="en-US" sz="1000" dirty="0" smtClean="0"/>
              <a:t> &gt; 0.09;</a:t>
            </a:r>
          </a:p>
        </p:txBody>
      </p:sp>
      <p:sp>
        <p:nvSpPr>
          <p:cNvPr id="33796" name="Slide Number Placeholder 5"/>
          <p:cNvSpPr>
            <a:spLocks noGrp="1"/>
          </p:cNvSpPr>
          <p:nvPr>
            <p:ph type="sldNum" sz="quarter" idx="12"/>
          </p:nvPr>
        </p:nvSpPr>
        <p:spPr>
          <a:noFill/>
        </p:spPr>
        <p:txBody>
          <a:bodyPr/>
          <a:lstStyle/>
          <a:p>
            <a:fld id="{E1B0941D-1B87-46B0-A9B7-B277B69466D4}" type="slidenum">
              <a:rPr lang="en-US" smtClean="0">
                <a:solidFill>
                  <a:srgbClr val="000000"/>
                </a:solidFill>
              </a:rPr>
              <a:pPr/>
              <a:t>35</a:t>
            </a:fld>
            <a:endParaRPr lang="en-US" smtClean="0">
              <a:solidFill>
                <a:srgbClr val="000000"/>
              </a:solidFill>
            </a:endParaRPr>
          </a:p>
        </p:txBody>
      </p:sp>
    </p:spTree>
    <p:extLst>
      <p:ext uri="{BB962C8B-B14F-4D97-AF65-F5344CB8AC3E}">
        <p14:creationId xmlns:p14="http://schemas.microsoft.com/office/powerpoint/2010/main" val="33855830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Rectangle 2"/>
          <p:cNvSpPr>
            <a:spLocks noGrp="1" noChangeArrowheads="1"/>
          </p:cNvSpPr>
          <p:nvPr>
            <p:ph type="title"/>
          </p:nvPr>
        </p:nvSpPr>
        <p:spPr>
          <a:xfrm>
            <a:off x="323528" y="260648"/>
            <a:ext cx="8534400" cy="830833"/>
          </a:xfrm>
        </p:spPr>
        <p:txBody>
          <a:bodyPr/>
          <a:lstStyle/>
          <a:p>
            <a:pPr eaLnBrk="1" hangingPunct="1"/>
            <a:r>
              <a:rPr lang="en-US" sz="2800" b="1" dirty="0" smtClean="0"/>
              <a:t>Portfolio Approach (Markowitz Nonlinear Optimization Solution by LINGO Software):</a:t>
            </a:r>
          </a:p>
        </p:txBody>
      </p:sp>
      <p:sp>
        <p:nvSpPr>
          <p:cNvPr id="34822" name="Rectangle 3"/>
          <p:cNvSpPr>
            <a:spLocks noGrp="1" noChangeArrowheads="1"/>
          </p:cNvSpPr>
          <p:nvPr>
            <p:ph sz="quarter" idx="1"/>
          </p:nvPr>
        </p:nvSpPr>
        <p:spPr/>
        <p:txBody>
          <a:bodyPr/>
          <a:lstStyle/>
          <a:p>
            <a:pPr eaLnBrk="1" hangingPunct="1">
              <a:lnSpc>
                <a:spcPct val="80000"/>
              </a:lnSpc>
            </a:pPr>
            <a:r>
              <a:rPr lang="en-US" sz="1000" u="sng" dirty="0" err="1" smtClean="0"/>
              <a:t>Porfolio</a:t>
            </a:r>
            <a:r>
              <a:rPr lang="en-US" sz="1000" u="sng" dirty="0" smtClean="0"/>
              <a:t> Approach (</a:t>
            </a:r>
            <a:r>
              <a:rPr lang="en-US" sz="1000" u="sng" dirty="0" err="1" smtClean="0"/>
              <a:t>MArkowitz</a:t>
            </a:r>
            <a:r>
              <a:rPr lang="en-US" sz="1000" u="sng" dirty="0" smtClean="0"/>
              <a:t> Nonlinear Optimization Solution):</a:t>
            </a:r>
            <a:endParaRPr lang="en-US" sz="1000" dirty="0" smtClean="0"/>
          </a:p>
          <a:p>
            <a:pPr eaLnBrk="1" hangingPunct="1">
              <a:lnSpc>
                <a:spcPct val="80000"/>
              </a:lnSpc>
            </a:pPr>
            <a:r>
              <a:rPr lang="en-US" sz="1000" dirty="0" smtClean="0"/>
              <a:t>Rows=     33 </a:t>
            </a:r>
            <a:r>
              <a:rPr lang="en-US" sz="1000" dirty="0" err="1" smtClean="0"/>
              <a:t>Vars</a:t>
            </a:r>
            <a:r>
              <a:rPr lang="en-US" sz="1000" dirty="0" smtClean="0"/>
              <a:t>=     21 No. integer </a:t>
            </a:r>
            <a:r>
              <a:rPr lang="en-US" sz="1000" dirty="0" err="1" smtClean="0"/>
              <a:t>vars</a:t>
            </a:r>
            <a:r>
              <a:rPr lang="en-US" sz="1000" dirty="0" smtClean="0"/>
              <a:t>=      0    Nonlinear rows=      1 Nonlinear </a:t>
            </a:r>
            <a:r>
              <a:rPr lang="en-US" sz="1000" dirty="0" err="1" smtClean="0"/>
              <a:t>vars</a:t>
            </a:r>
            <a:r>
              <a:rPr lang="en-US" sz="1000" dirty="0" smtClean="0"/>
              <a:t>=     11 </a:t>
            </a:r>
          </a:p>
          <a:p>
            <a:pPr eaLnBrk="1" hangingPunct="1">
              <a:lnSpc>
                <a:spcPct val="80000"/>
              </a:lnSpc>
            </a:pPr>
            <a:r>
              <a:rPr lang="en-US" sz="1000" dirty="0" smtClean="0"/>
              <a:t>Objective value:                           0.1026704E-01</a:t>
            </a:r>
          </a:p>
          <a:p>
            <a:pPr eaLnBrk="1" hangingPunct="1">
              <a:lnSpc>
                <a:spcPct val="80000"/>
              </a:lnSpc>
            </a:pPr>
            <a:r>
              <a:rPr lang="en-US" sz="1000" dirty="0" smtClean="0"/>
              <a:t>                       </a:t>
            </a:r>
            <a:r>
              <a:rPr lang="en-US" sz="1000" b="1" dirty="0" smtClean="0"/>
              <a:t>Variable           Value</a:t>
            </a:r>
            <a:r>
              <a:rPr lang="en-US" sz="1000" dirty="0" smtClean="0"/>
              <a:t>        </a:t>
            </a:r>
          </a:p>
          <a:p>
            <a:pPr eaLnBrk="1" hangingPunct="1">
              <a:lnSpc>
                <a:spcPct val="80000"/>
              </a:lnSpc>
            </a:pPr>
            <a:r>
              <a:rPr lang="en-US" sz="1000" dirty="0" smtClean="0"/>
              <a:t>                             </a:t>
            </a:r>
            <a:r>
              <a:rPr lang="pt-BR" sz="1000" dirty="0" smtClean="0"/>
              <a:t>R1       0.1451340           </a:t>
            </a:r>
          </a:p>
          <a:p>
            <a:pPr eaLnBrk="1" hangingPunct="1">
              <a:lnSpc>
                <a:spcPct val="80000"/>
              </a:lnSpc>
            </a:pPr>
            <a:r>
              <a:rPr lang="pt-BR" sz="1000" dirty="0" smtClean="0"/>
              <a:t>                             RB       0.9000000E-01       </a:t>
            </a:r>
          </a:p>
          <a:p>
            <a:pPr eaLnBrk="1" hangingPunct="1">
              <a:lnSpc>
                <a:spcPct val="80000"/>
              </a:lnSpc>
            </a:pPr>
            <a:r>
              <a:rPr lang="pt-BR" sz="1000" dirty="0" smtClean="0"/>
              <a:t>                             R2       0.5600000E-01       </a:t>
            </a:r>
          </a:p>
          <a:p>
            <a:pPr eaLnBrk="1" hangingPunct="1">
              <a:lnSpc>
                <a:spcPct val="80000"/>
              </a:lnSpc>
            </a:pPr>
            <a:r>
              <a:rPr lang="pt-BR" sz="1000" dirty="0" smtClean="0"/>
              <a:t>                             R3       0.1120000           </a:t>
            </a:r>
          </a:p>
          <a:p>
            <a:pPr eaLnBrk="1" hangingPunct="1">
              <a:lnSpc>
                <a:spcPct val="80000"/>
              </a:lnSpc>
            </a:pPr>
            <a:r>
              <a:rPr lang="pt-BR" sz="1000" dirty="0" smtClean="0"/>
              <a:t>                             R4       0.1400000E-01       </a:t>
            </a:r>
          </a:p>
          <a:p>
            <a:pPr eaLnBrk="1" hangingPunct="1">
              <a:lnSpc>
                <a:spcPct val="80000"/>
              </a:lnSpc>
            </a:pPr>
            <a:r>
              <a:rPr lang="pt-BR" sz="1000" dirty="0" smtClean="0"/>
              <a:t>                             R5       0.5700000E-01      </a:t>
            </a:r>
          </a:p>
          <a:p>
            <a:pPr eaLnBrk="1" hangingPunct="1">
              <a:lnSpc>
                <a:spcPct val="80000"/>
              </a:lnSpc>
            </a:pPr>
            <a:r>
              <a:rPr lang="pt-BR" sz="1000" dirty="0" smtClean="0"/>
              <a:t>                             R6       0.5200000E-02       </a:t>
            </a:r>
          </a:p>
          <a:p>
            <a:pPr eaLnBrk="1" hangingPunct="1">
              <a:lnSpc>
                <a:spcPct val="80000"/>
              </a:lnSpc>
            </a:pPr>
            <a:r>
              <a:rPr lang="pt-BR" sz="1000" dirty="0" smtClean="0"/>
              <a:t>                             R7       0.1896960           </a:t>
            </a:r>
          </a:p>
          <a:p>
            <a:pPr eaLnBrk="1" hangingPunct="1">
              <a:lnSpc>
                <a:spcPct val="80000"/>
              </a:lnSpc>
            </a:pPr>
            <a:r>
              <a:rPr lang="pt-BR" sz="1000" dirty="0" smtClean="0"/>
              <a:t>                             R8       0.1248000           </a:t>
            </a:r>
          </a:p>
          <a:p>
            <a:pPr eaLnBrk="1" hangingPunct="1">
              <a:lnSpc>
                <a:spcPct val="80000"/>
              </a:lnSpc>
            </a:pPr>
            <a:r>
              <a:rPr lang="pt-BR" sz="1000" dirty="0" smtClean="0"/>
              <a:t>                             R9       0.1610700           </a:t>
            </a:r>
          </a:p>
          <a:p>
            <a:pPr eaLnBrk="1" hangingPunct="1">
              <a:lnSpc>
                <a:spcPct val="80000"/>
              </a:lnSpc>
            </a:pPr>
            <a:r>
              <a:rPr lang="pt-BR" sz="1000" dirty="0" smtClean="0"/>
              <a:t>                            R10       0.3510000E-01   </a:t>
            </a:r>
          </a:p>
          <a:p>
            <a:pPr eaLnBrk="1" hangingPunct="1">
              <a:lnSpc>
                <a:spcPct val="80000"/>
              </a:lnSpc>
            </a:pPr>
            <a:r>
              <a:rPr lang="pt-BR" sz="1000" dirty="0" smtClean="0"/>
              <a:t>   </a:t>
            </a:r>
          </a:p>
          <a:p>
            <a:pPr eaLnBrk="1" hangingPunct="1">
              <a:lnSpc>
                <a:spcPct val="80000"/>
              </a:lnSpc>
            </a:pPr>
            <a:r>
              <a:rPr lang="pt-BR" sz="1000" dirty="0" smtClean="0"/>
              <a:t>                             X1       0.8638929           </a:t>
            </a:r>
          </a:p>
          <a:p>
            <a:pPr eaLnBrk="1" hangingPunct="1">
              <a:lnSpc>
                <a:spcPct val="80000"/>
              </a:lnSpc>
            </a:pPr>
            <a:r>
              <a:rPr lang="pt-BR" sz="1000" dirty="0" smtClean="0"/>
              <a:t>                             X2        1.000000           </a:t>
            </a:r>
          </a:p>
          <a:p>
            <a:pPr eaLnBrk="1" hangingPunct="1">
              <a:lnSpc>
                <a:spcPct val="80000"/>
              </a:lnSpc>
            </a:pPr>
            <a:r>
              <a:rPr lang="pt-BR" sz="1000" dirty="0" smtClean="0"/>
              <a:t>                             X3        1.000000          </a:t>
            </a:r>
          </a:p>
          <a:p>
            <a:pPr eaLnBrk="1" hangingPunct="1">
              <a:lnSpc>
                <a:spcPct val="80000"/>
              </a:lnSpc>
            </a:pPr>
            <a:r>
              <a:rPr lang="pt-BR" sz="1000" dirty="0" smtClean="0"/>
              <a:t>                             </a:t>
            </a:r>
            <a:r>
              <a:rPr lang="en-US" sz="1000" dirty="0" smtClean="0"/>
              <a:t>X4        1.000000           </a:t>
            </a:r>
          </a:p>
          <a:p>
            <a:pPr eaLnBrk="1" hangingPunct="1">
              <a:lnSpc>
                <a:spcPct val="80000"/>
              </a:lnSpc>
            </a:pPr>
            <a:r>
              <a:rPr lang="en-US" sz="1000" dirty="0" smtClean="0"/>
              <a:t>                             X5        1.000000           </a:t>
            </a:r>
          </a:p>
          <a:p>
            <a:pPr eaLnBrk="1" hangingPunct="1">
              <a:lnSpc>
                <a:spcPct val="80000"/>
              </a:lnSpc>
            </a:pPr>
            <a:r>
              <a:rPr lang="en-US" sz="1000" dirty="0" smtClean="0"/>
              <a:t>                             X6        1.000000           </a:t>
            </a:r>
          </a:p>
          <a:p>
            <a:pPr eaLnBrk="1" hangingPunct="1">
              <a:lnSpc>
                <a:spcPct val="80000"/>
              </a:lnSpc>
            </a:pPr>
            <a:r>
              <a:rPr lang="en-US" sz="1000" dirty="0" smtClean="0"/>
              <a:t>                             X7       0.9600000           </a:t>
            </a:r>
          </a:p>
          <a:p>
            <a:pPr eaLnBrk="1" hangingPunct="1">
              <a:lnSpc>
                <a:spcPct val="80000"/>
              </a:lnSpc>
            </a:pPr>
            <a:r>
              <a:rPr lang="en-US" sz="1000" dirty="0" smtClean="0"/>
              <a:t>                             X8        1.000000           </a:t>
            </a:r>
          </a:p>
          <a:p>
            <a:pPr eaLnBrk="1" hangingPunct="1">
              <a:lnSpc>
                <a:spcPct val="80000"/>
              </a:lnSpc>
            </a:pPr>
            <a:r>
              <a:rPr lang="en-US" sz="1000" dirty="0" smtClean="0"/>
              <a:t>                             X9       0.7000000           </a:t>
            </a:r>
          </a:p>
          <a:p>
            <a:pPr eaLnBrk="1" hangingPunct="1">
              <a:lnSpc>
                <a:spcPct val="80000"/>
              </a:lnSpc>
            </a:pPr>
            <a:r>
              <a:rPr lang="en-US" sz="1000" dirty="0" smtClean="0"/>
              <a:t>                            X10       1.000000           </a:t>
            </a:r>
          </a:p>
        </p:txBody>
      </p:sp>
      <p:sp>
        <p:nvSpPr>
          <p:cNvPr id="34820" name="Slide Number Placeholder 5"/>
          <p:cNvSpPr>
            <a:spLocks noGrp="1"/>
          </p:cNvSpPr>
          <p:nvPr>
            <p:ph type="sldNum" sz="quarter" idx="12"/>
          </p:nvPr>
        </p:nvSpPr>
        <p:spPr>
          <a:noFill/>
        </p:spPr>
        <p:txBody>
          <a:bodyPr/>
          <a:lstStyle/>
          <a:p>
            <a:fld id="{93BB05B9-B6C8-4FF9-80A6-566CA31F6B50}" type="slidenum">
              <a:rPr lang="en-US" smtClean="0">
                <a:solidFill>
                  <a:srgbClr val="000000"/>
                </a:solidFill>
              </a:rPr>
              <a:pPr/>
              <a:t>36</a:t>
            </a:fld>
            <a:endParaRPr lang="en-US" smtClean="0">
              <a:solidFill>
                <a:srgbClr val="000000"/>
              </a:solidFill>
            </a:endParaRPr>
          </a:p>
        </p:txBody>
      </p:sp>
    </p:spTree>
    <p:extLst>
      <p:ext uri="{BB962C8B-B14F-4D97-AF65-F5344CB8AC3E}">
        <p14:creationId xmlns:p14="http://schemas.microsoft.com/office/powerpoint/2010/main" val="178316147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Rectangle 4"/>
          <p:cNvSpPr>
            <a:spLocks noGrp="1" noChangeArrowheads="1"/>
          </p:cNvSpPr>
          <p:nvPr>
            <p:ph type="title"/>
          </p:nvPr>
        </p:nvSpPr>
        <p:spPr>
          <a:xfrm>
            <a:off x="755576" y="260648"/>
            <a:ext cx="7793037" cy="830262"/>
          </a:xfrm>
        </p:spPr>
        <p:txBody>
          <a:bodyPr/>
          <a:lstStyle/>
          <a:p>
            <a:pPr eaLnBrk="1" hangingPunct="1"/>
            <a:r>
              <a:rPr lang="en-US" dirty="0" smtClean="0"/>
              <a:t>Nonlinear Portfolio Risk Table</a:t>
            </a:r>
          </a:p>
        </p:txBody>
      </p:sp>
      <p:graphicFrame>
        <p:nvGraphicFramePr>
          <p:cNvPr id="6146" name="Object 3"/>
          <p:cNvGraphicFramePr>
            <a:graphicFrameLocks noGrp="1" noChangeAspect="1"/>
          </p:cNvGraphicFramePr>
          <p:nvPr>
            <p:ph sz="quarter" idx="1"/>
          </p:nvPr>
        </p:nvGraphicFramePr>
        <p:xfrm>
          <a:off x="1447800" y="1447800"/>
          <a:ext cx="7077075" cy="4895850"/>
        </p:xfrm>
        <a:graphic>
          <a:graphicData uri="http://schemas.openxmlformats.org/presentationml/2006/ole">
            <mc:AlternateContent xmlns:mc="http://schemas.openxmlformats.org/markup-compatibility/2006">
              <mc:Choice xmlns:v="urn:schemas-microsoft-com:vml" Requires="v">
                <p:oleObj spid="_x0000_s5148" name="Worksheet" r:id="rId3" imgW="7229368" imgH="5000671" progId="Excel.Sheet.8">
                  <p:embed/>
                </p:oleObj>
              </mc:Choice>
              <mc:Fallback>
                <p:oleObj name="Worksheet" r:id="rId3" imgW="7229368" imgH="5000671" progId="Excel.Shee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1447800"/>
                        <a:ext cx="7077075" cy="4895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49" name="Slide Number Placeholder 5"/>
          <p:cNvSpPr>
            <a:spLocks noGrp="1"/>
          </p:cNvSpPr>
          <p:nvPr>
            <p:ph type="sldNum" sz="quarter" idx="12"/>
          </p:nvPr>
        </p:nvSpPr>
        <p:spPr>
          <a:noFill/>
        </p:spPr>
        <p:txBody>
          <a:bodyPr/>
          <a:lstStyle/>
          <a:p>
            <a:fld id="{FF37A32D-132A-432E-B97E-E614BF9B0A0C}" type="slidenum">
              <a:rPr lang="en-US" smtClean="0">
                <a:solidFill>
                  <a:srgbClr val="000000"/>
                </a:solidFill>
              </a:rPr>
              <a:pPr/>
              <a:t>37</a:t>
            </a:fld>
            <a:endParaRPr lang="en-US" smtClean="0">
              <a:solidFill>
                <a:srgbClr val="000000"/>
              </a:solidFill>
            </a:endParaRPr>
          </a:p>
        </p:txBody>
      </p:sp>
    </p:spTree>
    <p:extLst>
      <p:ext uri="{BB962C8B-B14F-4D97-AF65-F5344CB8AC3E}">
        <p14:creationId xmlns:p14="http://schemas.microsoft.com/office/powerpoint/2010/main" val="20964662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2"/>
          <p:cNvSpPr>
            <a:spLocks noGrp="1" noChangeArrowheads="1"/>
          </p:cNvSpPr>
          <p:nvPr>
            <p:ph type="title"/>
          </p:nvPr>
        </p:nvSpPr>
        <p:spPr>
          <a:xfrm>
            <a:off x="323528" y="188640"/>
            <a:ext cx="8534400" cy="830833"/>
          </a:xfrm>
        </p:spPr>
        <p:txBody>
          <a:bodyPr/>
          <a:lstStyle/>
          <a:p>
            <a:pPr eaLnBrk="1" hangingPunct="1"/>
            <a:r>
              <a:rPr lang="en-US" sz="2800" dirty="0" smtClean="0"/>
              <a:t>Conclusion: COCOA </a:t>
            </a:r>
            <a:br>
              <a:rPr lang="en-US" sz="2800" dirty="0" smtClean="0"/>
            </a:br>
            <a:r>
              <a:rPr lang="en-US" sz="2800" dirty="0" smtClean="0"/>
              <a:t>(Cost Optimal Countermeasure Allocation)</a:t>
            </a:r>
          </a:p>
        </p:txBody>
      </p:sp>
      <p:sp>
        <p:nvSpPr>
          <p:cNvPr id="35846" name="Rectangle 3"/>
          <p:cNvSpPr>
            <a:spLocks noGrp="1" noChangeArrowheads="1"/>
          </p:cNvSpPr>
          <p:nvPr>
            <p:ph sz="quarter" idx="1"/>
          </p:nvPr>
        </p:nvSpPr>
        <p:spPr/>
        <p:txBody>
          <a:bodyPr/>
          <a:lstStyle/>
          <a:p>
            <a:pPr eaLnBrk="1" hangingPunct="1"/>
            <a:r>
              <a:rPr lang="en-US" smtClean="0"/>
              <a:t>Game Theory Approach yields better economical results than the Portfolio (Markowitz) for the same SEC-METER scenario, 90.52% vs. 309%, and if the same cost factor is used as in the earlier COCOA approach, then 309-90.5= 218.5% times $5.67 would save $1239.</a:t>
            </a:r>
          </a:p>
        </p:txBody>
      </p:sp>
      <p:sp>
        <p:nvSpPr>
          <p:cNvPr id="35844" name="Slide Number Placeholder 5"/>
          <p:cNvSpPr>
            <a:spLocks noGrp="1"/>
          </p:cNvSpPr>
          <p:nvPr>
            <p:ph type="sldNum" sz="quarter" idx="12"/>
          </p:nvPr>
        </p:nvSpPr>
        <p:spPr>
          <a:noFill/>
        </p:spPr>
        <p:txBody>
          <a:bodyPr/>
          <a:lstStyle/>
          <a:p>
            <a:fld id="{A45A7447-B457-4917-9A3F-3837431B7CD4}" type="slidenum">
              <a:rPr lang="en-US" smtClean="0">
                <a:solidFill>
                  <a:srgbClr val="000000"/>
                </a:solidFill>
              </a:rPr>
              <a:pPr/>
              <a:t>38</a:t>
            </a:fld>
            <a:endParaRPr lang="en-US" smtClean="0">
              <a:solidFill>
                <a:srgbClr val="000000"/>
              </a:solidFill>
            </a:endParaRPr>
          </a:p>
        </p:txBody>
      </p:sp>
    </p:spTree>
    <p:extLst>
      <p:ext uri="{BB962C8B-B14F-4D97-AF65-F5344CB8AC3E}">
        <p14:creationId xmlns:p14="http://schemas.microsoft.com/office/powerpoint/2010/main" val="38959491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Rectangle 5"/>
          <p:cNvSpPr>
            <a:spLocks noGrp="1" noChangeArrowheads="1"/>
          </p:cNvSpPr>
          <p:nvPr>
            <p:ph type="title"/>
          </p:nvPr>
        </p:nvSpPr>
        <p:spPr/>
        <p:txBody>
          <a:bodyPr/>
          <a:lstStyle/>
          <a:p>
            <a:pPr eaLnBrk="1" hangingPunct="1"/>
            <a:r>
              <a:rPr lang="en-US" sz="2800" dirty="0" smtClean="0"/>
              <a:t>Java Coded Game-Theoretic Optimal Solution</a:t>
            </a:r>
          </a:p>
        </p:txBody>
      </p:sp>
      <p:graphicFrame>
        <p:nvGraphicFramePr>
          <p:cNvPr id="7170" name="Object 4"/>
          <p:cNvGraphicFramePr>
            <a:graphicFrameLocks noGrp="1" noChangeAspect="1"/>
          </p:cNvGraphicFramePr>
          <p:nvPr>
            <p:ph sz="quarter" idx="1"/>
          </p:nvPr>
        </p:nvGraphicFramePr>
        <p:xfrm>
          <a:off x="303213" y="1528763"/>
          <a:ext cx="8501062" cy="4568825"/>
        </p:xfrm>
        <a:graphic>
          <a:graphicData uri="http://schemas.openxmlformats.org/presentationml/2006/ole">
            <mc:AlternateContent xmlns:mc="http://schemas.openxmlformats.org/markup-compatibility/2006">
              <mc:Choice xmlns:v="urn:schemas-microsoft-com:vml" Requires="v">
                <p:oleObj spid="_x0000_s6174" name="Bitmap Image" r:id="rId3" imgW="10314286" imgH="5544324" progId="PBrush">
                  <p:embed/>
                </p:oleObj>
              </mc:Choice>
              <mc:Fallback>
                <p:oleObj name="Bitmap Image" r:id="rId3" imgW="10314286" imgH="5544324" progId="PBrus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213" y="1528763"/>
                        <a:ext cx="8501062" cy="456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73" name="Slide Number Placeholder 5"/>
          <p:cNvSpPr>
            <a:spLocks noGrp="1"/>
          </p:cNvSpPr>
          <p:nvPr>
            <p:ph type="sldNum" sz="quarter" idx="12"/>
          </p:nvPr>
        </p:nvSpPr>
        <p:spPr>
          <a:noFill/>
        </p:spPr>
        <p:txBody>
          <a:bodyPr/>
          <a:lstStyle/>
          <a:p>
            <a:fld id="{37E34D01-3DD5-48D6-BB94-B13028796ED0}" type="slidenum">
              <a:rPr lang="en-US" smtClean="0">
                <a:solidFill>
                  <a:srgbClr val="000000"/>
                </a:solidFill>
              </a:rPr>
              <a:pPr/>
              <a:t>39</a:t>
            </a:fld>
            <a:endParaRPr lang="en-US" smtClean="0">
              <a:solidFill>
                <a:srgbClr val="000000"/>
              </a:solidFill>
            </a:endParaRPr>
          </a:p>
        </p:txBody>
      </p:sp>
    </p:spTree>
    <p:extLst>
      <p:ext uri="{BB962C8B-B14F-4D97-AF65-F5344CB8AC3E}">
        <p14:creationId xmlns:p14="http://schemas.microsoft.com/office/powerpoint/2010/main" val="1165712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68313" y="404813"/>
            <a:ext cx="8218487" cy="936625"/>
          </a:xfrm>
        </p:spPr>
        <p:txBody>
          <a:bodyPr>
            <a:normAutofit fontScale="90000"/>
          </a:bodyPr>
          <a:lstStyle/>
          <a:p>
            <a:pPr eaLnBrk="1" fontAlgn="auto" hangingPunct="1">
              <a:spcAft>
                <a:spcPts val="0"/>
              </a:spcAft>
              <a:defRPr/>
            </a:pPr>
            <a:r>
              <a:rPr lang="en-US" sz="2400" b="1" dirty="0" smtClean="0">
                <a:solidFill>
                  <a:srgbClr val="002060"/>
                </a:solidFill>
                <a:latin typeface="Verdana" pitchFamily="34" charset="0"/>
                <a:ea typeface="Verdana" pitchFamily="34" charset="0"/>
                <a:cs typeface="Verdana" pitchFamily="34" charset="0"/>
              </a:rPr>
              <a:t/>
            </a:r>
            <a:br>
              <a:rPr lang="en-US" sz="2400" b="1" dirty="0" smtClean="0">
                <a:solidFill>
                  <a:srgbClr val="002060"/>
                </a:solidFill>
                <a:latin typeface="Verdana" pitchFamily="34" charset="0"/>
                <a:ea typeface="Verdana" pitchFamily="34" charset="0"/>
                <a:cs typeface="Verdana" pitchFamily="34" charset="0"/>
              </a:rPr>
            </a:br>
            <a:r>
              <a:rPr lang="en-US" sz="2400" b="1" dirty="0">
                <a:solidFill>
                  <a:srgbClr val="00B050"/>
                </a:solidFill>
                <a:latin typeface="+mn-lt"/>
                <a:ea typeface="Verdana" pitchFamily="34" charset="0"/>
                <a:cs typeface="Verdana" pitchFamily="34" charset="0"/>
              </a:rPr>
              <a:t>INTRODUCTION</a:t>
            </a:r>
            <a:r>
              <a:rPr lang="en-US" sz="2400" b="1" dirty="0" smtClean="0">
                <a:solidFill>
                  <a:srgbClr val="00B050"/>
                </a:solidFill>
                <a:latin typeface="Verdana" pitchFamily="34" charset="0"/>
                <a:ea typeface="Verdana" pitchFamily="34" charset="0"/>
                <a:cs typeface="Verdana" pitchFamily="34" charset="0"/>
              </a:rPr>
              <a:t/>
            </a:r>
            <a:br>
              <a:rPr lang="en-US" sz="2400" b="1" dirty="0" smtClean="0">
                <a:solidFill>
                  <a:srgbClr val="00B050"/>
                </a:solidFill>
                <a:latin typeface="Verdana" pitchFamily="34" charset="0"/>
                <a:ea typeface="Verdana" pitchFamily="34" charset="0"/>
                <a:cs typeface="Verdana" pitchFamily="34" charset="0"/>
              </a:rPr>
            </a:br>
            <a:endParaRPr lang="en-IN" sz="2400" b="1" dirty="0" smtClean="0">
              <a:solidFill>
                <a:srgbClr val="00B050"/>
              </a:solidFill>
              <a:latin typeface="Verdana" pitchFamily="34" charset="0"/>
              <a:ea typeface="Verdana" pitchFamily="34" charset="0"/>
              <a:cs typeface="Verdana" pitchFamily="34" charset="0"/>
            </a:endParaRPr>
          </a:p>
        </p:txBody>
      </p:sp>
      <p:sp>
        <p:nvSpPr>
          <p:cNvPr id="15363" name="Content Placeholder 2"/>
          <p:cNvSpPr>
            <a:spLocks noGrp="1"/>
          </p:cNvSpPr>
          <p:nvPr>
            <p:ph sz="quarter" idx="1"/>
          </p:nvPr>
        </p:nvSpPr>
        <p:spPr>
          <a:xfrm>
            <a:off x="250825" y="1557338"/>
            <a:ext cx="8642350" cy="4679974"/>
          </a:xfrm>
        </p:spPr>
        <p:txBody>
          <a:bodyPr/>
          <a:lstStyle/>
          <a:p>
            <a:pPr algn="just" eaLnBrk="1" hangingPunct="1">
              <a:buClrTx/>
              <a:buFont typeface="Wingdings" pitchFamily="2" charset="2"/>
              <a:buChar char="ü"/>
            </a:pPr>
            <a:r>
              <a:rPr lang="en-US" sz="1800" dirty="0">
                <a:latin typeface="Calibri" pitchFamily="34" charset="0"/>
              </a:rPr>
              <a:t>There are virtually no such quantitative and probabilistic measures in the academia or corporate circles other than high, medium or low denominations which are descriptive, subjective and free to any interpretations as one pleases. They do not carry analytical monetary evaluations for comparisons when mitigation is done. </a:t>
            </a:r>
            <a:endParaRPr lang="en-US" sz="1800" dirty="0" smtClean="0">
              <a:latin typeface="Calibri" pitchFamily="34" charset="0"/>
            </a:endParaRPr>
          </a:p>
          <a:p>
            <a:pPr algn="just" eaLnBrk="1" hangingPunct="1">
              <a:buClrTx/>
              <a:buFont typeface="Wingdings" pitchFamily="2" charset="2"/>
              <a:buChar char="ü"/>
            </a:pPr>
            <a:r>
              <a:rPr lang="en-US" sz="1800" dirty="0">
                <a:latin typeface="Calibri" pitchFamily="34" charset="0"/>
              </a:rPr>
              <a:t>Among those existing analyses that favor a quantitative study, either i) there is no probabilistic frame about whether to add or multiply risks in a correct probabilistic frame of mind, </a:t>
            </a:r>
            <a:r>
              <a:rPr lang="en-US" sz="1800" dirty="0" smtClean="0">
                <a:latin typeface="Calibri" pitchFamily="34" charset="0"/>
              </a:rPr>
              <a:t> </a:t>
            </a:r>
            <a:r>
              <a:rPr lang="en-US" sz="1800" dirty="0">
                <a:latin typeface="Calibri" pitchFamily="34" charset="0"/>
              </a:rPr>
              <a:t>ii) the risk calculations are handled on singular basis without </a:t>
            </a:r>
            <a:r>
              <a:rPr lang="en-US" sz="1800" dirty="0" smtClean="0">
                <a:latin typeface="Calibri" pitchFamily="34" charset="0"/>
              </a:rPr>
              <a:t>a system.</a:t>
            </a:r>
          </a:p>
          <a:p>
            <a:pPr algn="just" eaLnBrk="1" hangingPunct="1">
              <a:buClrTx/>
              <a:buFont typeface="Wingdings" pitchFamily="2" charset="2"/>
              <a:buChar char="ü"/>
            </a:pPr>
            <a:r>
              <a:rPr lang="en-US" sz="1800" smtClean="0">
                <a:latin typeface="Calibri" pitchFamily="34" charset="0"/>
              </a:rPr>
              <a:t>In </a:t>
            </a:r>
            <a:r>
              <a:rPr lang="en-US" sz="1800" dirty="0" smtClean="0">
                <a:latin typeface="Calibri" pitchFamily="34" charset="0"/>
              </a:rPr>
              <a:t>pursuit of a practical and accurate statistical design, security breaches will be recorded, and then the model’s input probabilities will be estimated using the equations that were developed.</a:t>
            </a:r>
          </a:p>
          <a:p>
            <a:pPr algn="just" eaLnBrk="1" hangingPunct="1">
              <a:buClrTx/>
              <a:buFont typeface="Wingdings" pitchFamily="2" charset="2"/>
              <a:buChar char="ü"/>
            </a:pPr>
            <a:r>
              <a:rPr lang="en-US" sz="1800" dirty="0" smtClean="0">
                <a:latin typeface="Calibri" pitchFamily="34" charset="0"/>
              </a:rPr>
              <a:t>Undesirable threats that take advantage of hardware and software weaknesses or vulnerabilities can impact the violation and breakdown of availability (readiness for usage), integrity (accuracy), conﬁdentiality (provision of secrecy), and nonrepudiation (inability to deny), as well as other aspects of software security such as authentication (evidence of identity), privacy (provision of personal information), and encryption (ability to code/decode using a key).</a:t>
            </a:r>
            <a:endParaRPr lang="en-US" sz="1800" b="1" dirty="0" smtClean="0">
              <a:solidFill>
                <a:srgbClr val="C00000"/>
              </a:solidFill>
              <a:latin typeface="Calibri" pitchFamily="34" charset="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4</a:t>
            </a:fld>
            <a:endParaRPr lang="en-IN"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4213" y="332656"/>
            <a:ext cx="7848600" cy="1151657"/>
          </a:xfrm>
        </p:spPr>
        <p:txBody>
          <a:bodyPr>
            <a:noAutofit/>
          </a:bodyPr>
          <a:lstStyle/>
          <a:p>
            <a:pPr eaLnBrk="1" fontAlgn="auto" hangingPunct="1">
              <a:spcAft>
                <a:spcPts val="0"/>
              </a:spcAft>
              <a:defRPr/>
            </a:pPr>
            <a:r>
              <a:rPr lang="en-US" sz="2800" b="1" cap="small" dirty="0" smtClean="0">
                <a:solidFill>
                  <a:srgbClr val="002060"/>
                </a:solidFill>
                <a:latin typeface="Tahoma" pitchFamily="34" charset="0"/>
                <a:ea typeface="Tahoma" pitchFamily="34" charset="0"/>
                <a:cs typeface="Tahoma" pitchFamily="34" charset="0"/>
              </a:rPr>
              <a:t>MONTE CARLO SIMULATION  AND MATH-STATISTICAL TRIPLE PRODUCT RULE</a:t>
            </a:r>
            <a:r>
              <a:rPr lang="en-US" sz="2400" b="1" cap="small" dirty="0" smtClean="0"/>
              <a:t/>
            </a:r>
            <a:br>
              <a:rPr lang="en-US" sz="2400" b="1" cap="small" dirty="0" smtClean="0"/>
            </a:br>
            <a:endParaRPr lang="en-IN" sz="2400" b="1" dirty="0" smtClean="0">
              <a:solidFill>
                <a:schemeClr val="accent3">
                  <a:lumMod val="50000"/>
                </a:schemeClr>
              </a:solidFill>
              <a:latin typeface="Algerian" pitchFamily="82" charset="0"/>
              <a:ea typeface="Verdana" pitchFamily="34" charset="0"/>
              <a:cs typeface="Verdana" pitchFamily="34" charset="0"/>
            </a:endParaRPr>
          </a:p>
        </p:txBody>
      </p:sp>
      <p:sp>
        <p:nvSpPr>
          <p:cNvPr id="24579" name="Content Placeholder 2"/>
          <p:cNvSpPr>
            <a:spLocks noGrp="1"/>
          </p:cNvSpPr>
          <p:nvPr>
            <p:ph sz="quarter" idx="1"/>
          </p:nvPr>
        </p:nvSpPr>
        <p:spPr>
          <a:xfrm>
            <a:off x="301625" y="1628775"/>
            <a:ext cx="8591550" cy="4679950"/>
          </a:xfrm>
        </p:spPr>
        <p:txBody>
          <a:bodyPr/>
          <a:lstStyle/>
          <a:p>
            <a:pPr algn="just">
              <a:buClrTx/>
              <a:buFont typeface="Wingdings 2" pitchFamily="18" charset="2"/>
              <a:buNone/>
            </a:pPr>
            <a:r>
              <a:rPr lang="en-US" sz="2000" b="1" dirty="0" smtClean="0">
                <a:latin typeface="Calibri" pitchFamily="34" charset="0"/>
              </a:rPr>
              <a:t>The Triple Product Rule of Uniforms:</a:t>
            </a:r>
          </a:p>
          <a:p>
            <a:pPr algn="just">
              <a:buClrTx/>
              <a:buFont typeface="Wingdings 2" pitchFamily="18" charset="2"/>
              <a:buNone/>
            </a:pPr>
            <a:endParaRPr lang="en-US" sz="2000" b="1" dirty="0" smtClean="0">
              <a:latin typeface="Calibri" pitchFamily="34" charset="0"/>
            </a:endParaRPr>
          </a:p>
          <a:p>
            <a:pPr algn="just">
              <a:buClrTx/>
              <a:buFont typeface="Wingdings" pitchFamily="2" charset="2"/>
              <a:buChar char="ü"/>
            </a:pPr>
            <a:r>
              <a:rPr lang="en-US" sz="2000" dirty="0" smtClean="0">
                <a:latin typeface="Calibri" pitchFamily="34" charset="0"/>
              </a:rPr>
              <a:t>For determining the distribution of the product of three </a:t>
            </a:r>
            <a:r>
              <a:rPr lang="en-US" sz="2000" dirty="0" err="1" smtClean="0">
                <a:latin typeface="Calibri" pitchFamily="34" charset="0"/>
              </a:rPr>
              <a:t>U</a:t>
            </a:r>
            <a:r>
              <a:rPr lang="en-US" sz="2000" baseline="-25000" dirty="0" err="1" smtClean="0">
                <a:latin typeface="Calibri" pitchFamily="34" charset="0"/>
              </a:rPr>
              <a:t>i</a:t>
            </a:r>
            <a:r>
              <a:rPr lang="en-US" sz="2000" dirty="0" smtClean="0">
                <a:latin typeface="Calibri" pitchFamily="34" charset="0"/>
              </a:rPr>
              <a:t> (</a:t>
            </a:r>
            <a:r>
              <a:rPr lang="en-US" sz="2000" dirty="0" err="1" smtClean="0">
                <a:latin typeface="Calibri" pitchFamily="34" charset="0"/>
              </a:rPr>
              <a:t>a</a:t>
            </a:r>
            <a:r>
              <a:rPr lang="en-US" sz="2000" baseline="-25000" dirty="0" err="1" smtClean="0">
                <a:latin typeface="Calibri" pitchFamily="34" charset="0"/>
              </a:rPr>
              <a:t>i</a:t>
            </a:r>
            <a:r>
              <a:rPr lang="en-US" sz="2000" baseline="-25000" dirty="0" smtClean="0">
                <a:latin typeface="Calibri" pitchFamily="34" charset="0"/>
              </a:rPr>
              <a:t> </a:t>
            </a:r>
            <a:r>
              <a:rPr lang="en-US" sz="2000" dirty="0" smtClean="0">
                <a:latin typeface="Calibri" pitchFamily="34" charset="0"/>
              </a:rPr>
              <a:t>, b</a:t>
            </a:r>
            <a:r>
              <a:rPr lang="en-US" sz="2000" baseline="-25000" dirty="0" smtClean="0">
                <a:latin typeface="Calibri" pitchFamily="34" charset="0"/>
              </a:rPr>
              <a:t>i</a:t>
            </a:r>
            <a:r>
              <a:rPr lang="en-US" sz="2000" dirty="0" smtClean="0">
                <a:latin typeface="Calibri" pitchFamily="34" charset="0"/>
              </a:rPr>
              <a:t>), where W= xyz, the pdf of V can be found by applying the well-known </a:t>
            </a:r>
            <a:r>
              <a:rPr lang="en-US" sz="2000" dirty="0" err="1" smtClean="0">
                <a:latin typeface="Calibri" pitchFamily="34" charset="0"/>
              </a:rPr>
              <a:t>Rohatgi</a:t>
            </a:r>
            <a:r>
              <a:rPr lang="en-US" sz="2000" dirty="0" smtClean="0">
                <a:latin typeface="Calibri" pitchFamily="34" charset="0"/>
              </a:rPr>
              <a:t> result for the case of two random variables. </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Let’s take the ‘two random variables’ (</a:t>
            </a:r>
            <a:r>
              <a:rPr lang="en-US" sz="2000" dirty="0" err="1" smtClean="0">
                <a:latin typeface="Calibri" pitchFamily="34" charset="0"/>
              </a:rPr>
              <a:t>rv</a:t>
            </a:r>
            <a:r>
              <a:rPr lang="en-US" sz="2000" dirty="0" smtClean="0">
                <a:latin typeface="Calibri" pitchFamily="34" charset="0"/>
              </a:rPr>
              <a:t>) case before the challenge of the 3 </a:t>
            </a:r>
            <a:r>
              <a:rPr lang="en-US" sz="2000" dirty="0" err="1" smtClean="0">
                <a:latin typeface="Calibri" pitchFamily="34" charset="0"/>
              </a:rPr>
              <a:t>rv</a:t>
            </a:r>
            <a:r>
              <a:rPr lang="en-US" sz="2000" dirty="0" smtClean="0">
                <a:latin typeface="Calibri" pitchFamily="34" charset="0"/>
              </a:rPr>
              <a:t> case. Assume that the continuous </a:t>
            </a:r>
            <a:r>
              <a:rPr lang="en-US" sz="2000" dirty="0" err="1" smtClean="0">
                <a:latin typeface="Calibri" pitchFamily="34" charset="0"/>
              </a:rPr>
              <a:t>rv</a:t>
            </a:r>
            <a:r>
              <a:rPr lang="en-US" sz="2000" dirty="0" smtClean="0">
                <a:latin typeface="Calibri" pitchFamily="34" charset="0"/>
              </a:rPr>
              <a:t> X is distributed with f(x) = U (a, b), and </a:t>
            </a:r>
            <a:r>
              <a:rPr lang="en-US" sz="2000" dirty="0" err="1" smtClean="0">
                <a:latin typeface="Calibri" pitchFamily="34" charset="0"/>
              </a:rPr>
              <a:t>rv</a:t>
            </a:r>
            <a:r>
              <a:rPr lang="en-US" sz="2000" dirty="0" smtClean="0">
                <a:latin typeface="Calibri" pitchFamily="34" charset="0"/>
              </a:rPr>
              <a:t> Y is distributed with g(y) = U(c, d). </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The pdf of V=XY is therefore given using the transformation of variables, where the proofs are presented in references by the respective authors, </a:t>
            </a:r>
            <a:r>
              <a:rPr lang="en-US" sz="2000" dirty="0" err="1" smtClean="0">
                <a:latin typeface="Calibri" pitchFamily="34" charset="0"/>
              </a:rPr>
              <a:t>Leemis</a:t>
            </a:r>
            <a:r>
              <a:rPr lang="en-US" sz="2000" dirty="0" smtClean="0">
                <a:latin typeface="Calibri" pitchFamily="34" charset="0"/>
              </a:rPr>
              <a:t>, Glenn, and Drew, 2004.</a:t>
            </a:r>
          </a:p>
          <a:p>
            <a:pPr algn="just">
              <a:buClrTx/>
              <a:buFont typeface="Wingdings 2" pitchFamily="18" charset="2"/>
              <a:buNone/>
            </a:pPr>
            <a:endParaRPr lang="en-US" sz="2000" b="1" dirty="0" smtClean="0">
              <a:latin typeface="Calibri" pitchFamily="34" charset="0"/>
            </a:endParaRP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endParaRPr lang="en-US" sz="2000" dirty="0" smtClean="0">
              <a:latin typeface="Calibri" pitchFamily="34" charset="0"/>
            </a:endParaRPr>
          </a:p>
          <a:p>
            <a:pPr>
              <a:buClrTx/>
              <a:buFont typeface="Wingdings" pitchFamily="2" charset="2"/>
              <a:buChar char="ü"/>
            </a:pPr>
            <a:endParaRPr lang="en-US" sz="2000"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40</a:t>
            </a:fld>
            <a:endParaRPr lang="en-IN"/>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4213" y="332656"/>
            <a:ext cx="7848600" cy="1151657"/>
          </a:xfrm>
        </p:spPr>
        <p:txBody>
          <a:bodyPr>
            <a:noAutofit/>
          </a:bodyPr>
          <a:lstStyle/>
          <a:p>
            <a:pPr eaLnBrk="1" fontAlgn="auto" hangingPunct="1">
              <a:spcAft>
                <a:spcPts val="0"/>
              </a:spcAft>
              <a:defRPr/>
            </a:pPr>
            <a:r>
              <a:rPr lang="en-US" sz="2400" b="1" cap="small" dirty="0">
                <a:solidFill>
                  <a:srgbClr val="002060"/>
                </a:solidFill>
                <a:latin typeface="Tahoma" pitchFamily="34" charset="0"/>
                <a:ea typeface="Tahoma" pitchFamily="34" charset="0"/>
                <a:cs typeface="Tahoma" pitchFamily="34" charset="0"/>
              </a:rPr>
              <a:t>MONTE CARLO SIMULATION  AND MATH-STATISTICAL TRIPLE PRODUCT </a:t>
            </a:r>
            <a:r>
              <a:rPr lang="en-US" sz="2400" b="1" cap="small" dirty="0" smtClean="0">
                <a:solidFill>
                  <a:srgbClr val="002060"/>
                </a:solidFill>
                <a:latin typeface="Tahoma" pitchFamily="34" charset="0"/>
                <a:ea typeface="Tahoma" pitchFamily="34" charset="0"/>
                <a:cs typeface="Tahoma" pitchFamily="34" charset="0"/>
              </a:rPr>
              <a:t>RULE (cont’d)</a:t>
            </a:r>
            <a:r>
              <a:rPr lang="en-US" sz="2400" b="1" cap="small" dirty="0" smtClean="0"/>
              <a:t/>
            </a:r>
            <a:br>
              <a:rPr lang="en-US" sz="2400" b="1" cap="small" dirty="0" smtClean="0"/>
            </a:br>
            <a:endParaRPr lang="en-IN" sz="2400" b="1" dirty="0" smtClean="0">
              <a:solidFill>
                <a:schemeClr val="accent3">
                  <a:lumMod val="50000"/>
                </a:schemeClr>
              </a:solidFill>
              <a:latin typeface="Algerian" pitchFamily="82" charset="0"/>
              <a:ea typeface="Verdana" pitchFamily="34" charset="0"/>
              <a:cs typeface="Verdana" pitchFamily="34" charset="0"/>
            </a:endParaRPr>
          </a:p>
        </p:txBody>
      </p:sp>
      <p:sp>
        <p:nvSpPr>
          <p:cNvPr id="25603" name="Content Placeholder 2"/>
          <p:cNvSpPr>
            <a:spLocks noGrp="1"/>
          </p:cNvSpPr>
          <p:nvPr>
            <p:ph sz="quarter" idx="1"/>
          </p:nvPr>
        </p:nvSpPr>
        <p:spPr>
          <a:xfrm>
            <a:off x="301625" y="1628775"/>
            <a:ext cx="8591550" cy="647700"/>
          </a:xfrm>
        </p:spPr>
        <p:txBody>
          <a:bodyPr/>
          <a:lstStyle/>
          <a:p>
            <a:pPr algn="just">
              <a:buClrTx/>
              <a:buFont typeface="Wingdings 2" pitchFamily="18" charset="2"/>
              <a:buNone/>
            </a:pPr>
            <a:r>
              <a:rPr lang="en-US" sz="2000" b="1" smtClean="0">
                <a:latin typeface="Calibri" pitchFamily="34" charset="0"/>
              </a:rPr>
              <a:t>The Triple Product Rule of Uniforms:</a:t>
            </a:r>
          </a:p>
          <a:p>
            <a:pPr algn="just">
              <a:buClrTx/>
              <a:buFont typeface="Wingdings 2" pitchFamily="18" charset="2"/>
              <a:buNone/>
            </a:pPr>
            <a:endParaRPr lang="en-US" sz="2000" b="1" smtClean="0">
              <a:latin typeface="Calibri" pitchFamily="34" charset="0"/>
            </a:endParaRPr>
          </a:p>
          <a:p>
            <a:pPr algn="just">
              <a:buClrTx/>
              <a:buFont typeface="Wingdings 2" pitchFamily="18" charset="2"/>
              <a:buNone/>
            </a:pPr>
            <a:endParaRPr lang="en-US" sz="2000" b="1" smtClean="0">
              <a:latin typeface="Calibri" pitchFamily="34" charset="0"/>
            </a:endParaRP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endParaRPr lang="en-US" sz="2000" smtClean="0">
              <a:latin typeface="Calibri" pitchFamily="34" charset="0"/>
            </a:endParaRPr>
          </a:p>
          <a:p>
            <a:pPr>
              <a:buClrTx/>
              <a:buFont typeface="Wingdings" pitchFamily="2" charset="2"/>
              <a:buChar char="ü"/>
            </a:pPr>
            <a:endParaRPr lang="en-US" sz="2000" smtClean="0">
              <a:latin typeface="Calibri" pitchFamily="34" charset="0"/>
            </a:endParaRPr>
          </a:p>
        </p:txBody>
      </p:sp>
      <p:pic>
        <p:nvPicPr>
          <p:cNvPr id="2560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2060575"/>
            <a:ext cx="6696075"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4437063"/>
            <a:ext cx="6624637"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41</a:t>
            </a:fld>
            <a:endParaRPr lang="en-IN"/>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4213" y="332656"/>
            <a:ext cx="7848600" cy="1151657"/>
          </a:xfrm>
        </p:spPr>
        <p:txBody>
          <a:bodyPr>
            <a:noAutofit/>
          </a:bodyPr>
          <a:lstStyle/>
          <a:p>
            <a:pPr eaLnBrk="1" fontAlgn="auto" hangingPunct="1">
              <a:spcAft>
                <a:spcPts val="0"/>
              </a:spcAft>
              <a:defRPr/>
            </a:pPr>
            <a:r>
              <a:rPr lang="en-US" sz="2400" b="1" cap="small" dirty="0">
                <a:solidFill>
                  <a:srgbClr val="002060"/>
                </a:solidFill>
                <a:latin typeface="Tahoma" pitchFamily="34" charset="0"/>
                <a:ea typeface="Tahoma" pitchFamily="34" charset="0"/>
                <a:cs typeface="Tahoma" pitchFamily="34" charset="0"/>
              </a:rPr>
              <a:t>MONTE CARLO SIMULATION  AND MATH-STATISTICAL TRIPLE PRODUCT </a:t>
            </a:r>
            <a:r>
              <a:rPr lang="en-US" sz="2400" b="1" cap="small" dirty="0" smtClean="0">
                <a:solidFill>
                  <a:srgbClr val="002060"/>
                </a:solidFill>
                <a:latin typeface="Tahoma" pitchFamily="34" charset="0"/>
                <a:ea typeface="Tahoma" pitchFamily="34" charset="0"/>
                <a:cs typeface="Tahoma" pitchFamily="34" charset="0"/>
              </a:rPr>
              <a:t>RULE (cont’d)</a:t>
            </a:r>
            <a:r>
              <a:rPr lang="en-US" sz="2400" b="1" cap="small" dirty="0" smtClean="0"/>
              <a:t/>
            </a:r>
            <a:br>
              <a:rPr lang="en-US" sz="2400" b="1" cap="small" dirty="0" smtClean="0"/>
            </a:br>
            <a:endParaRPr lang="en-IN" sz="2400" b="1" dirty="0" smtClean="0">
              <a:solidFill>
                <a:schemeClr val="accent3">
                  <a:lumMod val="50000"/>
                </a:schemeClr>
              </a:solidFill>
              <a:latin typeface="Algerian" pitchFamily="82" charset="0"/>
              <a:ea typeface="Verdana" pitchFamily="34" charset="0"/>
              <a:cs typeface="Verdana" pitchFamily="34" charset="0"/>
            </a:endParaRPr>
          </a:p>
        </p:txBody>
      </p:sp>
      <p:sp>
        <p:nvSpPr>
          <p:cNvPr id="26627" name="Content Placeholder 2"/>
          <p:cNvSpPr>
            <a:spLocks noGrp="1"/>
          </p:cNvSpPr>
          <p:nvPr>
            <p:ph sz="quarter" idx="1"/>
          </p:nvPr>
        </p:nvSpPr>
        <p:spPr>
          <a:xfrm>
            <a:off x="301625" y="1557338"/>
            <a:ext cx="8591550" cy="358775"/>
          </a:xfrm>
        </p:spPr>
        <p:txBody>
          <a:bodyPr/>
          <a:lstStyle/>
          <a:p>
            <a:pPr algn="just">
              <a:buClrTx/>
              <a:buFont typeface="Wingdings 2" pitchFamily="18" charset="2"/>
              <a:buNone/>
            </a:pPr>
            <a:r>
              <a:rPr lang="en-US" sz="2000" b="1" smtClean="0">
                <a:latin typeface="Calibri" pitchFamily="34" charset="0"/>
              </a:rPr>
              <a:t>The Triple Product Rule of Uniforms:</a:t>
            </a:r>
          </a:p>
          <a:p>
            <a:pPr algn="just">
              <a:buClrTx/>
              <a:buFont typeface="Wingdings 2" pitchFamily="18" charset="2"/>
              <a:buNone/>
            </a:pPr>
            <a:endParaRPr lang="en-US" sz="2000" b="1" smtClean="0">
              <a:latin typeface="Calibri" pitchFamily="34" charset="0"/>
            </a:endParaRPr>
          </a:p>
          <a:p>
            <a:pPr algn="just">
              <a:buClrTx/>
              <a:buFont typeface="Wingdings 2" pitchFamily="18" charset="2"/>
              <a:buNone/>
            </a:pPr>
            <a:endParaRPr lang="en-US" sz="2000" b="1" smtClean="0">
              <a:latin typeface="Calibri" pitchFamily="34" charset="0"/>
            </a:endParaRP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endParaRPr lang="en-US" sz="2000" smtClean="0">
              <a:latin typeface="Calibri" pitchFamily="34" charset="0"/>
            </a:endParaRPr>
          </a:p>
          <a:p>
            <a:pPr>
              <a:buClrTx/>
              <a:buFont typeface="Wingdings" pitchFamily="2" charset="2"/>
              <a:buChar char="ü"/>
            </a:pPr>
            <a:endParaRPr lang="en-US" sz="2000" smtClean="0">
              <a:latin typeface="Calibri" pitchFamily="34" charset="0"/>
            </a:endParaRPr>
          </a:p>
        </p:txBody>
      </p:sp>
      <p:pic>
        <p:nvPicPr>
          <p:cNvPr id="2662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989138"/>
            <a:ext cx="5903912"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9" name="Rectangle 7"/>
          <p:cNvSpPr>
            <a:spLocks noChangeArrowheads="1"/>
          </p:cNvSpPr>
          <p:nvPr/>
        </p:nvSpPr>
        <p:spPr bwMode="auto">
          <a:xfrm>
            <a:off x="323850" y="4076700"/>
            <a:ext cx="84963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n-US" sz="2000">
                <a:latin typeface="Calibri" pitchFamily="34" charset="0"/>
              </a:rPr>
              <a:t>Take, for example, the rv X with U (a=1, b=2) and Y with U(c=3, d=4). To determine the distribution of V=XY, one can use the MAPLE code, or simply using the previous h (v) derivation, where ac&lt; bd.</a:t>
            </a:r>
          </a:p>
        </p:txBody>
      </p:sp>
      <p:pic>
        <p:nvPicPr>
          <p:cNvPr id="2663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5229225"/>
            <a:ext cx="4105275"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42</a:t>
            </a:fld>
            <a:endParaRPr lang="en-IN"/>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4213" y="332656"/>
            <a:ext cx="7848600" cy="1151657"/>
          </a:xfrm>
        </p:spPr>
        <p:txBody>
          <a:bodyPr>
            <a:noAutofit/>
          </a:bodyPr>
          <a:lstStyle/>
          <a:p>
            <a:pPr eaLnBrk="1" fontAlgn="auto" hangingPunct="1">
              <a:spcAft>
                <a:spcPts val="0"/>
              </a:spcAft>
              <a:defRPr/>
            </a:pPr>
            <a:r>
              <a:rPr lang="en-US" sz="2400" b="1" cap="small" dirty="0">
                <a:solidFill>
                  <a:srgbClr val="002060"/>
                </a:solidFill>
                <a:latin typeface="Tahoma" pitchFamily="34" charset="0"/>
                <a:ea typeface="Tahoma" pitchFamily="34" charset="0"/>
                <a:cs typeface="Tahoma" pitchFamily="34" charset="0"/>
              </a:rPr>
              <a:t>MONTE CARLO SIMULATION  AND MATH-STATISTICAL TRIPLE PRODUCT RULE (cont’d)</a:t>
            </a:r>
            <a:r>
              <a:rPr lang="en-US" sz="2400" b="1" cap="small" dirty="0" smtClean="0"/>
              <a:t/>
            </a:r>
            <a:br>
              <a:rPr lang="en-US" sz="2400" b="1" cap="small" dirty="0" smtClean="0"/>
            </a:br>
            <a:endParaRPr lang="en-IN" sz="2400" b="1" dirty="0" smtClean="0">
              <a:solidFill>
                <a:schemeClr val="accent3">
                  <a:lumMod val="50000"/>
                </a:schemeClr>
              </a:solidFill>
              <a:latin typeface="Algerian" pitchFamily="82" charset="0"/>
              <a:ea typeface="Verdana" pitchFamily="34" charset="0"/>
              <a:cs typeface="Verdana" pitchFamily="34" charset="0"/>
            </a:endParaRPr>
          </a:p>
        </p:txBody>
      </p:sp>
      <p:sp>
        <p:nvSpPr>
          <p:cNvPr id="27651" name="Content Placeholder 2"/>
          <p:cNvSpPr>
            <a:spLocks noGrp="1"/>
          </p:cNvSpPr>
          <p:nvPr>
            <p:ph sz="quarter" idx="1"/>
          </p:nvPr>
        </p:nvSpPr>
        <p:spPr>
          <a:xfrm>
            <a:off x="301625" y="1484313"/>
            <a:ext cx="8591550" cy="1873250"/>
          </a:xfrm>
        </p:spPr>
        <p:txBody>
          <a:bodyPr/>
          <a:lstStyle/>
          <a:p>
            <a:pPr algn="just">
              <a:buClrTx/>
              <a:buFont typeface="Wingdings 2" pitchFamily="18" charset="2"/>
              <a:buNone/>
            </a:pPr>
            <a:r>
              <a:rPr lang="en-US" sz="2000" b="1" smtClean="0">
                <a:latin typeface="Calibri" pitchFamily="34" charset="0"/>
              </a:rPr>
              <a:t>The Triple Product Rule of Uniforms:</a:t>
            </a:r>
          </a:p>
          <a:p>
            <a:pPr algn="just">
              <a:buClrTx/>
              <a:buFont typeface="Wingdings 2" pitchFamily="18" charset="2"/>
              <a:buNone/>
            </a:pPr>
            <a:endParaRPr lang="en-US" sz="2000" b="1" smtClean="0">
              <a:latin typeface="Calibri" pitchFamily="34" charset="0"/>
            </a:endParaRPr>
          </a:p>
          <a:p>
            <a:pPr>
              <a:buFont typeface="Wingdings 2" pitchFamily="18" charset="2"/>
              <a:buNone/>
            </a:pPr>
            <a:r>
              <a:rPr lang="en-US" sz="2000" smtClean="0">
                <a:latin typeface="Calibri" pitchFamily="34" charset="0"/>
              </a:rPr>
              <a:t>     The plot of the pdf of the rv V=XYZ, the triple product of the continuous uniforms and additionally the mean and variance of V is as follows using MAPLE software program. </a:t>
            </a:r>
          </a:p>
          <a:p>
            <a:pPr>
              <a:buFont typeface="Wingdings 2" pitchFamily="18" charset="2"/>
              <a:buNone/>
            </a:pPr>
            <a:r>
              <a:rPr lang="en-US" sz="2000" smtClean="0">
                <a:latin typeface="Calibri" pitchFamily="34" charset="0"/>
              </a:rPr>
              <a:t>     &gt; PlotDist (V):</a:t>
            </a:r>
          </a:p>
          <a:p>
            <a:pPr algn="just">
              <a:buClrTx/>
              <a:buFont typeface="Wingdings 2" pitchFamily="18" charset="2"/>
              <a:buNone/>
            </a:pPr>
            <a:endParaRPr lang="en-US" sz="2000" b="1" smtClean="0">
              <a:latin typeface="Calibri" pitchFamily="34" charset="0"/>
            </a:endParaRPr>
          </a:p>
          <a:p>
            <a:pPr algn="just">
              <a:buClrTx/>
              <a:buFont typeface="Wingdings 2" pitchFamily="18" charset="2"/>
              <a:buNone/>
            </a:pPr>
            <a:endParaRPr lang="en-US" sz="2000" b="1" smtClean="0">
              <a:latin typeface="Calibri" pitchFamily="34" charset="0"/>
            </a:endParaRPr>
          </a:p>
          <a:p>
            <a:pPr algn="just">
              <a:buClrTx/>
              <a:buFont typeface="Wingdings 2" pitchFamily="18" charset="2"/>
              <a:buNone/>
            </a:pPr>
            <a:endParaRPr lang="en-US" sz="2000" b="1" smtClean="0">
              <a:latin typeface="Calibri" pitchFamily="34" charset="0"/>
            </a:endParaRP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endParaRPr lang="en-US" sz="2000" smtClean="0">
              <a:latin typeface="Calibri" pitchFamily="34" charset="0"/>
            </a:endParaRPr>
          </a:p>
          <a:p>
            <a:pPr>
              <a:buClrTx/>
              <a:buFont typeface="Wingdings" pitchFamily="2" charset="2"/>
              <a:buChar char="ü"/>
            </a:pPr>
            <a:endParaRPr lang="en-US" sz="2000" smtClean="0">
              <a:latin typeface="Calibri" pitchFamily="34" charset="0"/>
            </a:endParaRPr>
          </a:p>
        </p:txBody>
      </p:sp>
      <p:pic>
        <p:nvPicPr>
          <p:cNvPr id="7" name="Picture 6"/>
          <p:cNvPicPr/>
          <p:nvPr/>
        </p:nvPicPr>
        <p:blipFill>
          <a:blip r:embed="rId2"/>
          <a:srcRect b="4233"/>
          <a:stretch>
            <a:fillRect/>
          </a:stretch>
        </p:blipFill>
        <p:spPr bwMode="auto">
          <a:xfrm>
            <a:off x="1547813" y="3789363"/>
            <a:ext cx="5327650" cy="2376487"/>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43</a:t>
            </a:fld>
            <a:endParaRPr lang="en-IN"/>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4213" y="332656"/>
            <a:ext cx="7848600" cy="1151657"/>
          </a:xfrm>
        </p:spPr>
        <p:txBody>
          <a:bodyPr>
            <a:noAutofit/>
          </a:bodyPr>
          <a:lstStyle/>
          <a:p>
            <a:pPr eaLnBrk="1" fontAlgn="auto" hangingPunct="1">
              <a:spcAft>
                <a:spcPts val="0"/>
              </a:spcAft>
              <a:defRPr/>
            </a:pPr>
            <a:r>
              <a:rPr lang="en-US" sz="2400" b="1" cap="small" dirty="0">
                <a:solidFill>
                  <a:srgbClr val="002060"/>
                </a:solidFill>
                <a:latin typeface="Tahoma" pitchFamily="34" charset="0"/>
                <a:ea typeface="Tahoma" pitchFamily="34" charset="0"/>
                <a:cs typeface="Tahoma" pitchFamily="34" charset="0"/>
              </a:rPr>
              <a:t>MONTE CARLO SIMULATION  AND MATH-STATISTICAL TRIPLE PRODUCT RULE (cont’d)</a:t>
            </a:r>
            <a:r>
              <a:rPr lang="en-US" sz="2400" b="1" cap="small" dirty="0" smtClean="0"/>
              <a:t/>
            </a:r>
            <a:br>
              <a:rPr lang="en-US" sz="2400" b="1" cap="small" dirty="0" smtClean="0"/>
            </a:br>
            <a:endParaRPr lang="en-IN" sz="2400" b="1" dirty="0" smtClean="0">
              <a:solidFill>
                <a:schemeClr val="accent3">
                  <a:lumMod val="50000"/>
                </a:schemeClr>
              </a:solidFill>
              <a:latin typeface="Algerian" pitchFamily="82" charset="0"/>
              <a:ea typeface="Verdana" pitchFamily="34" charset="0"/>
              <a:cs typeface="Verdana" pitchFamily="34" charset="0"/>
            </a:endParaRPr>
          </a:p>
        </p:txBody>
      </p:sp>
      <p:sp>
        <p:nvSpPr>
          <p:cNvPr id="28675" name="Content Placeholder 2"/>
          <p:cNvSpPr>
            <a:spLocks noGrp="1"/>
          </p:cNvSpPr>
          <p:nvPr>
            <p:ph sz="quarter" idx="1"/>
          </p:nvPr>
        </p:nvSpPr>
        <p:spPr>
          <a:xfrm>
            <a:off x="301625" y="1484313"/>
            <a:ext cx="8591550" cy="1081087"/>
          </a:xfrm>
        </p:spPr>
        <p:txBody>
          <a:bodyPr/>
          <a:lstStyle/>
          <a:p>
            <a:pPr algn="just">
              <a:buClrTx/>
              <a:buFont typeface="Wingdings 2" pitchFamily="18" charset="2"/>
              <a:buNone/>
            </a:pPr>
            <a:r>
              <a:rPr lang="en-US" sz="2000" b="1" smtClean="0">
                <a:latin typeface="Calibri" pitchFamily="34" charset="0"/>
              </a:rPr>
              <a:t>Data Analysis on the Total Residual Risk of the Security Meter Design:</a:t>
            </a:r>
          </a:p>
          <a:p>
            <a:pPr algn="just">
              <a:buClrTx/>
              <a:buFont typeface="Wingdings 2" pitchFamily="18" charset="2"/>
              <a:buNone/>
            </a:pPr>
            <a:r>
              <a:rPr lang="en-US" sz="2000" b="1" smtClean="0">
                <a:latin typeface="Calibri" pitchFamily="34" charset="0"/>
              </a:rPr>
              <a:t>     </a:t>
            </a:r>
            <a:r>
              <a:rPr lang="en-US" sz="2000" smtClean="0">
                <a:latin typeface="Calibri" pitchFamily="34" charset="0"/>
              </a:rPr>
              <a:t>An example inspired from the Security meter application of a home PC will be studied below, See the Table below:</a:t>
            </a:r>
          </a:p>
          <a:p>
            <a:pPr algn="just">
              <a:buClrTx/>
              <a:buFont typeface="Wingdings 2" pitchFamily="18" charset="2"/>
              <a:buNone/>
            </a:pPr>
            <a:endParaRPr lang="en-US" sz="2000" b="1" smtClean="0">
              <a:latin typeface="Calibri" pitchFamily="34" charset="0"/>
            </a:endParaRPr>
          </a:p>
          <a:p>
            <a:pPr algn="just">
              <a:buClrTx/>
              <a:buFont typeface="Wingdings 2" pitchFamily="18" charset="2"/>
              <a:buNone/>
            </a:pPr>
            <a:endParaRPr lang="en-US" sz="2000" b="1" smtClean="0">
              <a:latin typeface="Calibri" pitchFamily="34" charset="0"/>
            </a:endParaRPr>
          </a:p>
        </p:txBody>
      </p:sp>
      <p:pic>
        <p:nvPicPr>
          <p:cNvPr id="2867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2708275"/>
            <a:ext cx="6480175" cy="3529013"/>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44</a:t>
            </a:fld>
            <a:endParaRPr lang="en-IN"/>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4213" y="332656"/>
            <a:ext cx="7848600" cy="1151657"/>
          </a:xfrm>
        </p:spPr>
        <p:txBody>
          <a:bodyPr>
            <a:noAutofit/>
          </a:bodyPr>
          <a:lstStyle/>
          <a:p>
            <a:pPr eaLnBrk="1" fontAlgn="auto" hangingPunct="1">
              <a:spcAft>
                <a:spcPts val="0"/>
              </a:spcAft>
              <a:defRPr/>
            </a:pPr>
            <a:r>
              <a:rPr lang="en-US" sz="2400" b="1" cap="small" dirty="0">
                <a:solidFill>
                  <a:srgbClr val="002060"/>
                </a:solidFill>
                <a:latin typeface="Tahoma" pitchFamily="34" charset="0"/>
                <a:ea typeface="Tahoma" pitchFamily="34" charset="0"/>
                <a:cs typeface="Tahoma" pitchFamily="34" charset="0"/>
              </a:rPr>
              <a:t>MONTE CARLO SIMULATION  AND MATH-STATISTICAL TRIPLE PRODUCT RULE (cont’d)</a:t>
            </a:r>
            <a:r>
              <a:rPr lang="en-US" sz="2400" b="1" cap="small" dirty="0" smtClean="0"/>
              <a:t/>
            </a:r>
            <a:br>
              <a:rPr lang="en-US" sz="2400" b="1" cap="small" dirty="0" smtClean="0"/>
            </a:br>
            <a:endParaRPr lang="en-IN" sz="2400" b="1" dirty="0" smtClean="0">
              <a:solidFill>
                <a:schemeClr val="accent3">
                  <a:lumMod val="50000"/>
                </a:schemeClr>
              </a:solidFill>
              <a:latin typeface="Algerian" pitchFamily="82" charset="0"/>
              <a:ea typeface="Verdana" pitchFamily="34" charset="0"/>
              <a:cs typeface="Verdana" pitchFamily="34" charset="0"/>
            </a:endParaRPr>
          </a:p>
        </p:txBody>
      </p:sp>
      <p:sp>
        <p:nvSpPr>
          <p:cNvPr id="29699" name="Content Placeholder 2"/>
          <p:cNvSpPr>
            <a:spLocks noGrp="1"/>
          </p:cNvSpPr>
          <p:nvPr>
            <p:ph sz="quarter" idx="1"/>
          </p:nvPr>
        </p:nvSpPr>
        <p:spPr>
          <a:xfrm>
            <a:off x="301625" y="1484313"/>
            <a:ext cx="8591550" cy="2160587"/>
          </a:xfrm>
        </p:spPr>
        <p:txBody>
          <a:bodyPr/>
          <a:lstStyle/>
          <a:p>
            <a:pPr algn="just">
              <a:buClrTx/>
              <a:buFont typeface="Wingdings 2" pitchFamily="18" charset="2"/>
              <a:buNone/>
            </a:pPr>
            <a:r>
              <a:rPr lang="en-US" sz="2000" b="1" smtClean="0">
                <a:latin typeface="Calibri" pitchFamily="34" charset="0"/>
              </a:rPr>
              <a:t>Data Analysis on the Total Residual Risk of the Security Meter Design:</a:t>
            </a:r>
          </a:p>
          <a:p>
            <a:pPr algn="just">
              <a:buClrTx/>
              <a:buFont typeface="Wingdings 2" pitchFamily="18" charset="2"/>
              <a:buNone/>
            </a:pPr>
            <a:endParaRPr lang="en-US" sz="2000" b="1" smtClean="0">
              <a:latin typeface="Calibri" pitchFamily="34" charset="0"/>
            </a:endParaRPr>
          </a:p>
          <a:p>
            <a:pPr algn="just">
              <a:buClrTx/>
              <a:buFont typeface="Wingdings 2" pitchFamily="18" charset="2"/>
              <a:buNone/>
            </a:pPr>
            <a:r>
              <a:rPr lang="en-US" sz="2000" smtClean="0"/>
              <a:t>    </a:t>
            </a:r>
            <a:r>
              <a:rPr lang="en-US" sz="2000" smtClean="0">
                <a:latin typeface="Calibri" pitchFamily="34" charset="0"/>
              </a:rPr>
              <a:t>When we apply a Monte Carlo simulation to the PC example in the Table above following n = 1,000,000 simulation runs, we also get almost an identical expected value, TRR (M) = 0.239385, which is very satisfactorily compared to M = 0.239375 (exact) in the MAPLE solutions.</a:t>
            </a:r>
            <a:endParaRPr lang="en-US" sz="2000" b="1" smtClean="0">
              <a:latin typeface="Calibri" pitchFamily="34" charset="0"/>
            </a:endParaRPr>
          </a:p>
          <a:p>
            <a:pPr algn="just">
              <a:buClrTx/>
              <a:buFont typeface="Wingdings 2" pitchFamily="18" charset="2"/>
              <a:buNone/>
            </a:pPr>
            <a:endParaRPr lang="en-US" sz="2000" b="1" smtClean="0">
              <a:latin typeface="Calibri" pitchFamily="34" charset="0"/>
            </a:endParaRPr>
          </a:p>
        </p:txBody>
      </p:sp>
      <p:pic>
        <p:nvPicPr>
          <p:cNvPr id="78850" name="Picture 2"/>
          <p:cNvPicPr>
            <a:picLocks noChangeAspect="1" noChangeArrowheads="1"/>
          </p:cNvPicPr>
          <p:nvPr/>
        </p:nvPicPr>
        <p:blipFill>
          <a:blip r:embed="rId2"/>
          <a:srcRect/>
          <a:stretch>
            <a:fillRect/>
          </a:stretch>
        </p:blipFill>
        <p:spPr bwMode="auto">
          <a:xfrm>
            <a:off x="1331913" y="4005263"/>
            <a:ext cx="6624637" cy="2016125"/>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45</a:t>
            </a:fld>
            <a:endParaRPr lang="en-IN"/>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4213" y="332656"/>
            <a:ext cx="7848600" cy="1151657"/>
          </a:xfrm>
        </p:spPr>
        <p:txBody>
          <a:bodyPr>
            <a:noAutofit/>
          </a:bodyPr>
          <a:lstStyle/>
          <a:p>
            <a:pPr eaLnBrk="1" fontAlgn="auto" hangingPunct="1">
              <a:spcAft>
                <a:spcPts val="0"/>
              </a:spcAft>
              <a:defRPr/>
            </a:pPr>
            <a:r>
              <a:rPr lang="en-US" sz="2400" b="1" cap="small" dirty="0">
                <a:solidFill>
                  <a:srgbClr val="002060"/>
                </a:solidFill>
                <a:latin typeface="Tahoma" pitchFamily="34" charset="0"/>
                <a:ea typeface="Tahoma" pitchFamily="34" charset="0"/>
                <a:cs typeface="Tahoma" pitchFamily="34" charset="0"/>
              </a:rPr>
              <a:t>MONTE CARLO SIMULATION  AND MATH-STATISTICAL TRIPLE PRODUCT RULE (cont’d)</a:t>
            </a:r>
            <a:r>
              <a:rPr lang="en-US" sz="2400" b="1" cap="small" dirty="0" smtClean="0"/>
              <a:t/>
            </a:r>
            <a:br>
              <a:rPr lang="en-US" sz="2400" b="1" cap="small" dirty="0" smtClean="0"/>
            </a:br>
            <a:endParaRPr lang="en-IN" sz="2400" b="1" dirty="0" smtClean="0">
              <a:solidFill>
                <a:schemeClr val="accent3">
                  <a:lumMod val="50000"/>
                </a:schemeClr>
              </a:solidFill>
              <a:latin typeface="Algerian" pitchFamily="82" charset="0"/>
              <a:ea typeface="Verdana" pitchFamily="34" charset="0"/>
              <a:cs typeface="Verdana" pitchFamily="34" charset="0"/>
            </a:endParaRPr>
          </a:p>
        </p:txBody>
      </p:sp>
      <p:sp>
        <p:nvSpPr>
          <p:cNvPr id="30723" name="Content Placeholder 2"/>
          <p:cNvSpPr>
            <a:spLocks noGrp="1"/>
          </p:cNvSpPr>
          <p:nvPr>
            <p:ph sz="quarter" idx="1"/>
          </p:nvPr>
        </p:nvSpPr>
        <p:spPr>
          <a:xfrm>
            <a:off x="301625" y="1484313"/>
            <a:ext cx="8591550" cy="936625"/>
          </a:xfrm>
        </p:spPr>
        <p:txBody>
          <a:bodyPr/>
          <a:lstStyle/>
          <a:p>
            <a:pPr algn="just">
              <a:buClrTx/>
              <a:buFont typeface="Wingdings 2" pitchFamily="18" charset="2"/>
              <a:buNone/>
            </a:pPr>
            <a:r>
              <a:rPr lang="en-US" sz="2000" b="1" smtClean="0">
                <a:latin typeface="Calibri" pitchFamily="34" charset="0"/>
              </a:rPr>
              <a:t>Data Analysis on the Total Residual Risk of the Security Meter Design:</a:t>
            </a:r>
          </a:p>
          <a:p>
            <a:pPr algn="just">
              <a:buClrTx/>
              <a:buFont typeface="Wingdings 2" pitchFamily="18" charset="2"/>
              <a:buNone/>
            </a:pPr>
            <a:r>
              <a:rPr lang="en-US" sz="2000" smtClean="0">
                <a:latin typeface="Calibri" pitchFamily="34" charset="0"/>
              </a:rPr>
              <a:t>Monte Carlo Simulations for the PC example as in the TABLE above.</a:t>
            </a:r>
          </a:p>
          <a:p>
            <a:pPr algn="just">
              <a:buClrTx/>
              <a:buFont typeface="Wingdings 2" pitchFamily="18" charset="2"/>
              <a:buNone/>
            </a:pPr>
            <a:endParaRPr lang="en-US" sz="2000" b="1" smtClean="0">
              <a:latin typeface="Calibri" pitchFamily="34" charset="0"/>
            </a:endParaRPr>
          </a:p>
        </p:txBody>
      </p:sp>
      <p:pic>
        <p:nvPicPr>
          <p:cNvPr id="5" name="Picture 4"/>
          <p:cNvPicPr/>
          <p:nvPr/>
        </p:nvPicPr>
        <p:blipFill rotWithShape="1">
          <a:blip r:embed="rId2"/>
          <a:srcRect t="10362" b="9"/>
          <a:stretch/>
        </p:blipFill>
        <p:spPr bwMode="auto">
          <a:xfrm>
            <a:off x="827088" y="2492375"/>
            <a:ext cx="7345362" cy="3673475"/>
          </a:xfrm>
          <a:prstGeom prst="rect">
            <a:avLst/>
          </a:prstGeom>
          <a:noFill/>
          <a:ln w="19050">
            <a:solidFill>
              <a:schemeClr val="accent3">
                <a:lumMod val="50000"/>
              </a:schemeClr>
            </a:solidFill>
          </a:ln>
          <a:extLst/>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46</a:t>
            </a:fld>
            <a:endParaRPr lang="en-IN"/>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4213" y="404813"/>
            <a:ext cx="7848600" cy="1008062"/>
          </a:xfrm>
        </p:spPr>
        <p:txBody>
          <a:bodyPr>
            <a:noAutofit/>
          </a:bodyPr>
          <a:lstStyle/>
          <a:p>
            <a:pPr eaLnBrk="1" fontAlgn="auto" hangingPunct="1">
              <a:spcAft>
                <a:spcPts val="0"/>
              </a:spcAft>
              <a:defRPr/>
            </a:pPr>
            <a:r>
              <a:rPr lang="en-US" sz="2000" b="1" cap="all" dirty="0" smtClean="0">
                <a:solidFill>
                  <a:srgbClr val="002060"/>
                </a:solidFill>
                <a:latin typeface="Tahoma" pitchFamily="34" charset="0"/>
                <a:ea typeface="Tahoma" pitchFamily="34" charset="0"/>
                <a:cs typeface="Tahoma" pitchFamily="34" charset="0"/>
              </a:rPr>
              <a:t>Modifying the SM Quantitative Model</a:t>
            </a:r>
            <a:br>
              <a:rPr lang="en-US" sz="2000" b="1" cap="all" dirty="0" smtClean="0">
                <a:solidFill>
                  <a:srgbClr val="002060"/>
                </a:solidFill>
                <a:latin typeface="Tahoma" pitchFamily="34" charset="0"/>
                <a:ea typeface="Tahoma" pitchFamily="34" charset="0"/>
                <a:cs typeface="Tahoma" pitchFamily="34" charset="0"/>
              </a:rPr>
            </a:br>
            <a:r>
              <a:rPr lang="en-US" sz="2000" b="1" cap="all" dirty="0" smtClean="0">
                <a:solidFill>
                  <a:srgbClr val="002060"/>
                </a:solidFill>
                <a:latin typeface="Tahoma" pitchFamily="34" charset="0"/>
                <a:ea typeface="Tahoma" pitchFamily="34" charset="0"/>
                <a:cs typeface="Tahoma" pitchFamily="34" charset="0"/>
              </a:rPr>
              <a:t>for Categorical, Hybrid and Non disjoint Data</a:t>
            </a:r>
            <a:r>
              <a:rPr lang="en-US" sz="2200" b="1" cap="all" dirty="0" smtClean="0">
                <a:solidFill>
                  <a:srgbClr val="002060"/>
                </a:solidFill>
                <a:latin typeface="Tahoma" pitchFamily="34" charset="0"/>
                <a:ea typeface="Tahoma" pitchFamily="34" charset="0"/>
                <a:cs typeface="Tahoma" pitchFamily="34" charset="0"/>
              </a:rPr>
              <a:t/>
            </a:r>
            <a:br>
              <a:rPr lang="en-US" sz="2200" b="1" cap="all" dirty="0" smtClean="0">
                <a:solidFill>
                  <a:srgbClr val="002060"/>
                </a:solidFill>
                <a:latin typeface="Tahoma" pitchFamily="34" charset="0"/>
                <a:ea typeface="Tahoma" pitchFamily="34" charset="0"/>
                <a:cs typeface="Tahoma" pitchFamily="34" charset="0"/>
              </a:rPr>
            </a:br>
            <a:endParaRPr lang="en-IN" sz="2200" b="1" cap="all" dirty="0" smtClean="0">
              <a:solidFill>
                <a:srgbClr val="002060"/>
              </a:solidFill>
              <a:latin typeface="Tahoma" pitchFamily="34" charset="0"/>
              <a:ea typeface="Tahoma" pitchFamily="34" charset="0"/>
              <a:cs typeface="Tahoma" pitchFamily="34" charset="0"/>
            </a:endParaRPr>
          </a:p>
        </p:txBody>
      </p:sp>
      <p:sp>
        <p:nvSpPr>
          <p:cNvPr id="31747" name="Content Placeholder 2"/>
          <p:cNvSpPr>
            <a:spLocks noGrp="1"/>
          </p:cNvSpPr>
          <p:nvPr>
            <p:ph sz="quarter" idx="1"/>
          </p:nvPr>
        </p:nvSpPr>
        <p:spPr>
          <a:xfrm>
            <a:off x="250825" y="1484313"/>
            <a:ext cx="8642350" cy="4824412"/>
          </a:xfrm>
        </p:spPr>
        <p:txBody>
          <a:bodyPr/>
          <a:lstStyle/>
          <a:p>
            <a:pPr algn="just">
              <a:buClrTx/>
              <a:buFont typeface="Wingdings" pitchFamily="2" charset="2"/>
              <a:buChar char="ü"/>
            </a:pPr>
            <a:r>
              <a:rPr lang="en-US" sz="2000" smtClean="0">
                <a:latin typeface="Calibri" pitchFamily="34" charset="0"/>
              </a:rPr>
              <a:t>Sometimes we do not possess purely quantitative values for each of the attributes in the decision tree diagram, and all that are available are qualitative adjectives such as H (high; often), M (medium; occasional), or L (low; occasional), or even W (rare, unlikely) or more such as Z (very rare; very unlikely) etc. which may extend to all letters of the alphabet as so formulated if necessary. </a:t>
            </a: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r>
              <a:rPr lang="en-US" sz="2000" smtClean="0">
                <a:latin typeface="Calibri" pitchFamily="34" charset="0"/>
              </a:rPr>
              <a:t>We can then for instance use the probabilities of H, M, and L, i.e., </a:t>
            </a:r>
            <a:r>
              <a:rPr lang="en-US" sz="2000" i="1" smtClean="0">
                <a:latin typeface="Calibri" pitchFamily="34" charset="0"/>
              </a:rPr>
              <a:t>P</a:t>
            </a:r>
            <a:r>
              <a:rPr lang="en-US" sz="2000" smtClean="0">
                <a:latin typeface="Calibri" pitchFamily="34" charset="0"/>
              </a:rPr>
              <a:t>(H), </a:t>
            </a:r>
            <a:r>
              <a:rPr lang="en-US" sz="2000" i="1" smtClean="0">
                <a:latin typeface="Calibri" pitchFamily="34" charset="0"/>
              </a:rPr>
              <a:t>P</a:t>
            </a:r>
            <a:r>
              <a:rPr lang="en-US" sz="2000" smtClean="0">
                <a:latin typeface="Calibri" pitchFamily="34" charset="0"/>
              </a:rPr>
              <a:t>(M) and </a:t>
            </a:r>
            <a:r>
              <a:rPr lang="en-US" sz="2000" i="1" smtClean="0">
                <a:latin typeface="Calibri" pitchFamily="34" charset="0"/>
              </a:rPr>
              <a:t>P</a:t>
            </a:r>
            <a:r>
              <a:rPr lang="en-US" sz="2000" smtClean="0">
                <a:latin typeface="Calibri" pitchFamily="34" charset="0"/>
              </a:rPr>
              <a:t>(L), as long as the addition rule of unity holds for disjoint events (the first three laws of probability). </a:t>
            </a: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r>
              <a:rPr lang="en-US" sz="2000" smtClean="0">
                <a:latin typeface="Calibri" pitchFamily="34" charset="0"/>
              </a:rPr>
              <a:t>Such outcomes of vulnerability (first branch of the tree diagram) or threat (second branch) may include </a:t>
            </a:r>
            <a:r>
              <a:rPr lang="en-US" sz="2000" i="1" smtClean="0">
                <a:latin typeface="Calibri" pitchFamily="34" charset="0"/>
              </a:rPr>
              <a:t>H</a:t>
            </a:r>
            <a:r>
              <a:rPr lang="en-US" sz="2000" smtClean="0">
                <a:latin typeface="Calibri" pitchFamily="34" charset="0"/>
              </a:rPr>
              <a:t> + </a:t>
            </a:r>
            <a:r>
              <a:rPr lang="en-US" sz="2000" i="1" smtClean="0">
                <a:latin typeface="Calibri" pitchFamily="34" charset="0"/>
              </a:rPr>
              <a:t>L</a:t>
            </a:r>
            <a:r>
              <a:rPr lang="en-US" sz="2000" smtClean="0">
                <a:latin typeface="Calibri" pitchFamily="34" charset="0"/>
              </a:rPr>
              <a:t> = 1, or </a:t>
            </a:r>
            <a:r>
              <a:rPr lang="en-US" sz="2000" i="1" smtClean="0">
                <a:latin typeface="Calibri" pitchFamily="34" charset="0"/>
              </a:rPr>
              <a:t>M</a:t>
            </a:r>
            <a:r>
              <a:rPr lang="en-US" sz="2000" smtClean="0">
                <a:latin typeface="Calibri" pitchFamily="34" charset="0"/>
              </a:rPr>
              <a:t> +</a:t>
            </a:r>
            <a:r>
              <a:rPr lang="en-US" sz="2000" i="1" smtClean="0">
                <a:latin typeface="Calibri" pitchFamily="34" charset="0"/>
              </a:rPr>
              <a:t> L</a:t>
            </a:r>
            <a:r>
              <a:rPr lang="en-US" sz="2000" smtClean="0">
                <a:latin typeface="Calibri" pitchFamily="34" charset="0"/>
              </a:rPr>
              <a:t> + </a:t>
            </a:r>
            <a:r>
              <a:rPr lang="en-US" sz="2000" i="1" smtClean="0">
                <a:latin typeface="Calibri" pitchFamily="34" charset="0"/>
              </a:rPr>
              <a:t>L</a:t>
            </a:r>
            <a:r>
              <a:rPr lang="en-US" sz="2000" smtClean="0">
                <a:latin typeface="Calibri" pitchFamily="34" charset="0"/>
              </a:rPr>
              <a:t> = 1 or </a:t>
            </a:r>
            <a:r>
              <a:rPr lang="en-US" sz="2000" i="1" smtClean="0">
                <a:latin typeface="Calibri" pitchFamily="34" charset="0"/>
              </a:rPr>
              <a:t>L</a:t>
            </a:r>
            <a:r>
              <a:rPr lang="en-US" sz="2000" smtClean="0">
                <a:latin typeface="Calibri" pitchFamily="34" charset="0"/>
              </a:rPr>
              <a:t> + </a:t>
            </a:r>
            <a:r>
              <a:rPr lang="en-US" sz="2000" i="1" smtClean="0">
                <a:latin typeface="Calibri" pitchFamily="34" charset="0"/>
              </a:rPr>
              <a:t>L</a:t>
            </a:r>
            <a:r>
              <a:rPr lang="en-US" sz="2000" smtClean="0">
                <a:latin typeface="Calibri" pitchFamily="34" charset="0"/>
              </a:rPr>
              <a:t> + </a:t>
            </a:r>
            <a:r>
              <a:rPr lang="en-US" sz="2000" i="1" smtClean="0">
                <a:latin typeface="Calibri" pitchFamily="34" charset="0"/>
              </a:rPr>
              <a:t>L</a:t>
            </a:r>
            <a:r>
              <a:rPr lang="en-US" sz="2000" smtClean="0">
                <a:latin typeface="Calibri" pitchFamily="34" charset="0"/>
              </a:rPr>
              <a:t> + </a:t>
            </a:r>
            <a:r>
              <a:rPr lang="en-US" sz="2000" i="1" smtClean="0">
                <a:latin typeface="Calibri" pitchFamily="34" charset="0"/>
              </a:rPr>
              <a:t>L</a:t>
            </a:r>
            <a:r>
              <a:rPr lang="en-US" sz="2000" smtClean="0">
                <a:latin typeface="Calibri" pitchFamily="34" charset="0"/>
              </a:rPr>
              <a:t> = 1, where </a:t>
            </a:r>
            <a:r>
              <a:rPr lang="en-US" sz="2000" i="1" smtClean="0">
                <a:latin typeface="Calibri" pitchFamily="34" charset="0"/>
              </a:rPr>
              <a:t>H</a:t>
            </a:r>
            <a:r>
              <a:rPr lang="en-US" sz="2000" smtClean="0">
                <a:latin typeface="Calibri" pitchFamily="34" charset="0"/>
              </a:rPr>
              <a:t> = 0.75, </a:t>
            </a:r>
            <a:r>
              <a:rPr lang="en-US" sz="2000" i="1" smtClean="0">
                <a:latin typeface="Calibri" pitchFamily="34" charset="0"/>
              </a:rPr>
              <a:t>M</a:t>
            </a:r>
            <a:r>
              <a:rPr lang="en-US" sz="2000" smtClean="0">
                <a:latin typeface="Calibri" pitchFamily="34" charset="0"/>
              </a:rPr>
              <a:t> = 0.5, and </a:t>
            </a:r>
            <a:r>
              <a:rPr lang="en-US" sz="2000" i="1" smtClean="0">
                <a:latin typeface="Calibri" pitchFamily="34" charset="0"/>
              </a:rPr>
              <a:t>L</a:t>
            </a:r>
            <a:r>
              <a:rPr lang="en-US" sz="2000" smtClean="0">
                <a:latin typeface="Calibri" pitchFamily="34" charset="0"/>
              </a:rPr>
              <a:t> = 0.25 hold, where we have dropped the probability symbol </a:t>
            </a:r>
            <a:r>
              <a:rPr lang="en-US" sz="2000" i="1" smtClean="0">
                <a:latin typeface="Calibri" pitchFamily="34" charset="0"/>
              </a:rPr>
              <a:t>P</a:t>
            </a:r>
            <a:r>
              <a:rPr lang="en-US" sz="2000" smtClean="0">
                <a:latin typeface="Calibri" pitchFamily="34" charset="0"/>
              </a:rPr>
              <a:t>, for simplicity.</a:t>
            </a:r>
          </a:p>
          <a:p>
            <a:pPr algn="just">
              <a:buClrTx/>
              <a:buFont typeface="Wingdings" pitchFamily="2" charset="2"/>
              <a:buChar char="ü"/>
            </a:pPr>
            <a:endParaRPr lang="en-US" sz="2000" smtClean="0">
              <a:latin typeface="Calibri" pitchFamily="34" charset="0"/>
            </a:endParaRPr>
          </a:p>
          <a:p>
            <a:pPr algn="just">
              <a:buClrTx/>
              <a:buFont typeface="Wingdings" pitchFamily="2" charset="2"/>
              <a:buChar char="ü"/>
            </a:pPr>
            <a:endParaRPr lang="en-US" sz="2000" smtClean="0">
              <a:latin typeface="Calibri" pitchFamily="34" charset="0"/>
            </a:endParaRPr>
          </a:p>
          <a:p>
            <a:pPr algn="just">
              <a:buClrTx/>
              <a:buFont typeface="Wingdings 2" pitchFamily="18" charset="2"/>
              <a:buNone/>
            </a:pPr>
            <a:endParaRPr lang="en-US" sz="2000" b="1"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47</a:t>
            </a:fld>
            <a:endParaRPr lang="en-IN"/>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51520" y="404813"/>
            <a:ext cx="8281293" cy="1008062"/>
          </a:xfrm>
        </p:spPr>
        <p:txBody>
          <a:bodyPr>
            <a:noAutofit/>
          </a:bodyPr>
          <a:lstStyle/>
          <a:p>
            <a:pPr eaLnBrk="1" fontAlgn="auto" hangingPunct="1">
              <a:spcAft>
                <a:spcPts val="0"/>
              </a:spcAft>
              <a:defRPr/>
            </a:pPr>
            <a:r>
              <a:rPr lang="en-US" sz="2000" b="1" cap="all" dirty="0">
                <a:solidFill>
                  <a:srgbClr val="002060"/>
                </a:solidFill>
                <a:latin typeface="Tahoma" pitchFamily="34" charset="0"/>
                <a:ea typeface="Tahoma" pitchFamily="34" charset="0"/>
                <a:cs typeface="Tahoma" pitchFamily="34" charset="0"/>
              </a:rPr>
              <a:t>Modifying the SM Quantitative </a:t>
            </a:r>
            <a:r>
              <a:rPr lang="en-US" sz="2000" b="1" cap="all" dirty="0" smtClean="0">
                <a:solidFill>
                  <a:srgbClr val="002060"/>
                </a:solidFill>
                <a:latin typeface="Tahoma" pitchFamily="34" charset="0"/>
                <a:ea typeface="Tahoma" pitchFamily="34" charset="0"/>
                <a:cs typeface="Tahoma" pitchFamily="34" charset="0"/>
              </a:rPr>
              <a:t>Model for</a:t>
            </a:r>
            <a:r>
              <a:rPr lang="en-US" sz="2000" b="1" cap="all" dirty="0">
                <a:solidFill>
                  <a:srgbClr val="002060"/>
                </a:solidFill>
                <a:latin typeface="Tahoma" pitchFamily="34" charset="0"/>
                <a:ea typeface="Tahoma" pitchFamily="34" charset="0"/>
                <a:cs typeface="Tahoma" pitchFamily="34" charset="0"/>
              </a:rPr>
              <a:t/>
            </a:r>
            <a:br>
              <a:rPr lang="en-US" sz="2000" b="1" cap="all" dirty="0">
                <a:solidFill>
                  <a:srgbClr val="002060"/>
                </a:solidFill>
                <a:latin typeface="Tahoma" pitchFamily="34" charset="0"/>
                <a:ea typeface="Tahoma" pitchFamily="34" charset="0"/>
                <a:cs typeface="Tahoma" pitchFamily="34" charset="0"/>
              </a:rPr>
            </a:br>
            <a:r>
              <a:rPr lang="en-US" sz="2000" b="1" cap="all" dirty="0" smtClean="0">
                <a:solidFill>
                  <a:srgbClr val="002060"/>
                </a:solidFill>
                <a:latin typeface="Tahoma" pitchFamily="34" charset="0"/>
                <a:ea typeface="Tahoma" pitchFamily="34" charset="0"/>
                <a:cs typeface="Tahoma" pitchFamily="34" charset="0"/>
              </a:rPr>
              <a:t>Categorical</a:t>
            </a:r>
            <a:r>
              <a:rPr lang="en-US" sz="2000" b="1" cap="all" dirty="0">
                <a:solidFill>
                  <a:srgbClr val="002060"/>
                </a:solidFill>
                <a:latin typeface="Tahoma" pitchFamily="34" charset="0"/>
                <a:ea typeface="Tahoma" pitchFamily="34" charset="0"/>
                <a:cs typeface="Tahoma" pitchFamily="34" charset="0"/>
              </a:rPr>
              <a:t>, Hybrid and Non disjoint </a:t>
            </a:r>
            <a:r>
              <a:rPr lang="en-US" sz="2000" b="1" cap="all" dirty="0" smtClean="0">
                <a:solidFill>
                  <a:srgbClr val="002060"/>
                </a:solidFill>
                <a:latin typeface="Tahoma" pitchFamily="34" charset="0"/>
                <a:ea typeface="Tahoma" pitchFamily="34" charset="0"/>
                <a:cs typeface="Tahoma" pitchFamily="34" charset="0"/>
              </a:rPr>
              <a:t>Data</a:t>
            </a:r>
            <a:r>
              <a:rPr lang="en-US" sz="2400" b="1" cap="small" dirty="0">
                <a:solidFill>
                  <a:srgbClr val="002060"/>
                </a:solidFill>
                <a:latin typeface="Tahoma" pitchFamily="34" charset="0"/>
                <a:ea typeface="Tahoma" pitchFamily="34" charset="0"/>
                <a:cs typeface="Tahoma" pitchFamily="34" charset="0"/>
              </a:rPr>
              <a:t> (cont’d)</a:t>
            </a:r>
            <a:r>
              <a:rPr lang="en-US" sz="2400" b="1" cap="small" dirty="0" smtClean="0">
                <a:solidFill>
                  <a:srgbClr val="002060"/>
                </a:solidFill>
              </a:rPr>
              <a:t/>
            </a:r>
            <a:br>
              <a:rPr lang="en-US" sz="2400" b="1" cap="small" dirty="0" smtClean="0">
                <a:solidFill>
                  <a:srgbClr val="002060"/>
                </a:solidFill>
              </a:rPr>
            </a:br>
            <a:endParaRPr lang="en-IN" sz="2400" b="1" dirty="0" smtClean="0">
              <a:solidFill>
                <a:srgbClr val="002060"/>
              </a:solidFill>
              <a:latin typeface="Algerian" pitchFamily="82" charset="0"/>
              <a:ea typeface="Verdana" pitchFamily="34" charset="0"/>
              <a:cs typeface="Verdana" pitchFamily="34" charset="0"/>
            </a:endParaRPr>
          </a:p>
        </p:txBody>
      </p:sp>
      <p:sp>
        <p:nvSpPr>
          <p:cNvPr id="32771" name="Content Placeholder 2"/>
          <p:cNvSpPr>
            <a:spLocks noGrp="1"/>
          </p:cNvSpPr>
          <p:nvPr>
            <p:ph sz="quarter" idx="1"/>
          </p:nvPr>
        </p:nvSpPr>
        <p:spPr>
          <a:xfrm>
            <a:off x="250825" y="1484313"/>
            <a:ext cx="8642350" cy="792162"/>
          </a:xfrm>
        </p:spPr>
        <p:txBody>
          <a:bodyPr/>
          <a:lstStyle/>
          <a:p>
            <a:pPr algn="just">
              <a:buClrTx/>
              <a:buFont typeface="Wingdings" pitchFamily="2" charset="2"/>
              <a:buChar char="ü"/>
            </a:pPr>
            <a:r>
              <a:rPr lang="en-US" sz="2000" smtClean="0">
                <a:latin typeface="Calibri" pitchFamily="34" charset="0"/>
              </a:rPr>
              <a:t>The Table below illustrates a simple design. The following are vulnerabilities, threats and countermeasures for such a design.</a:t>
            </a:r>
          </a:p>
          <a:p>
            <a:pPr algn="just">
              <a:buClrTx/>
              <a:buFont typeface="Wingdings 2" pitchFamily="18" charset="2"/>
              <a:buNone/>
            </a:pPr>
            <a:endParaRPr lang="en-US" sz="2000" b="1" smtClean="0">
              <a:latin typeface="Calibri" pitchFamily="34" charset="0"/>
            </a:endParaRPr>
          </a:p>
        </p:txBody>
      </p:sp>
      <p:pic>
        <p:nvPicPr>
          <p:cNvPr id="80900" name="Picture 4"/>
          <p:cNvPicPr>
            <a:picLocks noChangeAspect="1" noChangeArrowheads="1"/>
          </p:cNvPicPr>
          <p:nvPr/>
        </p:nvPicPr>
        <p:blipFill>
          <a:blip r:embed="rId2"/>
          <a:srcRect/>
          <a:stretch>
            <a:fillRect/>
          </a:stretch>
        </p:blipFill>
        <p:spPr bwMode="auto">
          <a:xfrm>
            <a:off x="900113" y="2492375"/>
            <a:ext cx="7127875" cy="3600450"/>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48</a:t>
            </a:fld>
            <a:endParaRPr lang="en-IN"/>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79512" y="44624"/>
            <a:ext cx="8353301" cy="1440159"/>
          </a:xfrm>
        </p:spPr>
        <p:txBody>
          <a:bodyPr>
            <a:noAutofit/>
          </a:bodyPr>
          <a:lstStyle/>
          <a:p>
            <a:pPr eaLnBrk="1" fontAlgn="auto" hangingPunct="1">
              <a:spcAft>
                <a:spcPts val="0"/>
              </a:spcAft>
              <a:defRPr/>
            </a:pPr>
            <a:r>
              <a:rPr lang="en-US" sz="2000" b="1" cap="all" dirty="0" smtClean="0">
                <a:solidFill>
                  <a:srgbClr val="002060"/>
                </a:solidFill>
                <a:latin typeface="Tahoma" pitchFamily="34" charset="0"/>
                <a:ea typeface="Tahoma" pitchFamily="34" charset="0"/>
                <a:cs typeface="Tahoma" pitchFamily="34" charset="0"/>
              </a:rPr>
              <a:t/>
            </a:r>
            <a:br>
              <a:rPr lang="en-US" sz="2000" b="1" cap="all" dirty="0" smtClean="0">
                <a:solidFill>
                  <a:srgbClr val="002060"/>
                </a:solidFill>
                <a:latin typeface="Tahoma" pitchFamily="34" charset="0"/>
                <a:ea typeface="Tahoma" pitchFamily="34" charset="0"/>
                <a:cs typeface="Tahoma" pitchFamily="34" charset="0"/>
              </a:rPr>
            </a:br>
            <a:r>
              <a:rPr lang="en-US" sz="2000" b="1" cap="all" dirty="0">
                <a:solidFill>
                  <a:srgbClr val="002060"/>
                </a:solidFill>
                <a:latin typeface="Tahoma" pitchFamily="34" charset="0"/>
                <a:ea typeface="Tahoma" pitchFamily="34" charset="0"/>
                <a:cs typeface="Tahoma" pitchFamily="34" charset="0"/>
              </a:rPr>
              <a:t/>
            </a:r>
            <a:br>
              <a:rPr lang="en-US" sz="2000" b="1" cap="all" dirty="0">
                <a:solidFill>
                  <a:srgbClr val="002060"/>
                </a:solidFill>
                <a:latin typeface="Tahoma" pitchFamily="34" charset="0"/>
                <a:ea typeface="Tahoma" pitchFamily="34" charset="0"/>
                <a:cs typeface="Tahoma" pitchFamily="34" charset="0"/>
              </a:rPr>
            </a:br>
            <a:r>
              <a:rPr lang="en-US" sz="2000" b="1" cap="all" dirty="0" smtClean="0">
                <a:solidFill>
                  <a:srgbClr val="002060"/>
                </a:solidFill>
                <a:latin typeface="Tahoma" pitchFamily="34" charset="0"/>
                <a:ea typeface="Tahoma" pitchFamily="34" charset="0"/>
                <a:cs typeface="Tahoma" pitchFamily="34" charset="0"/>
              </a:rPr>
              <a:t/>
            </a:r>
            <a:br>
              <a:rPr lang="en-US" sz="2000" b="1" cap="all" dirty="0" smtClean="0">
                <a:solidFill>
                  <a:srgbClr val="002060"/>
                </a:solidFill>
                <a:latin typeface="Tahoma" pitchFamily="34" charset="0"/>
                <a:ea typeface="Tahoma" pitchFamily="34" charset="0"/>
                <a:cs typeface="Tahoma" pitchFamily="34" charset="0"/>
              </a:rPr>
            </a:br>
            <a:r>
              <a:rPr lang="en-US" sz="2000" b="1" cap="all" dirty="0" smtClean="0">
                <a:solidFill>
                  <a:srgbClr val="002060"/>
                </a:solidFill>
                <a:latin typeface="Tahoma" pitchFamily="34" charset="0"/>
                <a:ea typeface="Tahoma" pitchFamily="34" charset="0"/>
                <a:cs typeface="Tahoma" pitchFamily="34" charset="0"/>
              </a:rPr>
              <a:t>Modifying the SM Quantitative Model for</a:t>
            </a:r>
            <a:br>
              <a:rPr lang="en-US" sz="2000" b="1" cap="all" dirty="0" smtClean="0">
                <a:solidFill>
                  <a:srgbClr val="002060"/>
                </a:solidFill>
                <a:latin typeface="Tahoma" pitchFamily="34" charset="0"/>
                <a:ea typeface="Tahoma" pitchFamily="34" charset="0"/>
                <a:cs typeface="Tahoma" pitchFamily="34" charset="0"/>
              </a:rPr>
            </a:br>
            <a:r>
              <a:rPr lang="en-US" sz="2000" b="1" cap="all" dirty="0" smtClean="0">
                <a:solidFill>
                  <a:srgbClr val="002060"/>
                </a:solidFill>
                <a:latin typeface="Tahoma" pitchFamily="34" charset="0"/>
                <a:ea typeface="Tahoma" pitchFamily="34" charset="0"/>
                <a:cs typeface="Tahoma" pitchFamily="34" charset="0"/>
              </a:rPr>
              <a:t>Categorical, Hybrid and Non disjoint Data </a:t>
            </a:r>
            <a:r>
              <a:rPr lang="en-US" sz="1800" b="1" cap="all" dirty="0" smtClean="0">
                <a:solidFill>
                  <a:srgbClr val="002060"/>
                </a:solidFill>
                <a:latin typeface="Tahoma" pitchFamily="34" charset="0"/>
                <a:ea typeface="Tahoma" pitchFamily="34" charset="0"/>
                <a:cs typeface="Tahoma" pitchFamily="34" charset="0"/>
              </a:rPr>
              <a:t>(cont’d)</a:t>
            </a:r>
            <a:r>
              <a:rPr lang="en-US" sz="2800" b="1" cap="small" dirty="0" smtClean="0">
                <a:solidFill>
                  <a:srgbClr val="002060"/>
                </a:solidFill>
              </a:rPr>
              <a:t/>
            </a:r>
            <a:br>
              <a:rPr lang="en-US" sz="2800" b="1" cap="small" dirty="0" smtClean="0">
                <a:solidFill>
                  <a:srgbClr val="002060"/>
                </a:solidFill>
              </a:rPr>
            </a:br>
            <a:r>
              <a:rPr lang="en-US" sz="2400" b="1" cap="small" dirty="0" smtClean="0"/>
              <a:t/>
            </a:r>
            <a:br>
              <a:rPr lang="en-US" sz="2400" b="1" cap="small" dirty="0" smtClean="0"/>
            </a:br>
            <a:endParaRPr lang="en-IN" sz="2400" b="1" dirty="0" smtClean="0">
              <a:solidFill>
                <a:schemeClr val="accent3">
                  <a:lumMod val="50000"/>
                </a:schemeClr>
              </a:solidFill>
              <a:latin typeface="Algerian" pitchFamily="82" charset="0"/>
              <a:ea typeface="Verdana" pitchFamily="34" charset="0"/>
              <a:cs typeface="Verdana" pitchFamily="34" charset="0"/>
            </a:endParaRPr>
          </a:p>
        </p:txBody>
      </p:sp>
      <p:sp>
        <p:nvSpPr>
          <p:cNvPr id="33795" name="Content Placeholder 2"/>
          <p:cNvSpPr>
            <a:spLocks noGrp="1"/>
          </p:cNvSpPr>
          <p:nvPr>
            <p:ph sz="quarter" idx="1"/>
          </p:nvPr>
        </p:nvSpPr>
        <p:spPr>
          <a:xfrm>
            <a:off x="250825" y="1484313"/>
            <a:ext cx="8642350" cy="431800"/>
          </a:xfrm>
        </p:spPr>
        <p:txBody>
          <a:bodyPr/>
          <a:lstStyle/>
          <a:p>
            <a:pPr algn="just">
              <a:buClrTx/>
              <a:buFont typeface="Wingdings 2" pitchFamily="18" charset="2"/>
              <a:buNone/>
            </a:pPr>
            <a:r>
              <a:rPr lang="en-US" sz="2000" b="1" smtClean="0">
                <a:latin typeface="Calibri" pitchFamily="34" charset="0"/>
              </a:rPr>
              <a:t>Qualitative Analysis:</a:t>
            </a:r>
          </a:p>
        </p:txBody>
      </p:sp>
      <p:pic>
        <p:nvPicPr>
          <p:cNvPr id="5" name="Picture 4"/>
          <p:cNvPicPr/>
          <p:nvPr/>
        </p:nvPicPr>
        <p:blipFill>
          <a:blip r:embed="rId2"/>
          <a:srcRect b="4017"/>
          <a:stretch>
            <a:fillRect/>
          </a:stretch>
        </p:blipFill>
        <p:spPr bwMode="auto">
          <a:xfrm>
            <a:off x="900113" y="2060575"/>
            <a:ext cx="7127875" cy="3960813"/>
          </a:xfrm>
          <a:prstGeom prst="rect">
            <a:avLst/>
          </a:prstGeom>
          <a:noFill/>
          <a:ln w="19050">
            <a:solidFill>
              <a:schemeClr val="accent3">
                <a:lumMod val="50000"/>
              </a:schemeClr>
            </a:solidFill>
          </a:ln>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49</a:t>
            </a:fld>
            <a:endParaRPr lang="en-IN"/>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68313" y="404813"/>
            <a:ext cx="8218487" cy="936625"/>
          </a:xfrm>
        </p:spPr>
        <p:txBody>
          <a:bodyPr>
            <a:normAutofit fontScale="90000"/>
          </a:bodyPr>
          <a:lstStyle/>
          <a:p>
            <a:pPr eaLnBrk="1" fontAlgn="auto" hangingPunct="1">
              <a:spcAft>
                <a:spcPts val="0"/>
              </a:spcAft>
              <a:defRPr/>
            </a:pPr>
            <a:r>
              <a:rPr lang="en-US" sz="2400" b="1" dirty="0" smtClean="0">
                <a:solidFill>
                  <a:srgbClr val="002060"/>
                </a:solidFill>
                <a:latin typeface="Verdana" pitchFamily="34" charset="0"/>
                <a:ea typeface="Verdana" pitchFamily="34" charset="0"/>
                <a:cs typeface="Verdana" pitchFamily="34" charset="0"/>
              </a:rPr>
              <a:t/>
            </a:r>
            <a:br>
              <a:rPr lang="en-US" sz="2400" b="1" dirty="0" smtClean="0">
                <a:solidFill>
                  <a:srgbClr val="002060"/>
                </a:solidFill>
                <a:latin typeface="Verdana" pitchFamily="34" charset="0"/>
                <a:ea typeface="Verdana" pitchFamily="34" charset="0"/>
                <a:cs typeface="Verdana" pitchFamily="34" charset="0"/>
              </a:rPr>
            </a:br>
            <a:r>
              <a:rPr lang="en-US" sz="2400" b="1" dirty="0" smtClean="0">
                <a:solidFill>
                  <a:schemeClr val="accent3">
                    <a:lumMod val="50000"/>
                  </a:schemeClr>
                </a:solidFill>
                <a:latin typeface="Verdana" pitchFamily="34" charset="0"/>
                <a:ea typeface="Verdana" pitchFamily="34" charset="0"/>
                <a:cs typeface="Verdana" pitchFamily="34" charset="0"/>
              </a:rPr>
              <a:t/>
            </a:r>
            <a:br>
              <a:rPr lang="en-US" sz="2400" b="1" dirty="0" smtClean="0">
                <a:solidFill>
                  <a:schemeClr val="accent3">
                    <a:lumMod val="50000"/>
                  </a:schemeClr>
                </a:solidFill>
                <a:latin typeface="Verdana" pitchFamily="34" charset="0"/>
                <a:ea typeface="Verdana" pitchFamily="34" charset="0"/>
                <a:cs typeface="Verdana" pitchFamily="34" charset="0"/>
              </a:rPr>
            </a:br>
            <a:r>
              <a:rPr lang="en-US" sz="2400" b="1" cap="all" dirty="0" smtClean="0">
                <a:solidFill>
                  <a:srgbClr val="00B050"/>
                </a:solidFill>
                <a:latin typeface="+mn-lt"/>
                <a:ea typeface="Verdana" pitchFamily="34" charset="0"/>
                <a:cs typeface="Verdana" pitchFamily="34" charset="0"/>
              </a:rPr>
              <a:t>What Other Scoring Methods are Available?</a:t>
            </a:r>
            <a:r>
              <a:rPr lang="en-US" sz="2400" b="1" dirty="0" smtClean="0">
                <a:solidFill>
                  <a:srgbClr val="00B050"/>
                </a:solidFill>
                <a:latin typeface="Verdana" pitchFamily="34" charset="0"/>
                <a:ea typeface="Verdana" pitchFamily="34" charset="0"/>
                <a:cs typeface="Verdana" pitchFamily="34" charset="0"/>
              </a:rPr>
              <a:t/>
            </a:r>
            <a:br>
              <a:rPr lang="en-US" sz="2400" b="1" dirty="0" smtClean="0">
                <a:solidFill>
                  <a:srgbClr val="00B050"/>
                </a:solidFill>
                <a:latin typeface="Verdana" pitchFamily="34" charset="0"/>
                <a:ea typeface="Verdana" pitchFamily="34" charset="0"/>
                <a:cs typeface="Verdana" pitchFamily="34" charset="0"/>
              </a:rPr>
            </a:br>
            <a:endParaRPr lang="en-IN" sz="2400" b="1" dirty="0" smtClean="0">
              <a:solidFill>
                <a:srgbClr val="00B050"/>
              </a:solidFill>
              <a:latin typeface="Verdana" pitchFamily="34" charset="0"/>
              <a:ea typeface="Verdana" pitchFamily="34" charset="0"/>
              <a:cs typeface="Verdana" pitchFamily="34" charset="0"/>
            </a:endParaRPr>
          </a:p>
        </p:txBody>
      </p:sp>
      <p:sp>
        <p:nvSpPr>
          <p:cNvPr id="16387" name="Content Placeholder 2"/>
          <p:cNvSpPr>
            <a:spLocks noGrp="1"/>
          </p:cNvSpPr>
          <p:nvPr>
            <p:ph sz="quarter" idx="1"/>
          </p:nvPr>
        </p:nvSpPr>
        <p:spPr>
          <a:xfrm>
            <a:off x="250825" y="1412875"/>
            <a:ext cx="8642350" cy="4967288"/>
          </a:xfrm>
        </p:spPr>
        <p:txBody>
          <a:bodyPr/>
          <a:lstStyle/>
          <a:p>
            <a:pPr algn="just" eaLnBrk="1" hangingPunct="1">
              <a:buClrTx/>
              <a:buFont typeface="Wingdings" pitchFamily="2" charset="2"/>
              <a:buChar char="ü"/>
            </a:pPr>
            <a:r>
              <a:rPr lang="en-US" sz="1600" smtClean="0">
                <a:latin typeface="Calibri" pitchFamily="34" charset="0"/>
              </a:rPr>
              <a:t>Other qualitative models and methods, such as Attack Trees, and Time-to-Defeat are only deterministic but not quantitative or cost-convertible. Recently, various scoring systems have mushroomed on the internet such as CVSS, NVD and others, as follows and illustrated on subsequent slides.</a:t>
            </a:r>
          </a:p>
          <a:p>
            <a:pPr algn="just" eaLnBrk="1" hangingPunct="1">
              <a:buClrTx/>
              <a:buFont typeface="Wingdings 2" pitchFamily="18" charset="2"/>
              <a:buNone/>
            </a:pPr>
            <a:endParaRPr lang="en-US" sz="1600" smtClean="0">
              <a:latin typeface="Calibri" pitchFamily="34" charset="0"/>
            </a:endParaRPr>
          </a:p>
          <a:p>
            <a:pPr algn="just" eaLnBrk="1" hangingPunct="1">
              <a:buClrTx/>
              <a:buFont typeface="Wingdings" pitchFamily="2" charset="2"/>
              <a:buChar char="ü"/>
            </a:pPr>
            <a:r>
              <a:rPr lang="en-US" sz="1600" smtClean="0">
                <a:latin typeface="Calibri" pitchFamily="34" charset="0"/>
              </a:rPr>
              <a:t>Common Vulnerability Scoring System (CVSS): This is a free and open industry standard for assessing the severity of computer system security vulnerabilities.</a:t>
            </a:r>
          </a:p>
          <a:p>
            <a:pPr algn="just" eaLnBrk="1" hangingPunct="1">
              <a:buClrTx/>
              <a:buFont typeface="Wingdings 2" pitchFamily="18" charset="2"/>
              <a:buNone/>
            </a:pPr>
            <a:endParaRPr lang="en-US" sz="1600" smtClean="0">
              <a:latin typeface="Calibri" pitchFamily="34" charset="0"/>
            </a:endParaRPr>
          </a:p>
          <a:p>
            <a:pPr algn="just" eaLnBrk="1" hangingPunct="1">
              <a:buClrTx/>
              <a:buFont typeface="Wingdings" pitchFamily="2" charset="2"/>
              <a:buChar char="ü"/>
            </a:pPr>
            <a:r>
              <a:rPr lang="en-US" sz="1600" smtClean="0">
                <a:latin typeface="Calibri" pitchFamily="34" charset="0"/>
              </a:rPr>
              <a:t>National Vulnerability Database Version 2.2 (NVD): This is the U.S. government repository of standards-based vulnerability management data presented using the Security Content Automation Protocol (SCAP). This data enables automation of vulnerability management, security measurement, and compliance. NVD includes databases of security checklists, security related software flaws, misconfigurations, product names, and impact metrics. In particular, NVD supports the Common Vulnerability Scoring System (CVSS) version 2 standards for all CVE vulnerabilities.</a:t>
            </a:r>
          </a:p>
          <a:p>
            <a:pPr algn="just" eaLnBrk="1" hangingPunct="1">
              <a:buClrTx/>
              <a:buFont typeface="Wingdings 2" pitchFamily="18" charset="2"/>
              <a:buNone/>
            </a:pPr>
            <a:endParaRPr lang="en-US" sz="1600" smtClean="0">
              <a:latin typeface="Calibri" pitchFamily="34" charset="0"/>
            </a:endParaRPr>
          </a:p>
          <a:p>
            <a:pPr algn="just" eaLnBrk="1" hangingPunct="1">
              <a:buClrTx/>
              <a:buFont typeface="Wingdings" pitchFamily="2" charset="2"/>
              <a:buChar char="ü"/>
            </a:pPr>
            <a:r>
              <a:rPr lang="en-US" sz="1600" smtClean="0">
                <a:latin typeface="Calibri" pitchFamily="34" charset="0"/>
              </a:rPr>
              <a:t>JVNRSS: CVSS Version 2.0 (JVN): JVN provides the "Vendor Status Notes (VN)" and the "Status Tracking Notes (TRnotes)". VN is a service providing information on how to fix vulnerabilities. It is similar to the "CERT Vulnerability Notes" and follows up on the IPA/JPCERT Vulnerability reports, US-CERT Alerts, US-CERT Vulnerability Notes and NISCC Advisories.</a:t>
            </a:r>
          </a:p>
          <a:p>
            <a:pPr algn="just" eaLnBrk="1" hangingPunct="1">
              <a:buClrTx/>
              <a:buFont typeface="Wingdings" pitchFamily="2" charset="2"/>
              <a:buChar char="ü"/>
            </a:pPr>
            <a:endParaRPr lang="en-US" sz="1800" smtClean="0">
              <a:latin typeface="Calibri" pitchFamily="34" charset="0"/>
            </a:endParaRPr>
          </a:p>
          <a:p>
            <a:pPr algn="just" eaLnBrk="1" hangingPunct="1">
              <a:buClrTx/>
              <a:buFont typeface="Wingdings" pitchFamily="2" charset="2"/>
              <a:buChar char="ü"/>
            </a:pPr>
            <a:endParaRPr lang="en-US" sz="1800" smtClean="0">
              <a:latin typeface="Calibri" pitchFamily="34" charset="0"/>
            </a:endParaRPr>
          </a:p>
          <a:p>
            <a:pPr algn="just" eaLnBrk="1" hangingPunct="1">
              <a:buClrTx/>
              <a:buFont typeface="Wingdings" pitchFamily="2" charset="2"/>
              <a:buChar char="ü"/>
            </a:pPr>
            <a:endParaRPr lang="en-US" sz="1800" b="1" smtClean="0">
              <a:solidFill>
                <a:srgbClr val="C00000"/>
              </a:solidFill>
              <a:latin typeface="Calibri" pitchFamily="34" charset="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5</a:t>
            </a:fld>
            <a:endParaRPr lang="en-IN"/>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23528" y="404813"/>
            <a:ext cx="8209285" cy="1008062"/>
          </a:xfrm>
        </p:spPr>
        <p:txBody>
          <a:bodyPr>
            <a:noAutofit/>
          </a:bodyPr>
          <a:lstStyle/>
          <a:p>
            <a:pPr eaLnBrk="1" fontAlgn="auto" hangingPunct="1">
              <a:spcAft>
                <a:spcPts val="0"/>
              </a:spcAft>
              <a:defRPr/>
            </a:pPr>
            <a:r>
              <a:rPr lang="en-US" sz="2000" b="1" cap="all" dirty="0" smtClean="0">
                <a:solidFill>
                  <a:srgbClr val="002060"/>
                </a:solidFill>
                <a:latin typeface="Tahoma" pitchFamily="34" charset="0"/>
                <a:ea typeface="Tahoma" pitchFamily="34" charset="0"/>
                <a:cs typeface="Tahoma" pitchFamily="34" charset="0"/>
              </a:rPr>
              <a:t>Modifying the SM Quantitative Model for</a:t>
            </a:r>
            <a:br>
              <a:rPr lang="en-US" sz="2000" b="1" cap="all" dirty="0" smtClean="0">
                <a:solidFill>
                  <a:srgbClr val="002060"/>
                </a:solidFill>
                <a:latin typeface="Tahoma" pitchFamily="34" charset="0"/>
                <a:ea typeface="Tahoma" pitchFamily="34" charset="0"/>
                <a:cs typeface="Tahoma" pitchFamily="34" charset="0"/>
              </a:rPr>
            </a:br>
            <a:r>
              <a:rPr lang="en-US" sz="2000" b="1" cap="all" dirty="0" smtClean="0">
                <a:solidFill>
                  <a:srgbClr val="002060"/>
                </a:solidFill>
                <a:latin typeface="Tahoma" pitchFamily="34" charset="0"/>
                <a:ea typeface="Tahoma" pitchFamily="34" charset="0"/>
                <a:cs typeface="Tahoma" pitchFamily="34" charset="0"/>
              </a:rPr>
              <a:t>Categorical, Hybrid and Non disjoint </a:t>
            </a:r>
            <a:r>
              <a:rPr lang="en-US" sz="1800" b="1" cap="all" dirty="0" smtClean="0">
                <a:solidFill>
                  <a:srgbClr val="002060"/>
                </a:solidFill>
                <a:latin typeface="Tahoma" pitchFamily="34" charset="0"/>
                <a:ea typeface="Tahoma" pitchFamily="34" charset="0"/>
                <a:cs typeface="Tahoma" pitchFamily="34" charset="0"/>
              </a:rPr>
              <a:t>Data</a:t>
            </a:r>
            <a:r>
              <a:rPr lang="en-US" sz="1800" b="1" cap="all" dirty="0">
                <a:solidFill>
                  <a:srgbClr val="002060"/>
                </a:solidFill>
                <a:latin typeface="Tahoma" pitchFamily="34" charset="0"/>
                <a:ea typeface="Tahoma" pitchFamily="34" charset="0"/>
                <a:cs typeface="Tahoma" pitchFamily="34" charset="0"/>
              </a:rPr>
              <a:t> (cont’d)</a:t>
            </a:r>
            <a:r>
              <a:rPr lang="en-US" sz="2400" b="1" cap="small" dirty="0" smtClean="0"/>
              <a:t/>
            </a:r>
            <a:br>
              <a:rPr lang="en-US" sz="2400" b="1" cap="small" dirty="0" smtClean="0"/>
            </a:br>
            <a:endParaRPr lang="en-IN" sz="2400" b="1" dirty="0" smtClean="0">
              <a:solidFill>
                <a:schemeClr val="accent3">
                  <a:lumMod val="50000"/>
                </a:schemeClr>
              </a:solidFill>
              <a:latin typeface="Algerian" pitchFamily="82" charset="0"/>
              <a:ea typeface="Verdana" pitchFamily="34" charset="0"/>
              <a:cs typeface="Verdana" pitchFamily="34" charset="0"/>
            </a:endParaRPr>
          </a:p>
        </p:txBody>
      </p:sp>
      <p:sp>
        <p:nvSpPr>
          <p:cNvPr id="34819" name="Content Placeholder 2"/>
          <p:cNvSpPr>
            <a:spLocks noGrp="1"/>
          </p:cNvSpPr>
          <p:nvPr>
            <p:ph sz="quarter" idx="1"/>
          </p:nvPr>
        </p:nvSpPr>
        <p:spPr>
          <a:xfrm>
            <a:off x="250825" y="1484313"/>
            <a:ext cx="8642350" cy="431800"/>
          </a:xfrm>
        </p:spPr>
        <p:txBody>
          <a:bodyPr/>
          <a:lstStyle/>
          <a:p>
            <a:pPr algn="just">
              <a:buClrTx/>
              <a:buFont typeface="Wingdings 2" pitchFamily="18" charset="2"/>
              <a:buNone/>
            </a:pPr>
            <a:r>
              <a:rPr lang="en-US" sz="2000" b="1" dirty="0" smtClean="0">
                <a:latin typeface="Calibri" pitchFamily="34" charset="0"/>
              </a:rPr>
              <a:t>Hybrid Analysis:</a:t>
            </a:r>
          </a:p>
        </p:txBody>
      </p:sp>
      <p:pic>
        <p:nvPicPr>
          <p:cNvPr id="6" name="Picture 5"/>
          <p:cNvPicPr/>
          <p:nvPr/>
        </p:nvPicPr>
        <p:blipFill>
          <a:blip r:embed="rId2"/>
          <a:srcRect/>
          <a:stretch>
            <a:fillRect/>
          </a:stretch>
        </p:blipFill>
        <p:spPr bwMode="auto">
          <a:xfrm>
            <a:off x="827088" y="2060575"/>
            <a:ext cx="7273925" cy="3932238"/>
          </a:xfrm>
          <a:prstGeom prst="rect">
            <a:avLst/>
          </a:prstGeom>
          <a:noFill/>
          <a:ln w="19050">
            <a:solidFill>
              <a:schemeClr val="accent3">
                <a:lumMod val="50000"/>
              </a:schemeClr>
            </a:solidFill>
          </a:ln>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50</a:t>
            </a:fld>
            <a:endParaRPr lang="en-IN"/>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79512" y="260648"/>
            <a:ext cx="8353301" cy="1152227"/>
          </a:xfrm>
        </p:spPr>
        <p:txBody>
          <a:bodyPr>
            <a:noAutofit/>
          </a:bodyPr>
          <a:lstStyle/>
          <a:p>
            <a:pPr eaLnBrk="1" fontAlgn="auto" hangingPunct="1">
              <a:spcAft>
                <a:spcPts val="0"/>
              </a:spcAft>
              <a:defRPr/>
            </a:pPr>
            <a:r>
              <a:rPr lang="en-US" sz="2400" b="1" cap="small" dirty="0" smtClean="0">
                <a:solidFill>
                  <a:srgbClr val="002060"/>
                </a:solidFill>
                <a:latin typeface="Tahoma" pitchFamily="34" charset="0"/>
                <a:ea typeface="Tahoma" pitchFamily="34" charset="0"/>
                <a:cs typeface="Tahoma" pitchFamily="34" charset="0"/>
              </a:rPr>
              <a:t>Modifying the SM Quantitative Model for</a:t>
            </a:r>
            <a:br>
              <a:rPr lang="en-US" sz="2400" b="1" cap="small" dirty="0" smtClean="0">
                <a:solidFill>
                  <a:srgbClr val="002060"/>
                </a:solidFill>
                <a:latin typeface="Tahoma" pitchFamily="34" charset="0"/>
                <a:ea typeface="Tahoma" pitchFamily="34" charset="0"/>
                <a:cs typeface="Tahoma" pitchFamily="34" charset="0"/>
              </a:rPr>
            </a:br>
            <a:r>
              <a:rPr lang="en-US" sz="2400" b="1" cap="small" dirty="0" smtClean="0">
                <a:solidFill>
                  <a:srgbClr val="002060"/>
                </a:solidFill>
                <a:latin typeface="Tahoma" pitchFamily="34" charset="0"/>
                <a:ea typeface="Tahoma" pitchFamily="34" charset="0"/>
                <a:cs typeface="Tahoma" pitchFamily="34" charset="0"/>
              </a:rPr>
              <a:t>Categorical, Hybrid and Non disjoint Data </a:t>
            </a:r>
            <a:r>
              <a:rPr lang="en-US" sz="1800" b="1" cap="all" dirty="0">
                <a:solidFill>
                  <a:srgbClr val="002060"/>
                </a:solidFill>
                <a:latin typeface="Tahoma" pitchFamily="34" charset="0"/>
                <a:ea typeface="Tahoma" pitchFamily="34" charset="0"/>
                <a:cs typeface="Tahoma" pitchFamily="34" charset="0"/>
              </a:rPr>
              <a:t>(cont’d)</a:t>
            </a:r>
            <a:r>
              <a:rPr lang="en-US" sz="2400" b="1" cap="small" dirty="0" smtClean="0"/>
              <a:t/>
            </a:r>
            <a:br>
              <a:rPr lang="en-US" sz="2400" b="1" cap="small" dirty="0" smtClean="0"/>
            </a:br>
            <a:endParaRPr lang="en-IN" sz="2400" b="1" dirty="0" smtClean="0">
              <a:solidFill>
                <a:schemeClr val="accent3">
                  <a:lumMod val="50000"/>
                </a:schemeClr>
              </a:solidFill>
              <a:latin typeface="Algerian" pitchFamily="82" charset="0"/>
              <a:ea typeface="Verdana" pitchFamily="34" charset="0"/>
              <a:cs typeface="Verdana" pitchFamily="34" charset="0"/>
            </a:endParaRPr>
          </a:p>
        </p:txBody>
      </p:sp>
      <p:sp>
        <p:nvSpPr>
          <p:cNvPr id="35843" name="Content Placeholder 2"/>
          <p:cNvSpPr>
            <a:spLocks noGrp="1"/>
          </p:cNvSpPr>
          <p:nvPr>
            <p:ph sz="quarter" idx="1"/>
          </p:nvPr>
        </p:nvSpPr>
        <p:spPr>
          <a:xfrm>
            <a:off x="250825" y="1484313"/>
            <a:ext cx="8642350" cy="431800"/>
          </a:xfrm>
        </p:spPr>
        <p:txBody>
          <a:bodyPr/>
          <a:lstStyle/>
          <a:p>
            <a:pPr>
              <a:buFont typeface="Wingdings 2" pitchFamily="18" charset="2"/>
              <a:buNone/>
            </a:pPr>
            <a:r>
              <a:rPr lang="en-US" sz="2000" smtClean="0">
                <a:latin typeface="Calibri" pitchFamily="34" charset="0"/>
              </a:rPr>
              <a:t>An Example for 3 x 3x 2 SM Designs to accommodate hybrid input data</a:t>
            </a:r>
            <a:r>
              <a:rPr lang="en-US" sz="2000" smtClean="0"/>
              <a:t>.</a:t>
            </a:r>
          </a:p>
        </p:txBody>
      </p:sp>
      <p:pic>
        <p:nvPicPr>
          <p:cNvPr id="358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2060575"/>
            <a:ext cx="7416800" cy="421957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51</a:t>
            </a:fld>
            <a:endParaRPr lang="en-IN"/>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23528" y="260648"/>
            <a:ext cx="8209285" cy="1152227"/>
          </a:xfrm>
        </p:spPr>
        <p:txBody>
          <a:bodyPr>
            <a:noAutofit/>
          </a:bodyPr>
          <a:lstStyle/>
          <a:p>
            <a:pPr eaLnBrk="1" fontAlgn="auto" hangingPunct="1">
              <a:spcAft>
                <a:spcPts val="0"/>
              </a:spcAft>
              <a:defRPr/>
            </a:pPr>
            <a:r>
              <a:rPr lang="en-US" sz="2400" b="1" cap="small" dirty="0">
                <a:solidFill>
                  <a:srgbClr val="002060"/>
                </a:solidFill>
                <a:latin typeface="Tahoma" pitchFamily="34" charset="0"/>
                <a:ea typeface="Tahoma" pitchFamily="34" charset="0"/>
                <a:cs typeface="Tahoma" pitchFamily="34" charset="0"/>
              </a:rPr>
              <a:t>Modifying the SM Quantitative </a:t>
            </a:r>
            <a:r>
              <a:rPr lang="en-US" sz="2400" b="1" cap="small" dirty="0" smtClean="0">
                <a:solidFill>
                  <a:srgbClr val="002060"/>
                </a:solidFill>
                <a:latin typeface="Tahoma" pitchFamily="34" charset="0"/>
                <a:ea typeface="Tahoma" pitchFamily="34" charset="0"/>
                <a:cs typeface="Tahoma" pitchFamily="34" charset="0"/>
              </a:rPr>
              <a:t>Model for</a:t>
            </a:r>
            <a:r>
              <a:rPr lang="en-US" sz="2400" b="1" cap="small" dirty="0">
                <a:solidFill>
                  <a:srgbClr val="002060"/>
                </a:solidFill>
                <a:latin typeface="Tahoma" pitchFamily="34" charset="0"/>
                <a:ea typeface="Tahoma" pitchFamily="34" charset="0"/>
                <a:cs typeface="Tahoma" pitchFamily="34" charset="0"/>
              </a:rPr>
              <a:t/>
            </a:r>
            <a:br>
              <a:rPr lang="en-US" sz="2400" b="1" cap="small" dirty="0">
                <a:solidFill>
                  <a:srgbClr val="002060"/>
                </a:solidFill>
                <a:latin typeface="Tahoma" pitchFamily="34" charset="0"/>
                <a:ea typeface="Tahoma" pitchFamily="34" charset="0"/>
                <a:cs typeface="Tahoma" pitchFamily="34" charset="0"/>
              </a:rPr>
            </a:br>
            <a:r>
              <a:rPr lang="en-US" sz="2400" b="1" cap="small" dirty="0" smtClean="0">
                <a:solidFill>
                  <a:srgbClr val="002060"/>
                </a:solidFill>
                <a:latin typeface="Tahoma" pitchFamily="34" charset="0"/>
                <a:ea typeface="Tahoma" pitchFamily="34" charset="0"/>
                <a:cs typeface="Tahoma" pitchFamily="34" charset="0"/>
              </a:rPr>
              <a:t>Categorical</a:t>
            </a:r>
            <a:r>
              <a:rPr lang="en-US" sz="2400" b="1" cap="small" dirty="0">
                <a:solidFill>
                  <a:srgbClr val="002060"/>
                </a:solidFill>
                <a:latin typeface="Tahoma" pitchFamily="34" charset="0"/>
                <a:ea typeface="Tahoma" pitchFamily="34" charset="0"/>
                <a:cs typeface="Tahoma" pitchFamily="34" charset="0"/>
              </a:rPr>
              <a:t>, Hybrid and Non disjoint </a:t>
            </a:r>
            <a:r>
              <a:rPr lang="en-US" sz="2400" b="1" cap="small" dirty="0" smtClean="0">
                <a:solidFill>
                  <a:srgbClr val="002060"/>
                </a:solidFill>
                <a:latin typeface="Tahoma" pitchFamily="34" charset="0"/>
                <a:ea typeface="Tahoma" pitchFamily="34" charset="0"/>
                <a:cs typeface="Tahoma" pitchFamily="34" charset="0"/>
              </a:rPr>
              <a:t>Data </a:t>
            </a:r>
            <a:r>
              <a:rPr lang="en-US" sz="2000" b="1" cap="all" dirty="0">
                <a:solidFill>
                  <a:srgbClr val="002060"/>
                </a:solidFill>
                <a:latin typeface="Tahoma" pitchFamily="34" charset="0"/>
                <a:ea typeface="Tahoma" pitchFamily="34" charset="0"/>
                <a:cs typeface="Tahoma" pitchFamily="34" charset="0"/>
              </a:rPr>
              <a:t>(cont’d)</a:t>
            </a:r>
            <a:r>
              <a:rPr lang="en-US" sz="2400" b="1" cap="small" dirty="0"/>
              <a:t/>
            </a:r>
            <a:br>
              <a:rPr lang="en-US" sz="2400" b="1" cap="small" dirty="0"/>
            </a:br>
            <a:endParaRPr lang="en-IN" sz="2400" b="1" dirty="0" smtClean="0">
              <a:solidFill>
                <a:schemeClr val="accent3">
                  <a:lumMod val="50000"/>
                </a:schemeClr>
              </a:solidFill>
              <a:latin typeface="Algerian" pitchFamily="82" charset="0"/>
              <a:ea typeface="Verdana" pitchFamily="34" charset="0"/>
              <a:cs typeface="Verdana" pitchFamily="34" charset="0"/>
            </a:endParaRPr>
          </a:p>
        </p:txBody>
      </p:sp>
      <p:sp>
        <p:nvSpPr>
          <p:cNvPr id="36867" name="Content Placeholder 2"/>
          <p:cNvSpPr>
            <a:spLocks noGrp="1"/>
          </p:cNvSpPr>
          <p:nvPr>
            <p:ph sz="quarter" idx="1"/>
          </p:nvPr>
        </p:nvSpPr>
        <p:spPr>
          <a:xfrm>
            <a:off x="250825" y="1484313"/>
            <a:ext cx="8642350" cy="1944687"/>
          </a:xfrm>
        </p:spPr>
        <p:txBody>
          <a:bodyPr/>
          <a:lstStyle/>
          <a:p>
            <a:pPr>
              <a:buFont typeface="Wingdings 2" pitchFamily="18" charset="2"/>
              <a:buNone/>
            </a:pPr>
            <a:r>
              <a:rPr lang="en-US" sz="2000" dirty="0" smtClean="0">
                <a:latin typeface="Calibri" pitchFamily="34" charset="0"/>
              </a:rPr>
              <a:t>Let (n=2) for vulnerabilities in Figure below: </a:t>
            </a:r>
          </a:p>
          <a:p>
            <a:pPr>
              <a:buFont typeface="Wingdings 2" pitchFamily="18" charset="2"/>
              <a:buNone/>
            </a:pPr>
            <a:r>
              <a:rPr lang="en-US" sz="2000" b="1" dirty="0" smtClean="0"/>
              <a:t> </a:t>
            </a:r>
            <a:endParaRPr lang="en-US" sz="2000" dirty="0" smtClean="0"/>
          </a:p>
          <a:p>
            <a:pPr>
              <a:buClrTx/>
              <a:buFont typeface="Wingdings" pitchFamily="2" charset="2"/>
              <a:buChar char="ü"/>
            </a:pPr>
            <a:r>
              <a:rPr lang="en-US" sz="2000" dirty="0" smtClean="0">
                <a:latin typeface="Calibri" pitchFamily="34" charset="0"/>
              </a:rPr>
              <a:t>P (v</a:t>
            </a:r>
            <a:r>
              <a:rPr lang="en-US" sz="2000" baseline="-25000" dirty="0" smtClean="0">
                <a:latin typeface="Calibri" pitchFamily="34" charset="0"/>
              </a:rPr>
              <a:t>1</a:t>
            </a:r>
            <a:r>
              <a:rPr lang="en-US" sz="2000" dirty="0" smtClean="0">
                <a:latin typeface="Calibri" pitchFamily="34" charset="0"/>
              </a:rPr>
              <a:t>) = 0.65 P (v</a:t>
            </a:r>
            <a:r>
              <a:rPr lang="en-US" sz="2000" baseline="-25000" dirty="0" smtClean="0">
                <a:latin typeface="Calibri" pitchFamily="34" charset="0"/>
              </a:rPr>
              <a:t>2</a:t>
            </a:r>
            <a:r>
              <a:rPr lang="en-US" sz="2000" dirty="0" smtClean="0">
                <a:latin typeface="Calibri" pitchFamily="34" charset="0"/>
              </a:rPr>
              <a:t>) = 0.55</a:t>
            </a:r>
          </a:p>
          <a:p>
            <a:pPr>
              <a:buClrTx/>
              <a:buFont typeface="Wingdings" pitchFamily="2" charset="2"/>
              <a:buChar char="ü"/>
            </a:pPr>
            <a:r>
              <a:rPr lang="en-US" sz="2000" dirty="0" smtClean="0">
                <a:latin typeface="Calibri" pitchFamily="34" charset="0"/>
              </a:rPr>
              <a:t>Then, P (v</a:t>
            </a:r>
            <a:r>
              <a:rPr lang="en-US" sz="2000" baseline="-25000" dirty="0" smtClean="0">
                <a:latin typeface="Calibri" pitchFamily="34" charset="0"/>
              </a:rPr>
              <a:t>1 </a:t>
            </a:r>
            <a:r>
              <a:rPr lang="en-US" sz="2000" dirty="0" smtClean="0">
                <a:latin typeface="Calibri" pitchFamily="34" charset="0"/>
              </a:rPr>
              <a:t>U v</a:t>
            </a:r>
            <a:r>
              <a:rPr lang="en-US" sz="2000" baseline="-25000" dirty="0" smtClean="0">
                <a:latin typeface="Calibri" pitchFamily="34" charset="0"/>
              </a:rPr>
              <a:t>2</a:t>
            </a:r>
            <a:r>
              <a:rPr lang="en-US" sz="2000" dirty="0" smtClean="0">
                <a:latin typeface="Calibri" pitchFamily="34" charset="0"/>
              </a:rPr>
              <a:t>) = P (v</a:t>
            </a:r>
            <a:r>
              <a:rPr lang="en-US" sz="2000" baseline="-25000" dirty="0" smtClean="0">
                <a:latin typeface="Calibri" pitchFamily="34" charset="0"/>
              </a:rPr>
              <a:t>1</a:t>
            </a:r>
            <a:r>
              <a:rPr lang="en-US" sz="2000" dirty="0" smtClean="0">
                <a:latin typeface="Calibri" pitchFamily="34" charset="0"/>
              </a:rPr>
              <a:t>) + P (v</a:t>
            </a:r>
            <a:r>
              <a:rPr lang="en-US" sz="2000" baseline="-25000" dirty="0" smtClean="0">
                <a:latin typeface="Calibri" pitchFamily="34" charset="0"/>
              </a:rPr>
              <a:t>2</a:t>
            </a:r>
            <a:r>
              <a:rPr lang="en-US" sz="2000" dirty="0" smtClean="0">
                <a:latin typeface="Calibri" pitchFamily="34" charset="0"/>
              </a:rPr>
              <a:t>) - P (v</a:t>
            </a:r>
            <a:r>
              <a:rPr lang="en-US" sz="2000" baseline="-25000" dirty="0" smtClean="0">
                <a:latin typeface="Calibri" pitchFamily="34" charset="0"/>
              </a:rPr>
              <a:t>1 </a:t>
            </a:r>
            <a:r>
              <a:rPr lang="en-US" sz="2000" dirty="0" smtClean="0">
                <a:latin typeface="Calibri" pitchFamily="34" charset="0"/>
              </a:rPr>
              <a:t>∩ v</a:t>
            </a:r>
            <a:r>
              <a:rPr lang="en-US" sz="2000" baseline="-25000" dirty="0" smtClean="0">
                <a:latin typeface="Calibri" pitchFamily="34" charset="0"/>
              </a:rPr>
              <a:t>2</a:t>
            </a:r>
            <a:r>
              <a:rPr lang="en-US" sz="2000" dirty="0" smtClean="0">
                <a:latin typeface="Calibri" pitchFamily="34" charset="0"/>
              </a:rPr>
              <a:t>)</a:t>
            </a:r>
          </a:p>
          <a:p>
            <a:pPr>
              <a:buClrTx/>
              <a:buFont typeface="Wingdings" pitchFamily="2" charset="2"/>
              <a:buChar char="ü"/>
            </a:pPr>
            <a:r>
              <a:rPr lang="en-US" sz="2000" dirty="0" smtClean="0">
                <a:latin typeface="Calibri" pitchFamily="34" charset="0"/>
              </a:rPr>
              <a:t>P (v</a:t>
            </a:r>
            <a:r>
              <a:rPr lang="en-US" sz="2000" baseline="-25000" dirty="0" smtClean="0">
                <a:latin typeface="Calibri" pitchFamily="34" charset="0"/>
              </a:rPr>
              <a:t>1 </a:t>
            </a:r>
            <a:r>
              <a:rPr lang="en-US" sz="2000" dirty="0" smtClean="0">
                <a:latin typeface="Calibri" pitchFamily="34" charset="0"/>
              </a:rPr>
              <a:t>∩ v</a:t>
            </a:r>
            <a:r>
              <a:rPr lang="en-US" sz="2000" baseline="-25000" dirty="0" smtClean="0">
                <a:latin typeface="Calibri" pitchFamily="34" charset="0"/>
              </a:rPr>
              <a:t>2</a:t>
            </a:r>
            <a:r>
              <a:rPr lang="en-US" sz="2000" dirty="0" smtClean="0">
                <a:latin typeface="Calibri" pitchFamily="34" charset="0"/>
              </a:rPr>
              <a:t>) = 0.2 (v</a:t>
            </a:r>
            <a:r>
              <a:rPr lang="en-US" sz="2000" baseline="-25000" dirty="0" smtClean="0">
                <a:latin typeface="Calibri" pitchFamily="34" charset="0"/>
              </a:rPr>
              <a:t>1 </a:t>
            </a:r>
            <a:r>
              <a:rPr lang="en-US" sz="2000" dirty="0" smtClean="0">
                <a:latin typeface="Calibri" pitchFamily="34" charset="0"/>
              </a:rPr>
              <a:t>and v</a:t>
            </a:r>
            <a:r>
              <a:rPr lang="en-US" sz="2000" baseline="-25000" dirty="0" smtClean="0">
                <a:latin typeface="Calibri" pitchFamily="34" charset="0"/>
              </a:rPr>
              <a:t>2</a:t>
            </a:r>
            <a:r>
              <a:rPr lang="en-US" sz="2000" dirty="0" smtClean="0">
                <a:latin typeface="Calibri" pitchFamily="34" charset="0"/>
              </a:rPr>
              <a:t> are non disjoint) </a:t>
            </a:r>
          </a:p>
          <a:p>
            <a:pPr>
              <a:buFont typeface="Wingdings 2" pitchFamily="18" charset="2"/>
              <a:buNone/>
            </a:pPr>
            <a:endParaRPr lang="en-US" sz="2000" dirty="0" smtClean="0"/>
          </a:p>
        </p:txBody>
      </p:sp>
      <p:pic>
        <p:nvPicPr>
          <p:cNvPr id="6" name="Picture 5" descr="C:\Users\msahinog\Desktop\CYBER RISK Informatics\Chapter 4\With Title Figures\Chapter 4 Figure 14 (a) W Title.jpg"/>
          <p:cNvPicPr/>
          <p:nvPr/>
        </p:nvPicPr>
        <p:blipFill rotWithShape="1">
          <a:blip r:embed="rId2"/>
          <a:srcRect t="1" b="10270"/>
          <a:stretch/>
        </p:blipFill>
        <p:spPr bwMode="auto">
          <a:xfrm>
            <a:off x="827088" y="4005263"/>
            <a:ext cx="2954337" cy="1727200"/>
          </a:xfrm>
          <a:prstGeom prst="rect">
            <a:avLst/>
          </a:prstGeom>
          <a:noFill/>
          <a:ln w="19050">
            <a:solidFill>
              <a:schemeClr val="accent3">
                <a:lumMod val="50000"/>
              </a:schemeClr>
            </a:solidFill>
          </a:ln>
          <a:extLst/>
        </p:spPr>
      </p:pic>
      <p:pic>
        <p:nvPicPr>
          <p:cNvPr id="3686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4005263"/>
            <a:ext cx="3024188" cy="1655762"/>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52</a:t>
            </a:fld>
            <a:endParaRPr lang="en-IN"/>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51520" y="116632"/>
            <a:ext cx="8352730" cy="1152128"/>
          </a:xfrm>
        </p:spPr>
        <p:txBody>
          <a:bodyPr>
            <a:noAutofit/>
          </a:bodyPr>
          <a:lstStyle/>
          <a:p>
            <a:pPr eaLnBrk="1" fontAlgn="auto" hangingPunct="1">
              <a:spcAft>
                <a:spcPts val="0"/>
              </a:spcAft>
              <a:defRPr/>
            </a:pPr>
            <a:r>
              <a:rPr lang="en-US" sz="2400" b="1" cap="small" dirty="0" smtClean="0">
                <a:solidFill>
                  <a:srgbClr val="002060"/>
                </a:solidFill>
                <a:latin typeface="Tahoma" pitchFamily="34" charset="0"/>
                <a:ea typeface="Tahoma" pitchFamily="34" charset="0"/>
                <a:cs typeface="Tahoma" pitchFamily="34" charset="0"/>
              </a:rPr>
              <a:t/>
            </a:r>
            <a:br>
              <a:rPr lang="en-US" sz="2400" b="1" cap="small" dirty="0" smtClean="0">
                <a:solidFill>
                  <a:srgbClr val="002060"/>
                </a:solidFill>
                <a:latin typeface="Tahoma" pitchFamily="34" charset="0"/>
                <a:ea typeface="Tahoma" pitchFamily="34" charset="0"/>
                <a:cs typeface="Tahoma" pitchFamily="34" charset="0"/>
              </a:rPr>
            </a:br>
            <a:r>
              <a:rPr lang="en-US" sz="2400" b="1" cap="small" dirty="0">
                <a:solidFill>
                  <a:srgbClr val="002060"/>
                </a:solidFill>
                <a:latin typeface="Tahoma" pitchFamily="34" charset="0"/>
                <a:ea typeface="Tahoma" pitchFamily="34" charset="0"/>
                <a:cs typeface="Tahoma" pitchFamily="34" charset="0"/>
              </a:rPr>
              <a:t/>
            </a:r>
            <a:br>
              <a:rPr lang="en-US" sz="2400" b="1" cap="small" dirty="0">
                <a:solidFill>
                  <a:srgbClr val="002060"/>
                </a:solidFill>
                <a:latin typeface="Tahoma" pitchFamily="34" charset="0"/>
                <a:ea typeface="Tahoma" pitchFamily="34" charset="0"/>
                <a:cs typeface="Tahoma" pitchFamily="34" charset="0"/>
              </a:rPr>
            </a:br>
            <a:r>
              <a:rPr lang="en-US" sz="2400" b="1" cap="small" dirty="0" smtClean="0">
                <a:solidFill>
                  <a:srgbClr val="002060"/>
                </a:solidFill>
                <a:latin typeface="Tahoma" pitchFamily="34" charset="0"/>
                <a:ea typeface="Tahoma" pitchFamily="34" charset="0"/>
                <a:cs typeface="Tahoma" pitchFamily="34" charset="0"/>
              </a:rPr>
              <a:t>Modifying </a:t>
            </a:r>
            <a:r>
              <a:rPr lang="en-US" sz="2400" b="1" cap="small" dirty="0">
                <a:solidFill>
                  <a:srgbClr val="002060"/>
                </a:solidFill>
                <a:latin typeface="Tahoma" pitchFamily="34" charset="0"/>
                <a:ea typeface="Tahoma" pitchFamily="34" charset="0"/>
                <a:cs typeface="Tahoma" pitchFamily="34" charset="0"/>
              </a:rPr>
              <a:t>the SM Quantitative </a:t>
            </a:r>
            <a:r>
              <a:rPr lang="en-US" sz="2400" b="1" cap="small" dirty="0" smtClean="0">
                <a:solidFill>
                  <a:srgbClr val="002060"/>
                </a:solidFill>
                <a:latin typeface="Tahoma" pitchFamily="34" charset="0"/>
                <a:ea typeface="Tahoma" pitchFamily="34" charset="0"/>
                <a:cs typeface="Tahoma" pitchFamily="34" charset="0"/>
              </a:rPr>
              <a:t>Model for</a:t>
            </a:r>
            <a:r>
              <a:rPr lang="en-US" sz="2400" b="1" cap="small" dirty="0">
                <a:solidFill>
                  <a:srgbClr val="002060"/>
                </a:solidFill>
                <a:latin typeface="Tahoma" pitchFamily="34" charset="0"/>
                <a:ea typeface="Tahoma" pitchFamily="34" charset="0"/>
                <a:cs typeface="Tahoma" pitchFamily="34" charset="0"/>
              </a:rPr>
              <a:t/>
            </a:r>
            <a:br>
              <a:rPr lang="en-US" sz="2400" b="1" cap="small" dirty="0">
                <a:solidFill>
                  <a:srgbClr val="002060"/>
                </a:solidFill>
                <a:latin typeface="Tahoma" pitchFamily="34" charset="0"/>
                <a:ea typeface="Tahoma" pitchFamily="34" charset="0"/>
                <a:cs typeface="Tahoma" pitchFamily="34" charset="0"/>
              </a:rPr>
            </a:br>
            <a:r>
              <a:rPr lang="en-US" sz="2400" b="1" cap="small" dirty="0" smtClean="0">
                <a:solidFill>
                  <a:srgbClr val="002060"/>
                </a:solidFill>
                <a:latin typeface="Tahoma" pitchFamily="34" charset="0"/>
                <a:ea typeface="Tahoma" pitchFamily="34" charset="0"/>
                <a:cs typeface="Tahoma" pitchFamily="34" charset="0"/>
              </a:rPr>
              <a:t>Categorical</a:t>
            </a:r>
            <a:r>
              <a:rPr lang="en-US" sz="2400" b="1" cap="small" dirty="0">
                <a:solidFill>
                  <a:srgbClr val="002060"/>
                </a:solidFill>
                <a:latin typeface="Tahoma" pitchFamily="34" charset="0"/>
                <a:ea typeface="Tahoma" pitchFamily="34" charset="0"/>
                <a:cs typeface="Tahoma" pitchFamily="34" charset="0"/>
              </a:rPr>
              <a:t>, Hybrid and Non disjoint </a:t>
            </a:r>
            <a:r>
              <a:rPr lang="en-US" sz="2400" b="1" cap="small" dirty="0" smtClean="0">
                <a:solidFill>
                  <a:srgbClr val="002060"/>
                </a:solidFill>
                <a:latin typeface="Tahoma" pitchFamily="34" charset="0"/>
                <a:ea typeface="Tahoma" pitchFamily="34" charset="0"/>
                <a:cs typeface="Tahoma" pitchFamily="34" charset="0"/>
              </a:rPr>
              <a:t>Data (cont’d)</a:t>
            </a:r>
            <a:r>
              <a:rPr lang="en-US" sz="2400" b="1" cap="small" dirty="0"/>
              <a:t/>
            </a:r>
            <a:br>
              <a:rPr lang="en-US" sz="2400" b="1" cap="small" dirty="0"/>
            </a:br>
            <a:endParaRPr lang="en-IN" sz="2400" b="1" dirty="0" smtClean="0">
              <a:solidFill>
                <a:schemeClr val="accent3">
                  <a:lumMod val="50000"/>
                </a:schemeClr>
              </a:solidFill>
              <a:latin typeface="Algerian" pitchFamily="82" charset="0"/>
              <a:ea typeface="Verdana" pitchFamily="34" charset="0"/>
              <a:cs typeface="Verdana" pitchFamily="34" charset="0"/>
            </a:endParaRPr>
          </a:p>
        </p:txBody>
      </p:sp>
      <p:sp>
        <p:nvSpPr>
          <p:cNvPr id="37891" name="Content Placeholder 2"/>
          <p:cNvSpPr>
            <a:spLocks noGrp="1"/>
          </p:cNvSpPr>
          <p:nvPr>
            <p:ph sz="quarter" idx="1"/>
          </p:nvPr>
        </p:nvSpPr>
        <p:spPr>
          <a:xfrm>
            <a:off x="250825" y="1484313"/>
            <a:ext cx="4968875" cy="4752975"/>
          </a:xfrm>
        </p:spPr>
        <p:txBody>
          <a:bodyPr/>
          <a:lstStyle/>
          <a:p>
            <a:pPr>
              <a:buFont typeface="Wingdings 2" pitchFamily="18" charset="2"/>
              <a:buNone/>
            </a:pPr>
            <a:r>
              <a:rPr lang="en-US" sz="2000" dirty="0" smtClean="0">
                <a:latin typeface="Calibri" pitchFamily="34" charset="0"/>
              </a:rPr>
              <a:t>Let (n=2) for vulnerabilities in Figure below: </a:t>
            </a:r>
          </a:p>
          <a:p>
            <a:pPr>
              <a:buFont typeface="Wingdings 2" pitchFamily="18" charset="2"/>
              <a:buNone/>
            </a:pPr>
            <a:r>
              <a:rPr lang="en-US" sz="2000" b="1" dirty="0" smtClean="0"/>
              <a:t> </a:t>
            </a:r>
            <a:endParaRPr lang="en-US" sz="2000" dirty="0" smtClean="0"/>
          </a:p>
          <a:p>
            <a:pPr>
              <a:buClrTx/>
              <a:buFont typeface="Wingdings" pitchFamily="2" charset="2"/>
              <a:buChar char="ü"/>
            </a:pPr>
            <a:r>
              <a:rPr lang="en-US" sz="2000" dirty="0" smtClean="0">
                <a:latin typeface="Calibri" pitchFamily="34" charset="0"/>
              </a:rPr>
              <a:t>P (v</a:t>
            </a:r>
            <a:r>
              <a:rPr lang="en-US" sz="2000" baseline="-25000" dirty="0" smtClean="0">
                <a:latin typeface="Calibri" pitchFamily="34" charset="0"/>
              </a:rPr>
              <a:t>1</a:t>
            </a:r>
            <a:r>
              <a:rPr lang="en-US" sz="2000" dirty="0" smtClean="0">
                <a:latin typeface="Calibri" pitchFamily="34" charset="0"/>
              </a:rPr>
              <a:t>) = 0.65 P (v</a:t>
            </a:r>
            <a:r>
              <a:rPr lang="en-US" sz="2000" baseline="-25000" dirty="0" smtClean="0">
                <a:latin typeface="Calibri" pitchFamily="34" charset="0"/>
              </a:rPr>
              <a:t>2</a:t>
            </a:r>
            <a:r>
              <a:rPr lang="en-US" sz="2000" dirty="0" smtClean="0">
                <a:latin typeface="Calibri" pitchFamily="34" charset="0"/>
              </a:rPr>
              <a:t>) = 0.55</a:t>
            </a:r>
          </a:p>
          <a:p>
            <a:pPr>
              <a:buClrTx/>
              <a:buFont typeface="Wingdings" pitchFamily="2" charset="2"/>
              <a:buChar char="ü"/>
            </a:pPr>
            <a:r>
              <a:rPr lang="en-US" sz="2000" dirty="0" smtClean="0">
                <a:latin typeface="Calibri" pitchFamily="34" charset="0"/>
              </a:rPr>
              <a:t>Then, P (v</a:t>
            </a:r>
            <a:r>
              <a:rPr lang="en-US" sz="2000" baseline="-25000" dirty="0" smtClean="0">
                <a:latin typeface="Calibri" pitchFamily="34" charset="0"/>
              </a:rPr>
              <a:t>1 </a:t>
            </a:r>
            <a:r>
              <a:rPr lang="en-US" sz="2000" dirty="0" smtClean="0">
                <a:latin typeface="Calibri" pitchFamily="34" charset="0"/>
              </a:rPr>
              <a:t>U v</a:t>
            </a:r>
            <a:r>
              <a:rPr lang="en-US" sz="2000" baseline="-25000" dirty="0" smtClean="0">
                <a:latin typeface="Calibri" pitchFamily="34" charset="0"/>
              </a:rPr>
              <a:t>2</a:t>
            </a:r>
            <a:r>
              <a:rPr lang="en-US" sz="2000" dirty="0" smtClean="0">
                <a:latin typeface="Calibri" pitchFamily="34" charset="0"/>
              </a:rPr>
              <a:t>) = P (v</a:t>
            </a:r>
            <a:r>
              <a:rPr lang="en-US" sz="2000" baseline="-25000" dirty="0" smtClean="0">
                <a:latin typeface="Calibri" pitchFamily="34" charset="0"/>
              </a:rPr>
              <a:t>1</a:t>
            </a:r>
            <a:r>
              <a:rPr lang="en-US" sz="2000" dirty="0" smtClean="0">
                <a:latin typeface="Calibri" pitchFamily="34" charset="0"/>
              </a:rPr>
              <a:t>) + P (v</a:t>
            </a:r>
            <a:r>
              <a:rPr lang="en-US" sz="2000" baseline="-25000" dirty="0" smtClean="0">
                <a:latin typeface="Calibri" pitchFamily="34" charset="0"/>
              </a:rPr>
              <a:t>2</a:t>
            </a:r>
            <a:r>
              <a:rPr lang="en-US" sz="2000" dirty="0" smtClean="0">
                <a:latin typeface="Calibri" pitchFamily="34" charset="0"/>
              </a:rPr>
              <a:t>) - P (v</a:t>
            </a:r>
            <a:r>
              <a:rPr lang="en-US" sz="2000" baseline="-25000" dirty="0" smtClean="0">
                <a:latin typeface="Calibri" pitchFamily="34" charset="0"/>
              </a:rPr>
              <a:t>1 </a:t>
            </a:r>
            <a:r>
              <a:rPr lang="en-US" sz="2000" dirty="0" smtClean="0">
                <a:latin typeface="Calibri" pitchFamily="34" charset="0"/>
              </a:rPr>
              <a:t>∩ v</a:t>
            </a:r>
            <a:r>
              <a:rPr lang="en-US" sz="2000" baseline="-25000" dirty="0" smtClean="0">
                <a:latin typeface="Calibri" pitchFamily="34" charset="0"/>
              </a:rPr>
              <a:t>2</a:t>
            </a:r>
            <a:r>
              <a:rPr lang="en-US" sz="2000" dirty="0" smtClean="0">
                <a:latin typeface="Calibri" pitchFamily="34" charset="0"/>
              </a:rPr>
              <a:t>)</a:t>
            </a:r>
          </a:p>
          <a:p>
            <a:pPr>
              <a:buClrTx/>
              <a:buFont typeface="Wingdings" pitchFamily="2" charset="2"/>
              <a:buChar char="ü"/>
            </a:pPr>
            <a:r>
              <a:rPr lang="en-US" sz="2000" dirty="0" smtClean="0">
                <a:latin typeface="Calibri" pitchFamily="34" charset="0"/>
              </a:rPr>
              <a:t>P (v</a:t>
            </a:r>
            <a:r>
              <a:rPr lang="en-US" sz="2000" baseline="-25000" dirty="0" smtClean="0">
                <a:latin typeface="Calibri" pitchFamily="34" charset="0"/>
              </a:rPr>
              <a:t>1 </a:t>
            </a:r>
            <a:r>
              <a:rPr lang="en-US" sz="2000" dirty="0" smtClean="0">
                <a:latin typeface="Calibri" pitchFamily="34" charset="0"/>
              </a:rPr>
              <a:t>∩ v</a:t>
            </a:r>
            <a:r>
              <a:rPr lang="en-US" sz="2000" baseline="-25000" dirty="0" smtClean="0">
                <a:latin typeface="Calibri" pitchFamily="34" charset="0"/>
              </a:rPr>
              <a:t>2</a:t>
            </a:r>
            <a:r>
              <a:rPr lang="en-US" sz="2000" dirty="0" smtClean="0">
                <a:latin typeface="Calibri" pitchFamily="34" charset="0"/>
              </a:rPr>
              <a:t>) = 0.2 (v</a:t>
            </a:r>
            <a:r>
              <a:rPr lang="en-US" sz="2000" baseline="-25000" dirty="0" smtClean="0">
                <a:latin typeface="Calibri" pitchFamily="34" charset="0"/>
              </a:rPr>
              <a:t>1 </a:t>
            </a:r>
            <a:r>
              <a:rPr lang="en-US" sz="2000" dirty="0" smtClean="0">
                <a:latin typeface="Calibri" pitchFamily="34" charset="0"/>
              </a:rPr>
              <a:t>and v</a:t>
            </a:r>
            <a:r>
              <a:rPr lang="en-US" sz="2000" baseline="-25000" dirty="0" smtClean="0">
                <a:latin typeface="Calibri" pitchFamily="34" charset="0"/>
              </a:rPr>
              <a:t>2</a:t>
            </a:r>
            <a:r>
              <a:rPr lang="en-US" sz="2000" dirty="0" smtClean="0">
                <a:latin typeface="Calibri" pitchFamily="34" charset="0"/>
              </a:rPr>
              <a:t> are non disjoint) </a:t>
            </a:r>
          </a:p>
          <a:p>
            <a:pPr>
              <a:buFont typeface="Wingdings 2" pitchFamily="18" charset="2"/>
              <a:buNone/>
            </a:pPr>
            <a:endParaRPr lang="en-US" sz="2000" dirty="0" smtClean="0">
              <a:latin typeface="Calibri" pitchFamily="34" charset="0"/>
            </a:endParaRPr>
          </a:p>
          <a:p>
            <a:pPr>
              <a:buFont typeface="Wingdings 2" pitchFamily="18" charset="2"/>
              <a:buNone/>
            </a:pPr>
            <a:r>
              <a:rPr lang="en-US" sz="2000" dirty="0" smtClean="0"/>
              <a:t>Since, P (v</a:t>
            </a:r>
            <a:r>
              <a:rPr lang="en-US" sz="2000" baseline="-25000" dirty="0" smtClean="0"/>
              <a:t>1</a:t>
            </a:r>
            <a:r>
              <a:rPr lang="en-US" sz="2000" dirty="0" smtClean="0"/>
              <a:t>). P (v</a:t>
            </a:r>
            <a:r>
              <a:rPr lang="en-US" sz="2000" baseline="-25000" dirty="0" smtClean="0"/>
              <a:t>2</a:t>
            </a:r>
            <a:r>
              <a:rPr lang="en-US" sz="2000" dirty="0" smtClean="0"/>
              <a:t>) ≠ P (v</a:t>
            </a:r>
            <a:r>
              <a:rPr lang="en-US" sz="2000" baseline="-25000" dirty="0" smtClean="0"/>
              <a:t>1 </a:t>
            </a:r>
            <a:r>
              <a:rPr lang="en-US" sz="2000" dirty="0" smtClean="0"/>
              <a:t>∩ v</a:t>
            </a:r>
            <a:r>
              <a:rPr lang="en-US" sz="2000" baseline="-25000" dirty="0" smtClean="0"/>
              <a:t>2</a:t>
            </a:r>
            <a:r>
              <a:rPr lang="en-US" sz="2000" dirty="0" smtClean="0"/>
              <a:t>), </a:t>
            </a:r>
          </a:p>
          <a:p>
            <a:pPr>
              <a:buFont typeface="Wingdings 2" pitchFamily="18" charset="2"/>
              <a:buNone/>
            </a:pPr>
            <a:r>
              <a:rPr lang="en-US" sz="2000" dirty="0" smtClean="0"/>
              <a:t>v</a:t>
            </a:r>
            <a:r>
              <a:rPr lang="en-US" sz="2000" baseline="-25000" dirty="0" smtClean="0"/>
              <a:t>1 </a:t>
            </a:r>
            <a:r>
              <a:rPr lang="en-US" sz="2000" dirty="0" smtClean="0"/>
              <a:t> and v</a:t>
            </a:r>
            <a:r>
              <a:rPr lang="en-US" sz="2000" baseline="-25000" dirty="0" smtClean="0"/>
              <a:t>2</a:t>
            </a:r>
            <a:r>
              <a:rPr lang="en-US" sz="2000" dirty="0" smtClean="0"/>
              <a:t> are dependent. </a:t>
            </a:r>
          </a:p>
          <a:p>
            <a:pPr>
              <a:buFont typeface="Wingdings 2" pitchFamily="18" charset="2"/>
              <a:buNone/>
            </a:pPr>
            <a:endParaRPr lang="en-US" sz="2000" dirty="0" smtClean="0"/>
          </a:p>
          <a:p>
            <a:pPr>
              <a:buClrTx/>
              <a:buFont typeface="Wingdings" pitchFamily="2" charset="2"/>
              <a:buChar char="ü"/>
            </a:pPr>
            <a:r>
              <a:rPr lang="en-US" sz="2000" dirty="0" smtClean="0"/>
              <a:t>P (v</a:t>
            </a:r>
            <a:r>
              <a:rPr lang="en-US" sz="2000" baseline="-25000" dirty="0" smtClean="0"/>
              <a:t>1 </a:t>
            </a:r>
            <a:r>
              <a:rPr lang="en-US" sz="2000" dirty="0" smtClean="0"/>
              <a:t>∩ v</a:t>
            </a:r>
            <a:r>
              <a:rPr lang="en-US" sz="2000" baseline="-25000" dirty="0" smtClean="0"/>
              <a:t>2</a:t>
            </a:r>
            <a:r>
              <a:rPr lang="en-US" sz="2000" baseline="30000" dirty="0" smtClean="0"/>
              <a:t>c</a:t>
            </a:r>
            <a:r>
              <a:rPr lang="en-US" sz="2000" dirty="0" smtClean="0"/>
              <a:t>) = 0.45</a:t>
            </a:r>
          </a:p>
          <a:p>
            <a:pPr>
              <a:buClrTx/>
              <a:buFont typeface="Wingdings" pitchFamily="2" charset="2"/>
              <a:buChar char="ü"/>
            </a:pPr>
            <a:r>
              <a:rPr lang="en-US" sz="2000" dirty="0" smtClean="0"/>
              <a:t>P (v</a:t>
            </a:r>
            <a:r>
              <a:rPr lang="en-US" sz="2000" baseline="-25000" dirty="0" smtClean="0"/>
              <a:t>2</a:t>
            </a:r>
            <a:r>
              <a:rPr lang="en-US" sz="2000" dirty="0" smtClean="0"/>
              <a:t> ∩ v</a:t>
            </a:r>
            <a:r>
              <a:rPr lang="en-US" sz="2000" baseline="-25000" dirty="0" smtClean="0"/>
              <a:t>1</a:t>
            </a:r>
            <a:r>
              <a:rPr lang="en-US" sz="2000" baseline="30000" dirty="0" smtClean="0"/>
              <a:t>c</a:t>
            </a:r>
            <a:r>
              <a:rPr lang="en-US" sz="2000" dirty="0" smtClean="0"/>
              <a:t>) = 0.35</a:t>
            </a:r>
          </a:p>
          <a:p>
            <a:pPr>
              <a:buClrTx/>
              <a:buFont typeface="Wingdings" pitchFamily="2" charset="2"/>
              <a:buChar char="ü"/>
            </a:pPr>
            <a:r>
              <a:rPr lang="en-US" sz="2000" dirty="0" smtClean="0"/>
              <a:t>P (v</a:t>
            </a:r>
            <a:r>
              <a:rPr lang="en-US" sz="2000" baseline="-25000" dirty="0" smtClean="0"/>
              <a:t>2</a:t>
            </a:r>
            <a:r>
              <a:rPr lang="en-US" sz="2000" dirty="0" smtClean="0"/>
              <a:t> ∩ v</a:t>
            </a:r>
            <a:r>
              <a:rPr lang="en-US" sz="2000" baseline="-25000" dirty="0" smtClean="0"/>
              <a:t>1</a:t>
            </a:r>
            <a:r>
              <a:rPr lang="en-US" sz="2000" dirty="0" smtClean="0"/>
              <a:t>) = 0.2 </a:t>
            </a:r>
          </a:p>
          <a:p>
            <a:pPr>
              <a:buClrTx/>
              <a:buFont typeface="Wingdings" pitchFamily="2" charset="2"/>
              <a:buChar char="ü"/>
            </a:pPr>
            <a:r>
              <a:rPr lang="en-US" sz="2000" dirty="0" smtClean="0"/>
              <a:t>P (v</a:t>
            </a:r>
            <a:r>
              <a:rPr lang="en-US" sz="2000" baseline="-25000" dirty="0" smtClean="0"/>
              <a:t>2</a:t>
            </a:r>
            <a:r>
              <a:rPr lang="en-US" sz="2000" baseline="30000" dirty="0" smtClean="0"/>
              <a:t>c</a:t>
            </a:r>
            <a:r>
              <a:rPr lang="en-US" sz="2000" dirty="0" smtClean="0"/>
              <a:t> ∩ v</a:t>
            </a:r>
            <a:r>
              <a:rPr lang="en-US" sz="2000" baseline="-25000" dirty="0" smtClean="0"/>
              <a:t>1</a:t>
            </a:r>
            <a:r>
              <a:rPr lang="en-US" sz="2000" baseline="30000" dirty="0" smtClean="0"/>
              <a:t>c</a:t>
            </a:r>
            <a:r>
              <a:rPr lang="en-US" sz="2000" dirty="0" smtClean="0"/>
              <a:t>) = 0 </a:t>
            </a:r>
          </a:p>
          <a:p>
            <a:pPr>
              <a:buClrTx/>
              <a:buFont typeface="Wingdings 2" pitchFamily="18" charset="2"/>
              <a:buNone/>
            </a:pPr>
            <a:endParaRPr lang="en-US" sz="2000" dirty="0" smtClean="0">
              <a:latin typeface="Calibri" pitchFamily="34" charset="0"/>
            </a:endParaRPr>
          </a:p>
          <a:p>
            <a:pPr>
              <a:buFont typeface="Wingdings 2" pitchFamily="18" charset="2"/>
              <a:buNone/>
            </a:pPr>
            <a:endParaRPr lang="en-US" sz="2000" dirty="0" smtClean="0"/>
          </a:p>
        </p:txBody>
      </p:sp>
      <p:pic>
        <p:nvPicPr>
          <p:cNvPr id="6" name="Picture 5" descr="C:\Users\msahinog\Desktop\CYBER RISK Informatics\Chapter 4\With Title Figures\Chapter 4 Figure 14 (a) W Title.jpg"/>
          <p:cNvPicPr/>
          <p:nvPr/>
        </p:nvPicPr>
        <p:blipFill rotWithShape="1">
          <a:blip r:embed="rId2"/>
          <a:srcRect t="1" b="10270"/>
          <a:stretch/>
        </p:blipFill>
        <p:spPr bwMode="auto">
          <a:xfrm>
            <a:off x="5580063" y="1700213"/>
            <a:ext cx="2954337" cy="1728787"/>
          </a:xfrm>
          <a:prstGeom prst="rect">
            <a:avLst/>
          </a:prstGeom>
          <a:noFill/>
          <a:ln w="19050">
            <a:solidFill>
              <a:schemeClr val="accent3">
                <a:lumMod val="50000"/>
              </a:schemeClr>
            </a:solidFill>
          </a:ln>
          <a:extLst/>
        </p:spPr>
      </p:pic>
      <p:pic>
        <p:nvPicPr>
          <p:cNvPr id="3789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063" y="4076700"/>
            <a:ext cx="3024187" cy="1655763"/>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53</a:t>
            </a:fld>
            <a:endParaRPr lang="en-IN"/>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23528" y="188640"/>
            <a:ext cx="8209285" cy="1008113"/>
          </a:xfrm>
        </p:spPr>
        <p:txBody>
          <a:bodyPr>
            <a:noAutofit/>
          </a:bodyPr>
          <a:lstStyle/>
          <a:p>
            <a:pPr eaLnBrk="1" fontAlgn="auto" hangingPunct="1">
              <a:spcAft>
                <a:spcPts val="0"/>
              </a:spcAft>
              <a:defRPr/>
            </a:pPr>
            <a:r>
              <a:rPr lang="en-US" sz="2000" b="1" cap="all" dirty="0" smtClean="0">
                <a:solidFill>
                  <a:srgbClr val="002060"/>
                </a:solidFill>
                <a:latin typeface="Tahoma" pitchFamily="34" charset="0"/>
                <a:ea typeface="Tahoma" pitchFamily="34" charset="0"/>
                <a:cs typeface="Tahoma" pitchFamily="34" charset="0"/>
              </a:rPr>
              <a:t>Modifying the SM Quantitative Model for</a:t>
            </a:r>
            <a:br>
              <a:rPr lang="en-US" sz="2000" b="1" cap="all" dirty="0" smtClean="0">
                <a:solidFill>
                  <a:srgbClr val="002060"/>
                </a:solidFill>
                <a:latin typeface="Tahoma" pitchFamily="34" charset="0"/>
                <a:ea typeface="Tahoma" pitchFamily="34" charset="0"/>
                <a:cs typeface="Tahoma" pitchFamily="34" charset="0"/>
              </a:rPr>
            </a:br>
            <a:r>
              <a:rPr lang="en-US" sz="2000" b="1" cap="all" dirty="0" smtClean="0">
                <a:solidFill>
                  <a:srgbClr val="002060"/>
                </a:solidFill>
                <a:latin typeface="Tahoma" pitchFamily="34" charset="0"/>
                <a:ea typeface="Tahoma" pitchFamily="34" charset="0"/>
                <a:cs typeface="Tahoma" pitchFamily="34" charset="0"/>
              </a:rPr>
              <a:t>Categorical, Hybrid and Non disjoint Data</a:t>
            </a:r>
            <a:r>
              <a:rPr lang="en-US" sz="2400" b="1" cap="all" dirty="0" smtClean="0">
                <a:solidFill>
                  <a:srgbClr val="002060"/>
                </a:solidFill>
                <a:latin typeface="Tahoma" pitchFamily="34" charset="0"/>
                <a:ea typeface="Tahoma" pitchFamily="34" charset="0"/>
                <a:cs typeface="Tahoma" pitchFamily="34" charset="0"/>
              </a:rPr>
              <a:t> (</a:t>
            </a:r>
            <a:r>
              <a:rPr lang="en-US" sz="2000" b="1" cap="all" dirty="0" smtClean="0">
                <a:solidFill>
                  <a:srgbClr val="002060"/>
                </a:solidFill>
                <a:latin typeface="Tahoma" pitchFamily="34" charset="0"/>
                <a:ea typeface="Tahoma" pitchFamily="34" charset="0"/>
                <a:cs typeface="Tahoma" pitchFamily="34" charset="0"/>
              </a:rPr>
              <a:t>cont’d)</a:t>
            </a:r>
            <a:r>
              <a:rPr lang="en-US" sz="2400" b="1" cap="small" dirty="0" smtClean="0"/>
              <a:t/>
            </a:r>
            <a:br>
              <a:rPr lang="en-US" sz="2400" b="1" cap="small" dirty="0" smtClean="0"/>
            </a:br>
            <a:endParaRPr lang="en-IN" sz="2400" b="1" dirty="0" smtClean="0">
              <a:solidFill>
                <a:schemeClr val="accent3">
                  <a:lumMod val="50000"/>
                </a:schemeClr>
              </a:solidFill>
              <a:latin typeface="Algerian" pitchFamily="82" charset="0"/>
              <a:ea typeface="Verdana" pitchFamily="34" charset="0"/>
              <a:cs typeface="Verdana" pitchFamily="34" charset="0"/>
            </a:endParaRPr>
          </a:p>
        </p:txBody>
      </p:sp>
      <p:sp>
        <p:nvSpPr>
          <p:cNvPr id="38915" name="Content Placeholder 2"/>
          <p:cNvSpPr>
            <a:spLocks noGrp="1"/>
          </p:cNvSpPr>
          <p:nvPr>
            <p:ph sz="quarter" idx="1"/>
          </p:nvPr>
        </p:nvSpPr>
        <p:spPr>
          <a:xfrm>
            <a:off x="250825" y="1484313"/>
            <a:ext cx="4608513" cy="5040312"/>
          </a:xfrm>
        </p:spPr>
        <p:txBody>
          <a:bodyPr/>
          <a:lstStyle/>
          <a:p>
            <a:pPr>
              <a:buFont typeface="Wingdings 2" pitchFamily="18" charset="2"/>
              <a:buNone/>
            </a:pPr>
            <a:r>
              <a:rPr lang="en-US" sz="2000" dirty="0" smtClean="0">
                <a:latin typeface="Calibri" pitchFamily="34" charset="0"/>
              </a:rPr>
              <a:t>Let (n=2) for threats in Figure beside: </a:t>
            </a:r>
          </a:p>
          <a:p>
            <a:pPr>
              <a:buFont typeface="Wingdings 2" pitchFamily="18" charset="2"/>
              <a:buNone/>
            </a:pPr>
            <a:endParaRPr lang="en-US" sz="2000" b="1" dirty="0" smtClean="0">
              <a:latin typeface="Calibri" pitchFamily="34" charset="0"/>
            </a:endParaRPr>
          </a:p>
          <a:p>
            <a:pPr>
              <a:buFont typeface="Wingdings 2" pitchFamily="18" charset="2"/>
              <a:buNone/>
            </a:pPr>
            <a:r>
              <a:rPr lang="fr-FR" sz="2000" dirty="0" smtClean="0">
                <a:latin typeface="Calibri" pitchFamily="34" charset="0"/>
              </a:rPr>
              <a:t>Let: </a:t>
            </a:r>
            <a:endParaRPr lang="en-US" sz="2000" dirty="0" smtClean="0">
              <a:latin typeface="Calibri" pitchFamily="34" charset="0"/>
            </a:endParaRPr>
          </a:p>
          <a:p>
            <a:pPr>
              <a:buFont typeface="Wingdings 2" pitchFamily="18" charset="2"/>
              <a:buNone/>
            </a:pPr>
            <a:r>
              <a:rPr lang="fr-FR" sz="2000" dirty="0" smtClean="0">
                <a:latin typeface="Calibri" pitchFamily="34" charset="0"/>
              </a:rPr>
              <a:t>P (t</a:t>
            </a:r>
            <a:r>
              <a:rPr lang="fr-FR" sz="2000" baseline="-25000" dirty="0" smtClean="0">
                <a:latin typeface="Calibri" pitchFamily="34" charset="0"/>
              </a:rPr>
              <a:t>1</a:t>
            </a:r>
            <a:r>
              <a:rPr lang="fr-FR" sz="2000" dirty="0" smtClean="0">
                <a:latin typeface="Calibri" pitchFamily="34" charset="0"/>
              </a:rPr>
              <a:t>) = 0.8</a:t>
            </a:r>
            <a:r>
              <a:rPr lang="en-US" sz="2000" dirty="0" smtClean="0">
                <a:latin typeface="Calibri" pitchFamily="34" charset="0"/>
              </a:rPr>
              <a:t> </a:t>
            </a:r>
          </a:p>
          <a:p>
            <a:pPr>
              <a:buFont typeface="Wingdings 2" pitchFamily="18" charset="2"/>
              <a:buNone/>
            </a:pPr>
            <a:r>
              <a:rPr lang="fr-FR" sz="2000" dirty="0" smtClean="0">
                <a:latin typeface="Calibri" pitchFamily="34" charset="0"/>
              </a:rPr>
              <a:t>P (t</a:t>
            </a:r>
            <a:r>
              <a:rPr lang="fr-FR" sz="2000" baseline="-25000" dirty="0" smtClean="0">
                <a:latin typeface="Calibri" pitchFamily="34" charset="0"/>
              </a:rPr>
              <a:t>2</a:t>
            </a:r>
            <a:r>
              <a:rPr lang="fr-FR" sz="2000" dirty="0" smtClean="0">
                <a:latin typeface="Calibri" pitchFamily="34" charset="0"/>
              </a:rPr>
              <a:t>) = 0.7 </a:t>
            </a:r>
          </a:p>
          <a:p>
            <a:pPr>
              <a:buFont typeface="Wingdings 2" pitchFamily="18" charset="2"/>
              <a:buNone/>
            </a:pPr>
            <a:endParaRPr lang="fr-FR" sz="2000" dirty="0" smtClean="0">
              <a:latin typeface="Calibri" pitchFamily="34" charset="0"/>
            </a:endParaRPr>
          </a:p>
          <a:p>
            <a:pPr>
              <a:buFont typeface="Wingdings 2" pitchFamily="18" charset="2"/>
              <a:buNone/>
            </a:pPr>
            <a:r>
              <a:rPr lang="fr-FR" sz="2000" dirty="0" err="1" smtClean="0">
                <a:latin typeface="Calibri" pitchFamily="34" charset="0"/>
              </a:rPr>
              <a:t>Then</a:t>
            </a:r>
            <a:r>
              <a:rPr lang="fr-FR" sz="2000" dirty="0" smtClean="0">
                <a:latin typeface="Calibri" pitchFamily="34" charset="0"/>
              </a:rPr>
              <a:t>,</a:t>
            </a:r>
          </a:p>
          <a:p>
            <a:pPr>
              <a:buFont typeface="Wingdings 2" pitchFamily="18" charset="2"/>
              <a:buNone/>
            </a:pPr>
            <a:r>
              <a:rPr lang="fr-FR" sz="2000" dirty="0" smtClean="0">
                <a:latin typeface="Calibri" pitchFamily="34" charset="0"/>
              </a:rPr>
              <a:t>P (t</a:t>
            </a:r>
            <a:r>
              <a:rPr lang="fr-FR" sz="2000" baseline="-25000" dirty="0" smtClean="0">
                <a:latin typeface="Calibri" pitchFamily="34" charset="0"/>
              </a:rPr>
              <a:t>1 </a:t>
            </a:r>
            <a:r>
              <a:rPr lang="fr-FR" sz="2000" dirty="0" smtClean="0">
                <a:latin typeface="Calibri" pitchFamily="34" charset="0"/>
              </a:rPr>
              <a:t>U t</a:t>
            </a:r>
            <a:r>
              <a:rPr lang="fr-FR" sz="2000" baseline="-25000" dirty="0" smtClean="0">
                <a:latin typeface="Calibri" pitchFamily="34" charset="0"/>
              </a:rPr>
              <a:t>2</a:t>
            </a:r>
            <a:r>
              <a:rPr lang="fr-FR" sz="2000" dirty="0" smtClean="0">
                <a:latin typeface="Calibri" pitchFamily="34" charset="0"/>
              </a:rPr>
              <a:t>) = P (t</a:t>
            </a:r>
            <a:r>
              <a:rPr lang="fr-FR" sz="2000" baseline="-25000" dirty="0" smtClean="0">
                <a:latin typeface="Calibri" pitchFamily="34" charset="0"/>
              </a:rPr>
              <a:t>1</a:t>
            </a:r>
            <a:r>
              <a:rPr lang="fr-FR" sz="2000" dirty="0" smtClean="0">
                <a:latin typeface="Calibri" pitchFamily="34" charset="0"/>
              </a:rPr>
              <a:t>) + P (t</a:t>
            </a:r>
            <a:r>
              <a:rPr lang="fr-FR" sz="2000" baseline="-25000" dirty="0" smtClean="0">
                <a:latin typeface="Calibri" pitchFamily="34" charset="0"/>
              </a:rPr>
              <a:t>2</a:t>
            </a:r>
            <a:r>
              <a:rPr lang="fr-FR" sz="2000" dirty="0" smtClean="0">
                <a:latin typeface="Calibri" pitchFamily="34" charset="0"/>
              </a:rPr>
              <a:t>) - P (t</a:t>
            </a:r>
            <a:r>
              <a:rPr lang="fr-FR" sz="2000" baseline="-25000" dirty="0" smtClean="0">
                <a:latin typeface="Calibri" pitchFamily="34" charset="0"/>
              </a:rPr>
              <a:t>1 </a:t>
            </a:r>
            <a:r>
              <a:rPr lang="fr-FR" sz="2000" dirty="0" smtClean="0">
                <a:latin typeface="Calibri" pitchFamily="34" charset="0"/>
              </a:rPr>
              <a:t>∩ t</a:t>
            </a:r>
            <a:r>
              <a:rPr lang="fr-FR" sz="2000" baseline="-25000" dirty="0" smtClean="0">
                <a:latin typeface="Calibri" pitchFamily="34" charset="0"/>
              </a:rPr>
              <a:t>2</a:t>
            </a:r>
            <a:r>
              <a:rPr lang="fr-FR" sz="2000" dirty="0" smtClean="0">
                <a:latin typeface="Calibri" pitchFamily="34" charset="0"/>
              </a:rPr>
              <a:t>)</a:t>
            </a:r>
            <a:endParaRPr lang="en-US" sz="2000" dirty="0" smtClean="0">
              <a:latin typeface="Calibri" pitchFamily="34" charset="0"/>
            </a:endParaRPr>
          </a:p>
          <a:p>
            <a:pPr>
              <a:buFont typeface="Wingdings 2" pitchFamily="18" charset="2"/>
              <a:buNone/>
            </a:pPr>
            <a:r>
              <a:rPr lang="fr-FR" sz="2000" dirty="0" smtClean="0">
                <a:latin typeface="Calibri" pitchFamily="34" charset="0"/>
              </a:rPr>
              <a:t>P (t</a:t>
            </a:r>
            <a:r>
              <a:rPr lang="fr-FR" sz="2000" baseline="-25000" dirty="0" smtClean="0">
                <a:latin typeface="Calibri" pitchFamily="34" charset="0"/>
              </a:rPr>
              <a:t>1 </a:t>
            </a:r>
            <a:r>
              <a:rPr lang="fr-FR" sz="2000" dirty="0" smtClean="0">
                <a:latin typeface="Calibri" pitchFamily="34" charset="0"/>
              </a:rPr>
              <a:t>∩ t</a:t>
            </a:r>
            <a:r>
              <a:rPr lang="fr-FR" sz="2000" baseline="-25000" dirty="0" smtClean="0">
                <a:latin typeface="Calibri" pitchFamily="34" charset="0"/>
              </a:rPr>
              <a:t>2</a:t>
            </a:r>
            <a:r>
              <a:rPr lang="fr-FR" sz="2000" dirty="0" smtClean="0">
                <a:latin typeface="Calibri" pitchFamily="34" charset="0"/>
              </a:rPr>
              <a:t>) = 0.5 (t</a:t>
            </a:r>
            <a:r>
              <a:rPr lang="fr-FR" sz="2000" baseline="-25000" dirty="0" smtClean="0">
                <a:latin typeface="Calibri" pitchFamily="34" charset="0"/>
              </a:rPr>
              <a:t>1 </a:t>
            </a:r>
            <a:r>
              <a:rPr lang="fr-FR" sz="2000" dirty="0" smtClean="0">
                <a:latin typeface="Calibri" pitchFamily="34" charset="0"/>
              </a:rPr>
              <a:t>and t</a:t>
            </a:r>
            <a:r>
              <a:rPr lang="fr-FR" sz="2000" baseline="-25000" dirty="0" smtClean="0">
                <a:latin typeface="Calibri" pitchFamily="34" charset="0"/>
              </a:rPr>
              <a:t>2</a:t>
            </a:r>
            <a:r>
              <a:rPr lang="fr-FR" sz="2000" dirty="0" smtClean="0">
                <a:latin typeface="Calibri" pitchFamily="34" charset="0"/>
              </a:rPr>
              <a:t> are non disjoint)</a:t>
            </a:r>
          </a:p>
          <a:p>
            <a:pPr>
              <a:buFont typeface="Wingdings 2" pitchFamily="18" charset="2"/>
              <a:buNone/>
            </a:pPr>
            <a:endParaRPr lang="fr-FR" sz="2000" dirty="0" smtClean="0">
              <a:latin typeface="Calibri" pitchFamily="34" charset="0"/>
            </a:endParaRPr>
          </a:p>
          <a:p>
            <a:pPr>
              <a:buFont typeface="Wingdings 2" pitchFamily="18" charset="2"/>
              <a:buNone/>
            </a:pPr>
            <a:r>
              <a:rPr lang="fr-FR" sz="2000" dirty="0" smtClean="0">
                <a:latin typeface="Calibri" pitchFamily="34" charset="0"/>
                <a:ea typeface="Times New Roman" pitchFamily="18" charset="0"/>
                <a:cs typeface="Arial" charset="0"/>
              </a:rPr>
              <a:t>P (t</a:t>
            </a:r>
            <a:r>
              <a:rPr lang="fr-FR" sz="2000" baseline="-30000" dirty="0" smtClean="0">
                <a:latin typeface="Calibri" pitchFamily="34" charset="0"/>
                <a:ea typeface="Times New Roman" pitchFamily="18" charset="0"/>
                <a:cs typeface="Arial" charset="0"/>
              </a:rPr>
              <a:t>1 </a:t>
            </a:r>
            <a:r>
              <a:rPr lang="fr-FR" sz="2000" dirty="0" smtClean="0">
                <a:latin typeface="Calibri" pitchFamily="34" charset="0"/>
                <a:ea typeface="Times New Roman" pitchFamily="18" charset="0"/>
                <a:cs typeface="Arial" charset="0"/>
              </a:rPr>
              <a:t>∩ t</a:t>
            </a:r>
            <a:r>
              <a:rPr lang="fr-FR" sz="2000" baseline="-30000" dirty="0" smtClean="0">
                <a:latin typeface="Calibri" pitchFamily="34" charset="0"/>
                <a:ea typeface="Times New Roman" pitchFamily="18" charset="0"/>
                <a:cs typeface="Arial" charset="0"/>
              </a:rPr>
              <a:t>2</a:t>
            </a:r>
            <a:r>
              <a:rPr lang="fr-FR" sz="2000" baseline="30000" dirty="0" smtClean="0">
                <a:latin typeface="Calibri" pitchFamily="34" charset="0"/>
                <a:ea typeface="Times New Roman" pitchFamily="18" charset="0"/>
                <a:cs typeface="Arial" charset="0"/>
              </a:rPr>
              <a:t>c</a:t>
            </a:r>
            <a:r>
              <a:rPr lang="fr-FR" sz="2000" dirty="0" smtClean="0">
                <a:latin typeface="Calibri" pitchFamily="34" charset="0"/>
                <a:ea typeface="Times New Roman" pitchFamily="18" charset="0"/>
                <a:cs typeface="Arial" charset="0"/>
              </a:rPr>
              <a:t>) = 0.3; P (t</a:t>
            </a:r>
            <a:r>
              <a:rPr lang="fr-FR" sz="2000" baseline="-30000" dirty="0" smtClean="0">
                <a:latin typeface="Calibri" pitchFamily="34" charset="0"/>
                <a:ea typeface="Times New Roman" pitchFamily="18" charset="0"/>
                <a:cs typeface="Arial" charset="0"/>
              </a:rPr>
              <a:t>2</a:t>
            </a:r>
            <a:r>
              <a:rPr lang="fr-FR" sz="2000" dirty="0" smtClean="0">
                <a:latin typeface="Calibri" pitchFamily="34" charset="0"/>
                <a:ea typeface="Times New Roman" pitchFamily="18" charset="0"/>
                <a:cs typeface="Arial" charset="0"/>
              </a:rPr>
              <a:t> ∩ t</a:t>
            </a:r>
            <a:r>
              <a:rPr lang="fr-FR" sz="2000" baseline="-30000" dirty="0" smtClean="0">
                <a:latin typeface="Calibri" pitchFamily="34" charset="0"/>
                <a:ea typeface="Times New Roman" pitchFamily="18" charset="0"/>
                <a:cs typeface="Arial" charset="0"/>
              </a:rPr>
              <a:t>1</a:t>
            </a:r>
            <a:r>
              <a:rPr lang="fr-FR" sz="2000" baseline="30000" dirty="0" smtClean="0">
                <a:latin typeface="Calibri" pitchFamily="34" charset="0"/>
                <a:ea typeface="Times New Roman" pitchFamily="18" charset="0"/>
                <a:cs typeface="Arial" charset="0"/>
              </a:rPr>
              <a:t>c</a:t>
            </a:r>
            <a:r>
              <a:rPr lang="fr-FR" sz="2000" dirty="0" smtClean="0">
                <a:latin typeface="Calibri" pitchFamily="34" charset="0"/>
                <a:ea typeface="Times New Roman" pitchFamily="18" charset="0"/>
                <a:cs typeface="Arial" charset="0"/>
              </a:rPr>
              <a:t>) = 0.2; </a:t>
            </a:r>
          </a:p>
          <a:p>
            <a:pPr>
              <a:buFont typeface="Wingdings 2" pitchFamily="18" charset="2"/>
              <a:buNone/>
            </a:pPr>
            <a:r>
              <a:rPr lang="fr-FR" sz="2000" dirty="0" smtClean="0">
                <a:latin typeface="Calibri" pitchFamily="34" charset="0"/>
                <a:ea typeface="Times New Roman" pitchFamily="18" charset="0"/>
                <a:cs typeface="Arial" charset="0"/>
              </a:rPr>
              <a:t>P (t</a:t>
            </a:r>
            <a:r>
              <a:rPr lang="fr-FR" sz="2000" baseline="-30000" dirty="0" smtClean="0">
                <a:latin typeface="Calibri" pitchFamily="34" charset="0"/>
                <a:ea typeface="Times New Roman" pitchFamily="18" charset="0"/>
                <a:cs typeface="Arial" charset="0"/>
              </a:rPr>
              <a:t>1</a:t>
            </a:r>
            <a:r>
              <a:rPr lang="fr-FR" sz="2000" baseline="30000" dirty="0" smtClean="0">
                <a:latin typeface="Calibri" pitchFamily="34" charset="0"/>
                <a:ea typeface="Times New Roman" pitchFamily="18" charset="0"/>
                <a:cs typeface="Arial" charset="0"/>
              </a:rPr>
              <a:t>c</a:t>
            </a:r>
            <a:r>
              <a:rPr lang="fr-FR" sz="2000" baseline="-30000" dirty="0" smtClean="0">
                <a:latin typeface="Calibri" pitchFamily="34" charset="0"/>
                <a:ea typeface="Times New Roman" pitchFamily="18" charset="0"/>
                <a:cs typeface="Arial" charset="0"/>
              </a:rPr>
              <a:t> </a:t>
            </a:r>
            <a:r>
              <a:rPr lang="fr-FR" sz="2000" dirty="0" smtClean="0">
                <a:latin typeface="Calibri" pitchFamily="34" charset="0"/>
                <a:ea typeface="Times New Roman" pitchFamily="18" charset="0"/>
                <a:cs typeface="Arial" charset="0"/>
              </a:rPr>
              <a:t>∩ t</a:t>
            </a:r>
            <a:r>
              <a:rPr lang="fr-FR" sz="2000" baseline="-30000" dirty="0" smtClean="0">
                <a:latin typeface="Calibri" pitchFamily="34" charset="0"/>
                <a:ea typeface="Times New Roman" pitchFamily="18" charset="0"/>
                <a:cs typeface="Arial" charset="0"/>
              </a:rPr>
              <a:t>2</a:t>
            </a:r>
            <a:r>
              <a:rPr lang="fr-FR" sz="2000" baseline="30000" dirty="0" smtClean="0">
                <a:latin typeface="Calibri" pitchFamily="34" charset="0"/>
                <a:ea typeface="Times New Roman" pitchFamily="18" charset="0"/>
                <a:cs typeface="Arial" charset="0"/>
              </a:rPr>
              <a:t>c</a:t>
            </a:r>
            <a:r>
              <a:rPr lang="fr-FR" sz="2000" dirty="0" smtClean="0">
                <a:latin typeface="Calibri" pitchFamily="34" charset="0"/>
                <a:ea typeface="Times New Roman" pitchFamily="18" charset="0"/>
                <a:cs typeface="Arial" charset="0"/>
              </a:rPr>
              <a:t>) = 0; P (t</a:t>
            </a:r>
            <a:r>
              <a:rPr lang="fr-FR" sz="2000" baseline="-30000" dirty="0" smtClean="0">
                <a:latin typeface="Calibri" pitchFamily="34" charset="0"/>
                <a:ea typeface="Times New Roman" pitchFamily="18" charset="0"/>
                <a:cs typeface="Arial" charset="0"/>
              </a:rPr>
              <a:t>1</a:t>
            </a:r>
            <a:r>
              <a:rPr lang="fr-FR" sz="2000" dirty="0" smtClean="0">
                <a:latin typeface="Calibri" pitchFamily="34" charset="0"/>
                <a:ea typeface="Times New Roman" pitchFamily="18" charset="0"/>
                <a:cs typeface="Arial" charset="0"/>
              </a:rPr>
              <a:t>) P (t</a:t>
            </a:r>
            <a:r>
              <a:rPr lang="fr-FR" sz="2000" baseline="-30000" dirty="0" smtClean="0">
                <a:latin typeface="Calibri" pitchFamily="34" charset="0"/>
                <a:ea typeface="Times New Roman" pitchFamily="18" charset="0"/>
                <a:cs typeface="Arial" charset="0"/>
              </a:rPr>
              <a:t>2</a:t>
            </a:r>
            <a:r>
              <a:rPr lang="fr-FR" sz="2000" dirty="0" smtClean="0">
                <a:latin typeface="Calibri" pitchFamily="34" charset="0"/>
                <a:ea typeface="Times New Roman" pitchFamily="18" charset="0"/>
                <a:cs typeface="Arial" charset="0"/>
              </a:rPr>
              <a:t>) ≠ P (t</a:t>
            </a:r>
            <a:r>
              <a:rPr lang="fr-FR" sz="2000" baseline="-30000" dirty="0" smtClean="0">
                <a:latin typeface="Calibri" pitchFamily="34" charset="0"/>
                <a:ea typeface="Times New Roman" pitchFamily="18" charset="0"/>
                <a:cs typeface="Arial" charset="0"/>
              </a:rPr>
              <a:t>1 </a:t>
            </a:r>
            <a:r>
              <a:rPr lang="fr-FR" sz="2000" dirty="0" smtClean="0">
                <a:latin typeface="Calibri" pitchFamily="34" charset="0"/>
                <a:ea typeface="Times New Roman" pitchFamily="18" charset="0"/>
                <a:cs typeface="Arial" charset="0"/>
              </a:rPr>
              <a:t>∩ t</a:t>
            </a:r>
            <a:r>
              <a:rPr lang="fr-FR" sz="2000" baseline="-30000" dirty="0" smtClean="0">
                <a:latin typeface="Calibri" pitchFamily="34" charset="0"/>
                <a:ea typeface="Times New Roman" pitchFamily="18" charset="0"/>
                <a:cs typeface="Arial" charset="0"/>
              </a:rPr>
              <a:t>2</a:t>
            </a:r>
            <a:r>
              <a:rPr lang="fr-FR" sz="2000" dirty="0" smtClean="0">
                <a:latin typeface="Calibri" pitchFamily="34" charset="0"/>
                <a:ea typeface="Times New Roman" pitchFamily="18" charset="0"/>
                <a:cs typeface="Arial" charset="0"/>
              </a:rPr>
              <a:t>),</a:t>
            </a:r>
          </a:p>
          <a:p>
            <a:pPr>
              <a:buFont typeface="Wingdings 2" pitchFamily="18" charset="2"/>
              <a:buNone/>
            </a:pPr>
            <a:r>
              <a:rPr lang="fr-FR" sz="2000" dirty="0" smtClean="0">
                <a:latin typeface="Calibri" pitchFamily="34" charset="0"/>
                <a:ea typeface="Times New Roman" pitchFamily="18" charset="0"/>
                <a:cs typeface="Arial" charset="0"/>
              </a:rPr>
              <a:t>and t</a:t>
            </a:r>
            <a:r>
              <a:rPr lang="fr-FR" sz="2000" baseline="-30000" dirty="0" smtClean="0">
                <a:latin typeface="Calibri" pitchFamily="34" charset="0"/>
                <a:ea typeface="Times New Roman" pitchFamily="18" charset="0"/>
                <a:cs typeface="Arial" charset="0"/>
              </a:rPr>
              <a:t>1 </a:t>
            </a:r>
            <a:r>
              <a:rPr lang="fr-FR" sz="2000" dirty="0" smtClean="0">
                <a:latin typeface="Calibri" pitchFamily="34" charset="0"/>
                <a:ea typeface="Times New Roman" pitchFamily="18" charset="0"/>
                <a:cs typeface="Arial" charset="0"/>
              </a:rPr>
              <a:t>and t</a:t>
            </a:r>
            <a:r>
              <a:rPr lang="fr-FR" sz="2000" baseline="-30000" dirty="0" smtClean="0">
                <a:latin typeface="Calibri" pitchFamily="34" charset="0"/>
                <a:ea typeface="Times New Roman" pitchFamily="18" charset="0"/>
                <a:cs typeface="Arial" charset="0"/>
              </a:rPr>
              <a:t>2</a:t>
            </a:r>
            <a:r>
              <a:rPr lang="fr-FR" sz="2000" dirty="0" smtClean="0">
                <a:latin typeface="Calibri" pitchFamily="34" charset="0"/>
                <a:ea typeface="Times New Roman" pitchFamily="18" charset="0"/>
                <a:cs typeface="Arial" charset="0"/>
              </a:rPr>
              <a:t> are dépendent.</a:t>
            </a:r>
            <a:endParaRPr lang="fr-FR" sz="4400" dirty="0" smtClean="0">
              <a:latin typeface="Calibri" pitchFamily="34" charset="0"/>
              <a:cs typeface="Arial" charset="0"/>
            </a:endParaRPr>
          </a:p>
          <a:p>
            <a:pPr>
              <a:buFont typeface="Wingdings 2" pitchFamily="18" charset="2"/>
              <a:buNone/>
            </a:pPr>
            <a:endParaRPr lang="en-US" sz="2000" dirty="0" smtClean="0">
              <a:latin typeface="Calibri" pitchFamily="34" charset="0"/>
            </a:endParaRPr>
          </a:p>
          <a:p>
            <a:pPr>
              <a:buClrTx/>
              <a:buFont typeface="Wingdings 2" pitchFamily="18" charset="2"/>
              <a:buNone/>
            </a:pPr>
            <a:endParaRPr lang="en-US" sz="2000" dirty="0" smtClean="0">
              <a:latin typeface="Calibri" pitchFamily="34" charset="0"/>
            </a:endParaRPr>
          </a:p>
          <a:p>
            <a:pPr>
              <a:buFont typeface="Wingdings 2" pitchFamily="18" charset="2"/>
              <a:buNone/>
            </a:pPr>
            <a:endParaRPr lang="en-US" sz="2000" dirty="0" smtClean="0"/>
          </a:p>
        </p:txBody>
      </p:sp>
      <p:pic>
        <p:nvPicPr>
          <p:cNvPr id="8" name="Picture 7" descr="C:\Users\msahinog\Desktop\CYBER RISK Informatics\Chapter 4\With Title Figures\Chapter 4 Figure 15 W Title.jpg"/>
          <p:cNvPicPr/>
          <p:nvPr/>
        </p:nvPicPr>
        <p:blipFill rotWithShape="1">
          <a:blip r:embed="rId2"/>
          <a:srcRect b="8914"/>
          <a:stretch/>
        </p:blipFill>
        <p:spPr bwMode="auto">
          <a:xfrm>
            <a:off x="5364163" y="3068638"/>
            <a:ext cx="2879725" cy="1944687"/>
          </a:xfrm>
          <a:prstGeom prst="rect">
            <a:avLst/>
          </a:prstGeom>
          <a:noFill/>
          <a:ln w="19050">
            <a:solidFill>
              <a:schemeClr val="accent3">
                <a:lumMod val="50000"/>
              </a:schemeClr>
            </a:solidFill>
          </a:ln>
          <a:extLst/>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54</a:t>
            </a:fld>
            <a:endParaRPr lang="en-IN"/>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95536" y="260648"/>
            <a:ext cx="8137277" cy="936105"/>
          </a:xfrm>
        </p:spPr>
        <p:txBody>
          <a:bodyPr>
            <a:noAutofit/>
          </a:bodyPr>
          <a:lstStyle/>
          <a:p>
            <a:pPr eaLnBrk="1" fontAlgn="auto" hangingPunct="1">
              <a:spcAft>
                <a:spcPts val="0"/>
              </a:spcAft>
              <a:defRPr/>
            </a:pPr>
            <a:r>
              <a:rPr lang="en-US" sz="2000" b="1" cap="all" dirty="0" smtClean="0">
                <a:solidFill>
                  <a:srgbClr val="002060"/>
                </a:solidFill>
                <a:latin typeface="Tahoma" pitchFamily="34" charset="0"/>
                <a:ea typeface="Tahoma" pitchFamily="34" charset="0"/>
                <a:cs typeface="Tahoma" pitchFamily="34" charset="0"/>
              </a:rPr>
              <a:t>Modifying the SM Quantitative Model for</a:t>
            </a:r>
            <a:br>
              <a:rPr lang="en-US" sz="2000" b="1" cap="all" dirty="0" smtClean="0">
                <a:solidFill>
                  <a:srgbClr val="002060"/>
                </a:solidFill>
                <a:latin typeface="Tahoma" pitchFamily="34" charset="0"/>
                <a:ea typeface="Tahoma" pitchFamily="34" charset="0"/>
                <a:cs typeface="Tahoma" pitchFamily="34" charset="0"/>
              </a:rPr>
            </a:br>
            <a:r>
              <a:rPr lang="en-US" sz="2000" b="1" cap="all" dirty="0" smtClean="0">
                <a:solidFill>
                  <a:srgbClr val="002060"/>
                </a:solidFill>
                <a:latin typeface="Tahoma" pitchFamily="34" charset="0"/>
                <a:ea typeface="Tahoma" pitchFamily="34" charset="0"/>
                <a:cs typeface="Tahoma" pitchFamily="34" charset="0"/>
              </a:rPr>
              <a:t>Categorical, Hybrid and Non disjoint Data (cont’d)</a:t>
            </a:r>
            <a:br>
              <a:rPr lang="en-US" sz="2000" b="1" cap="all" dirty="0" smtClean="0">
                <a:solidFill>
                  <a:srgbClr val="002060"/>
                </a:solidFill>
                <a:latin typeface="Tahoma" pitchFamily="34" charset="0"/>
                <a:ea typeface="Tahoma" pitchFamily="34" charset="0"/>
                <a:cs typeface="Tahoma" pitchFamily="34" charset="0"/>
              </a:rPr>
            </a:br>
            <a:endParaRPr lang="en-IN" sz="2000" b="1" cap="all" dirty="0" smtClean="0">
              <a:solidFill>
                <a:srgbClr val="002060"/>
              </a:solidFill>
              <a:latin typeface="Tahoma" pitchFamily="34" charset="0"/>
              <a:ea typeface="Tahoma" pitchFamily="34" charset="0"/>
              <a:cs typeface="Tahoma" pitchFamily="34" charset="0"/>
            </a:endParaRPr>
          </a:p>
        </p:txBody>
      </p:sp>
      <p:sp>
        <p:nvSpPr>
          <p:cNvPr id="39939" name="Content Placeholder 2"/>
          <p:cNvSpPr>
            <a:spLocks noGrp="1"/>
          </p:cNvSpPr>
          <p:nvPr>
            <p:ph sz="quarter" idx="1"/>
          </p:nvPr>
        </p:nvSpPr>
        <p:spPr>
          <a:xfrm>
            <a:off x="250825" y="1484313"/>
            <a:ext cx="4033838" cy="4824412"/>
          </a:xfrm>
        </p:spPr>
        <p:txBody>
          <a:bodyPr/>
          <a:lstStyle/>
          <a:p>
            <a:pPr>
              <a:buFont typeface="Wingdings 2" pitchFamily="18" charset="2"/>
              <a:buNone/>
            </a:pPr>
            <a:r>
              <a:rPr lang="en-US" sz="2000" smtClean="0">
                <a:latin typeface="Calibri" pitchFamily="34" charset="0"/>
              </a:rPr>
              <a:t>Let: </a:t>
            </a:r>
          </a:p>
          <a:p>
            <a:pPr>
              <a:buFont typeface="Wingdings 2" pitchFamily="18" charset="2"/>
              <a:buNone/>
            </a:pPr>
            <a:r>
              <a:rPr lang="en-US" sz="2000" smtClean="0">
                <a:latin typeface="Calibri" pitchFamily="34" charset="0"/>
              </a:rPr>
              <a:t>P (v</a:t>
            </a:r>
            <a:r>
              <a:rPr lang="en-US" sz="2000" baseline="-25000" smtClean="0">
                <a:latin typeface="Calibri" pitchFamily="34" charset="0"/>
              </a:rPr>
              <a:t>1</a:t>
            </a:r>
            <a:r>
              <a:rPr lang="en-US" sz="2000" smtClean="0">
                <a:latin typeface="Calibri" pitchFamily="34" charset="0"/>
              </a:rPr>
              <a:t>) = 0.55</a:t>
            </a:r>
          </a:p>
          <a:p>
            <a:pPr>
              <a:buFont typeface="Wingdings 2" pitchFamily="18" charset="2"/>
              <a:buNone/>
            </a:pPr>
            <a:r>
              <a:rPr lang="en-US" sz="2000" smtClean="0">
                <a:latin typeface="Calibri" pitchFamily="34" charset="0"/>
              </a:rPr>
              <a:t>P (v</a:t>
            </a:r>
            <a:r>
              <a:rPr lang="en-US" sz="2000" baseline="-25000" smtClean="0">
                <a:latin typeface="Calibri" pitchFamily="34" charset="0"/>
              </a:rPr>
              <a:t>2</a:t>
            </a:r>
            <a:r>
              <a:rPr lang="en-US" sz="2000" smtClean="0">
                <a:latin typeface="Calibri" pitchFamily="34" charset="0"/>
              </a:rPr>
              <a:t>) = 0.45 P (v</a:t>
            </a:r>
            <a:r>
              <a:rPr lang="en-US" sz="2000" baseline="-25000" smtClean="0">
                <a:latin typeface="Calibri" pitchFamily="34" charset="0"/>
              </a:rPr>
              <a:t>3</a:t>
            </a:r>
            <a:r>
              <a:rPr lang="en-US" sz="2000" smtClean="0">
                <a:latin typeface="Calibri" pitchFamily="34" charset="0"/>
              </a:rPr>
              <a:t>) = 0.45 </a:t>
            </a:r>
          </a:p>
          <a:p>
            <a:pPr>
              <a:buFont typeface="Wingdings 2" pitchFamily="18" charset="2"/>
              <a:buNone/>
            </a:pPr>
            <a:r>
              <a:rPr lang="en-US" sz="2000" smtClean="0">
                <a:latin typeface="Calibri" pitchFamily="34" charset="0"/>
              </a:rPr>
              <a:t>P (v</a:t>
            </a:r>
            <a:r>
              <a:rPr lang="en-US" sz="2000" baseline="-25000" smtClean="0">
                <a:latin typeface="Calibri" pitchFamily="34" charset="0"/>
              </a:rPr>
              <a:t>1 </a:t>
            </a:r>
            <a:r>
              <a:rPr lang="en-US" sz="2000" smtClean="0">
                <a:latin typeface="Calibri" pitchFamily="34" charset="0"/>
              </a:rPr>
              <a:t>∩ v</a:t>
            </a:r>
            <a:r>
              <a:rPr lang="en-US" sz="2000" baseline="-25000" smtClean="0">
                <a:latin typeface="Calibri" pitchFamily="34" charset="0"/>
              </a:rPr>
              <a:t>2</a:t>
            </a:r>
            <a:r>
              <a:rPr lang="en-US" sz="2000" smtClean="0">
                <a:latin typeface="Calibri" pitchFamily="34" charset="0"/>
              </a:rPr>
              <a:t>) = 0.15 </a:t>
            </a:r>
          </a:p>
          <a:p>
            <a:pPr>
              <a:buFont typeface="Wingdings 2" pitchFamily="18" charset="2"/>
              <a:buNone/>
            </a:pPr>
            <a:r>
              <a:rPr lang="en-US" sz="2000" smtClean="0">
                <a:latin typeface="Calibri" pitchFamily="34" charset="0"/>
              </a:rPr>
              <a:t>P (v</a:t>
            </a:r>
            <a:r>
              <a:rPr lang="en-US" sz="2000" baseline="-25000" smtClean="0">
                <a:latin typeface="Calibri" pitchFamily="34" charset="0"/>
              </a:rPr>
              <a:t>1 </a:t>
            </a:r>
            <a:r>
              <a:rPr lang="en-US" sz="2000" smtClean="0">
                <a:latin typeface="Calibri" pitchFamily="34" charset="0"/>
              </a:rPr>
              <a:t>∩ v</a:t>
            </a:r>
            <a:r>
              <a:rPr lang="en-US" sz="2000" baseline="-25000" smtClean="0">
                <a:latin typeface="Calibri" pitchFamily="34" charset="0"/>
              </a:rPr>
              <a:t>3</a:t>
            </a:r>
            <a:r>
              <a:rPr lang="en-US" sz="2000" smtClean="0">
                <a:latin typeface="Calibri" pitchFamily="34" charset="0"/>
              </a:rPr>
              <a:t>) = 0.25 P (v</a:t>
            </a:r>
            <a:r>
              <a:rPr lang="en-US" sz="2000" baseline="-25000" smtClean="0">
                <a:latin typeface="Calibri" pitchFamily="34" charset="0"/>
              </a:rPr>
              <a:t>3 </a:t>
            </a:r>
            <a:r>
              <a:rPr lang="en-US" sz="2000" smtClean="0">
                <a:latin typeface="Calibri" pitchFamily="34" charset="0"/>
              </a:rPr>
              <a:t>∩ v</a:t>
            </a:r>
            <a:r>
              <a:rPr lang="en-US" sz="2000" baseline="-25000" smtClean="0">
                <a:latin typeface="Calibri" pitchFamily="34" charset="0"/>
              </a:rPr>
              <a:t>2</a:t>
            </a:r>
            <a:r>
              <a:rPr lang="en-US" sz="2000" smtClean="0">
                <a:latin typeface="Calibri" pitchFamily="34" charset="0"/>
              </a:rPr>
              <a:t>) = 0.10; </a:t>
            </a:r>
          </a:p>
          <a:p>
            <a:pPr>
              <a:buFont typeface="Wingdings 2" pitchFamily="18" charset="2"/>
              <a:buNone/>
            </a:pPr>
            <a:r>
              <a:rPr lang="en-US" sz="2000" smtClean="0">
                <a:latin typeface="Calibri" pitchFamily="34" charset="0"/>
              </a:rPr>
              <a:t>P (v</a:t>
            </a:r>
            <a:r>
              <a:rPr lang="en-US" sz="2000" baseline="-25000" smtClean="0">
                <a:latin typeface="Calibri" pitchFamily="34" charset="0"/>
              </a:rPr>
              <a:t>1 </a:t>
            </a:r>
            <a:r>
              <a:rPr lang="en-US" sz="2000" smtClean="0">
                <a:latin typeface="Calibri" pitchFamily="34" charset="0"/>
              </a:rPr>
              <a:t>∩ v</a:t>
            </a:r>
            <a:r>
              <a:rPr lang="en-US" sz="2000" baseline="-25000" smtClean="0">
                <a:latin typeface="Calibri" pitchFamily="34" charset="0"/>
              </a:rPr>
              <a:t>2</a:t>
            </a:r>
            <a:r>
              <a:rPr lang="en-US" sz="2000" smtClean="0">
                <a:latin typeface="Calibri" pitchFamily="34" charset="0"/>
              </a:rPr>
              <a:t> ∩ v</a:t>
            </a:r>
            <a:r>
              <a:rPr lang="en-US" sz="2000" baseline="-25000" smtClean="0">
                <a:latin typeface="Calibri" pitchFamily="34" charset="0"/>
              </a:rPr>
              <a:t>3</a:t>
            </a:r>
            <a:r>
              <a:rPr lang="en-US" sz="2000" smtClean="0">
                <a:latin typeface="Calibri" pitchFamily="34" charset="0"/>
              </a:rPr>
              <a:t>) = 0.05</a:t>
            </a:r>
          </a:p>
          <a:p>
            <a:pPr>
              <a:buFont typeface="Wingdings 2" pitchFamily="18" charset="2"/>
              <a:buNone/>
            </a:pPr>
            <a:r>
              <a:rPr lang="en-US" sz="2000" smtClean="0">
                <a:latin typeface="Calibri" pitchFamily="34" charset="0"/>
              </a:rPr>
              <a:t>P (v</a:t>
            </a:r>
            <a:r>
              <a:rPr lang="en-US" sz="2000" baseline="-25000" smtClean="0">
                <a:latin typeface="Calibri" pitchFamily="34" charset="0"/>
              </a:rPr>
              <a:t>1 </a:t>
            </a:r>
            <a:r>
              <a:rPr lang="en-US" sz="2000" smtClean="0">
                <a:latin typeface="Calibri" pitchFamily="34" charset="0"/>
              </a:rPr>
              <a:t>∩ v</a:t>
            </a:r>
            <a:r>
              <a:rPr lang="en-US" sz="2000" baseline="-25000" smtClean="0">
                <a:latin typeface="Calibri" pitchFamily="34" charset="0"/>
              </a:rPr>
              <a:t>2</a:t>
            </a:r>
            <a:r>
              <a:rPr lang="en-US" sz="2000" smtClean="0">
                <a:latin typeface="Calibri" pitchFamily="34" charset="0"/>
              </a:rPr>
              <a:t> ∩ v</a:t>
            </a:r>
            <a:r>
              <a:rPr lang="en-US" sz="2000" baseline="-25000" smtClean="0">
                <a:latin typeface="Calibri" pitchFamily="34" charset="0"/>
              </a:rPr>
              <a:t>3</a:t>
            </a:r>
            <a:r>
              <a:rPr lang="en-US" sz="2000" baseline="30000" smtClean="0">
                <a:latin typeface="Calibri" pitchFamily="34" charset="0"/>
              </a:rPr>
              <a:t>c</a:t>
            </a:r>
            <a:r>
              <a:rPr lang="en-US" sz="2000" baseline="-25000" smtClean="0">
                <a:latin typeface="Calibri" pitchFamily="34" charset="0"/>
              </a:rPr>
              <a:t> </a:t>
            </a:r>
            <a:r>
              <a:rPr lang="en-US" sz="2000" smtClean="0">
                <a:latin typeface="Calibri" pitchFamily="34" charset="0"/>
              </a:rPr>
              <a:t>) = 0.1</a:t>
            </a:r>
          </a:p>
          <a:p>
            <a:pPr>
              <a:buFont typeface="Wingdings 2" pitchFamily="18" charset="2"/>
              <a:buNone/>
            </a:pPr>
            <a:r>
              <a:rPr lang="en-US" sz="2000" smtClean="0">
                <a:latin typeface="Calibri" pitchFamily="34" charset="0"/>
              </a:rPr>
              <a:t>P (v</a:t>
            </a:r>
            <a:r>
              <a:rPr lang="en-US" sz="2000" baseline="-25000" smtClean="0">
                <a:latin typeface="Calibri" pitchFamily="34" charset="0"/>
              </a:rPr>
              <a:t>1 </a:t>
            </a:r>
            <a:r>
              <a:rPr lang="en-US" sz="2000" smtClean="0">
                <a:latin typeface="Calibri" pitchFamily="34" charset="0"/>
              </a:rPr>
              <a:t>∩ v</a:t>
            </a:r>
            <a:r>
              <a:rPr lang="en-US" sz="2000" baseline="-25000" smtClean="0">
                <a:latin typeface="Calibri" pitchFamily="34" charset="0"/>
              </a:rPr>
              <a:t>3</a:t>
            </a:r>
            <a:r>
              <a:rPr lang="en-US" sz="2000" smtClean="0">
                <a:latin typeface="Calibri" pitchFamily="34" charset="0"/>
              </a:rPr>
              <a:t> ∩ v</a:t>
            </a:r>
            <a:r>
              <a:rPr lang="en-US" sz="2000" baseline="-25000" smtClean="0">
                <a:latin typeface="Calibri" pitchFamily="34" charset="0"/>
              </a:rPr>
              <a:t>2</a:t>
            </a:r>
            <a:r>
              <a:rPr lang="en-US" sz="2000" baseline="30000" smtClean="0">
                <a:latin typeface="Calibri" pitchFamily="34" charset="0"/>
              </a:rPr>
              <a:t>c</a:t>
            </a:r>
            <a:r>
              <a:rPr lang="en-US" sz="2000" smtClean="0">
                <a:latin typeface="Calibri" pitchFamily="34" charset="0"/>
              </a:rPr>
              <a:t>) = 0.2</a:t>
            </a:r>
          </a:p>
          <a:p>
            <a:pPr>
              <a:buFont typeface="Wingdings 2" pitchFamily="18" charset="2"/>
              <a:buNone/>
            </a:pPr>
            <a:r>
              <a:rPr lang="en-US" sz="2000" smtClean="0">
                <a:latin typeface="Calibri" pitchFamily="34" charset="0"/>
              </a:rPr>
              <a:t>P (v</a:t>
            </a:r>
            <a:r>
              <a:rPr lang="en-US" sz="2000" baseline="-25000" smtClean="0">
                <a:latin typeface="Calibri" pitchFamily="34" charset="0"/>
              </a:rPr>
              <a:t>3 </a:t>
            </a:r>
            <a:r>
              <a:rPr lang="en-US" sz="2000" smtClean="0">
                <a:latin typeface="Calibri" pitchFamily="34" charset="0"/>
              </a:rPr>
              <a:t>∩ v</a:t>
            </a:r>
            <a:r>
              <a:rPr lang="en-US" sz="2000" baseline="-25000" smtClean="0">
                <a:latin typeface="Calibri" pitchFamily="34" charset="0"/>
              </a:rPr>
              <a:t>2</a:t>
            </a:r>
            <a:r>
              <a:rPr lang="en-US" sz="2000" smtClean="0">
                <a:latin typeface="Calibri" pitchFamily="34" charset="0"/>
              </a:rPr>
              <a:t> ∩ v</a:t>
            </a:r>
            <a:r>
              <a:rPr lang="en-US" sz="2000" baseline="-25000" smtClean="0">
                <a:latin typeface="Calibri" pitchFamily="34" charset="0"/>
              </a:rPr>
              <a:t>1</a:t>
            </a:r>
            <a:r>
              <a:rPr lang="en-US" sz="2000" baseline="30000" smtClean="0">
                <a:latin typeface="Calibri" pitchFamily="34" charset="0"/>
              </a:rPr>
              <a:t>c</a:t>
            </a:r>
            <a:r>
              <a:rPr lang="en-US" sz="2000" smtClean="0">
                <a:latin typeface="Calibri" pitchFamily="34" charset="0"/>
              </a:rPr>
              <a:t>) = 0.05 </a:t>
            </a:r>
          </a:p>
          <a:p>
            <a:pPr>
              <a:buFont typeface="Wingdings 2" pitchFamily="18" charset="2"/>
              <a:buNone/>
            </a:pPr>
            <a:r>
              <a:rPr lang="en-US" sz="2000" smtClean="0">
                <a:latin typeface="Calibri" pitchFamily="34" charset="0"/>
              </a:rPr>
              <a:t>P (v</a:t>
            </a:r>
            <a:r>
              <a:rPr lang="en-US" sz="2000" baseline="-25000" smtClean="0">
                <a:latin typeface="Calibri" pitchFamily="34" charset="0"/>
              </a:rPr>
              <a:t>1 </a:t>
            </a:r>
            <a:r>
              <a:rPr lang="en-US" sz="2000" smtClean="0">
                <a:latin typeface="Calibri" pitchFamily="34" charset="0"/>
              </a:rPr>
              <a:t>∩ v</a:t>
            </a:r>
            <a:r>
              <a:rPr lang="en-US" sz="2000" baseline="-25000" smtClean="0">
                <a:latin typeface="Calibri" pitchFamily="34" charset="0"/>
              </a:rPr>
              <a:t>2</a:t>
            </a:r>
            <a:r>
              <a:rPr lang="en-US" sz="2000" baseline="30000" smtClean="0">
                <a:latin typeface="Calibri" pitchFamily="34" charset="0"/>
              </a:rPr>
              <a:t>c</a:t>
            </a:r>
            <a:r>
              <a:rPr lang="en-US" sz="2000" smtClean="0">
                <a:latin typeface="Calibri" pitchFamily="34" charset="0"/>
              </a:rPr>
              <a:t> ∩ v</a:t>
            </a:r>
            <a:r>
              <a:rPr lang="en-US" sz="2000" baseline="-25000" smtClean="0">
                <a:latin typeface="Calibri" pitchFamily="34" charset="0"/>
              </a:rPr>
              <a:t>3</a:t>
            </a:r>
            <a:r>
              <a:rPr lang="en-US" sz="2000" baseline="30000" smtClean="0">
                <a:latin typeface="Calibri" pitchFamily="34" charset="0"/>
              </a:rPr>
              <a:t>c</a:t>
            </a:r>
            <a:r>
              <a:rPr lang="en-US" sz="2000" baseline="-25000" smtClean="0">
                <a:latin typeface="Calibri" pitchFamily="34" charset="0"/>
              </a:rPr>
              <a:t> </a:t>
            </a:r>
            <a:r>
              <a:rPr lang="en-US" sz="2000" smtClean="0">
                <a:latin typeface="Calibri" pitchFamily="34" charset="0"/>
              </a:rPr>
              <a:t>) = 0.2</a:t>
            </a:r>
          </a:p>
          <a:p>
            <a:pPr>
              <a:buFont typeface="Wingdings 2" pitchFamily="18" charset="2"/>
              <a:buNone/>
            </a:pPr>
            <a:r>
              <a:rPr lang="en-US" sz="2000" smtClean="0">
                <a:latin typeface="Calibri" pitchFamily="34" charset="0"/>
              </a:rPr>
              <a:t>P (v</a:t>
            </a:r>
            <a:r>
              <a:rPr lang="en-US" sz="2000" baseline="-25000" smtClean="0">
                <a:latin typeface="Calibri" pitchFamily="34" charset="0"/>
              </a:rPr>
              <a:t>2</a:t>
            </a:r>
            <a:r>
              <a:rPr lang="en-US" sz="2000" baseline="30000" smtClean="0">
                <a:latin typeface="Calibri" pitchFamily="34" charset="0"/>
              </a:rPr>
              <a:t> </a:t>
            </a:r>
            <a:r>
              <a:rPr lang="en-US" sz="2000" smtClean="0">
                <a:latin typeface="Calibri" pitchFamily="34" charset="0"/>
              </a:rPr>
              <a:t>∩ v</a:t>
            </a:r>
            <a:r>
              <a:rPr lang="en-US" sz="2000" baseline="-25000" smtClean="0">
                <a:latin typeface="Calibri" pitchFamily="34" charset="0"/>
              </a:rPr>
              <a:t>1</a:t>
            </a:r>
            <a:r>
              <a:rPr lang="en-US" sz="2000" baseline="30000" smtClean="0">
                <a:latin typeface="Calibri" pitchFamily="34" charset="0"/>
              </a:rPr>
              <a:t>c</a:t>
            </a:r>
            <a:r>
              <a:rPr lang="en-US" sz="2000" smtClean="0">
                <a:latin typeface="Calibri" pitchFamily="34" charset="0"/>
              </a:rPr>
              <a:t> ∩ v</a:t>
            </a:r>
            <a:r>
              <a:rPr lang="en-US" sz="2000" baseline="-25000" smtClean="0">
                <a:latin typeface="Calibri" pitchFamily="34" charset="0"/>
              </a:rPr>
              <a:t>3</a:t>
            </a:r>
            <a:r>
              <a:rPr lang="en-US" sz="2000" baseline="30000" smtClean="0">
                <a:latin typeface="Calibri" pitchFamily="34" charset="0"/>
              </a:rPr>
              <a:t>c</a:t>
            </a:r>
            <a:r>
              <a:rPr lang="en-US" sz="2000" smtClean="0">
                <a:latin typeface="Calibri" pitchFamily="34" charset="0"/>
              </a:rPr>
              <a:t>) = 0.25</a:t>
            </a:r>
          </a:p>
          <a:p>
            <a:pPr>
              <a:buFont typeface="Wingdings 2" pitchFamily="18" charset="2"/>
              <a:buNone/>
            </a:pPr>
            <a:r>
              <a:rPr lang="en-US" sz="2000" smtClean="0">
                <a:latin typeface="Calibri" pitchFamily="34" charset="0"/>
              </a:rPr>
              <a:t>P (v</a:t>
            </a:r>
            <a:r>
              <a:rPr lang="en-US" sz="2000" baseline="-25000" smtClean="0">
                <a:latin typeface="Calibri" pitchFamily="34" charset="0"/>
              </a:rPr>
              <a:t>3 </a:t>
            </a:r>
            <a:r>
              <a:rPr lang="en-US" sz="2000" smtClean="0">
                <a:latin typeface="Calibri" pitchFamily="34" charset="0"/>
              </a:rPr>
              <a:t>∩ v</a:t>
            </a:r>
            <a:r>
              <a:rPr lang="en-US" sz="2000" baseline="-25000" smtClean="0">
                <a:latin typeface="Calibri" pitchFamily="34" charset="0"/>
              </a:rPr>
              <a:t>2</a:t>
            </a:r>
            <a:r>
              <a:rPr lang="en-US" sz="2000" baseline="30000" smtClean="0">
                <a:latin typeface="Calibri" pitchFamily="34" charset="0"/>
              </a:rPr>
              <a:t>c</a:t>
            </a:r>
            <a:r>
              <a:rPr lang="en-US" sz="2000" smtClean="0">
                <a:latin typeface="Calibri" pitchFamily="34" charset="0"/>
              </a:rPr>
              <a:t> ∩ v</a:t>
            </a:r>
            <a:r>
              <a:rPr lang="en-US" sz="2000" baseline="-25000" smtClean="0">
                <a:latin typeface="Calibri" pitchFamily="34" charset="0"/>
              </a:rPr>
              <a:t>1</a:t>
            </a:r>
            <a:r>
              <a:rPr lang="en-US" sz="2000" baseline="30000" smtClean="0">
                <a:latin typeface="Calibri" pitchFamily="34" charset="0"/>
              </a:rPr>
              <a:t>c</a:t>
            </a:r>
            <a:r>
              <a:rPr lang="en-US" sz="2000" smtClean="0">
                <a:latin typeface="Calibri" pitchFamily="34" charset="0"/>
              </a:rPr>
              <a:t>) = 0.15</a:t>
            </a:r>
          </a:p>
          <a:p>
            <a:pPr>
              <a:buFont typeface="Wingdings 2" pitchFamily="18" charset="2"/>
              <a:buNone/>
            </a:pPr>
            <a:r>
              <a:rPr lang="en-US" sz="2000" smtClean="0">
                <a:latin typeface="Calibri" pitchFamily="34" charset="0"/>
              </a:rPr>
              <a:t>P (v</a:t>
            </a:r>
            <a:r>
              <a:rPr lang="en-US" sz="2000" baseline="-25000" smtClean="0">
                <a:latin typeface="Calibri" pitchFamily="34" charset="0"/>
              </a:rPr>
              <a:t>1</a:t>
            </a:r>
            <a:r>
              <a:rPr lang="en-US" sz="2000" baseline="30000" smtClean="0">
                <a:latin typeface="Calibri" pitchFamily="34" charset="0"/>
              </a:rPr>
              <a:t>c </a:t>
            </a:r>
            <a:r>
              <a:rPr lang="en-US" sz="2000" smtClean="0">
                <a:latin typeface="Calibri" pitchFamily="34" charset="0"/>
              </a:rPr>
              <a:t>∩ v</a:t>
            </a:r>
            <a:r>
              <a:rPr lang="en-US" sz="2000" baseline="-25000" smtClean="0">
                <a:latin typeface="Calibri" pitchFamily="34" charset="0"/>
              </a:rPr>
              <a:t>2</a:t>
            </a:r>
            <a:r>
              <a:rPr lang="en-US" sz="2000" baseline="30000" smtClean="0">
                <a:latin typeface="Calibri" pitchFamily="34" charset="0"/>
              </a:rPr>
              <a:t>c</a:t>
            </a:r>
            <a:r>
              <a:rPr lang="en-US" sz="2000" smtClean="0">
                <a:latin typeface="Calibri" pitchFamily="34" charset="0"/>
              </a:rPr>
              <a:t> ∩ v</a:t>
            </a:r>
            <a:r>
              <a:rPr lang="en-US" sz="2000" baseline="-25000" smtClean="0">
                <a:latin typeface="Calibri" pitchFamily="34" charset="0"/>
              </a:rPr>
              <a:t>3</a:t>
            </a:r>
            <a:r>
              <a:rPr lang="en-US" sz="2000" baseline="30000" smtClean="0">
                <a:latin typeface="Calibri" pitchFamily="34" charset="0"/>
              </a:rPr>
              <a:t>c</a:t>
            </a:r>
            <a:r>
              <a:rPr lang="en-US" sz="2000" smtClean="0">
                <a:latin typeface="Calibri" pitchFamily="34" charset="0"/>
              </a:rPr>
              <a:t>) = 0</a:t>
            </a:r>
          </a:p>
        </p:txBody>
      </p:sp>
      <p:pic>
        <p:nvPicPr>
          <p:cNvPr id="5" name="Picture 4" descr="C:\Users\msahinog\Desktop\CYBER RISK Informatics\Chapter 4\With Title Figures\Chapter 4 Figure 16(a) W Title.jpg"/>
          <p:cNvPicPr/>
          <p:nvPr/>
        </p:nvPicPr>
        <p:blipFill rotWithShape="1">
          <a:blip r:embed="rId2"/>
          <a:srcRect b="7600"/>
          <a:stretch/>
        </p:blipFill>
        <p:spPr bwMode="auto">
          <a:xfrm>
            <a:off x="4356100" y="1989138"/>
            <a:ext cx="3597275" cy="3594100"/>
          </a:xfrm>
          <a:prstGeom prst="rect">
            <a:avLst/>
          </a:prstGeom>
          <a:noFill/>
          <a:ln w="19050">
            <a:solidFill>
              <a:schemeClr val="accent3">
                <a:lumMod val="50000"/>
              </a:schemeClr>
            </a:solidFill>
          </a:ln>
          <a:extLst/>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55</a:t>
            </a:fld>
            <a:endParaRPr lang="en-IN"/>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23528" y="260648"/>
            <a:ext cx="8209285" cy="1152227"/>
          </a:xfrm>
        </p:spPr>
        <p:txBody>
          <a:bodyPr>
            <a:noAutofit/>
          </a:bodyPr>
          <a:lstStyle/>
          <a:p>
            <a:pPr eaLnBrk="1" fontAlgn="auto" hangingPunct="1">
              <a:spcAft>
                <a:spcPts val="0"/>
              </a:spcAft>
              <a:defRPr/>
            </a:pPr>
            <a:r>
              <a:rPr lang="en-US" sz="2000" b="1" cap="all" dirty="0" smtClean="0">
                <a:solidFill>
                  <a:srgbClr val="002060"/>
                </a:solidFill>
                <a:latin typeface="Tahoma" pitchFamily="34" charset="0"/>
                <a:ea typeface="Tahoma" pitchFamily="34" charset="0"/>
                <a:cs typeface="Tahoma" pitchFamily="34" charset="0"/>
              </a:rPr>
              <a:t>Modifying the SM Quantitative Model for</a:t>
            </a:r>
            <a:br>
              <a:rPr lang="en-US" sz="2000" b="1" cap="all" dirty="0" smtClean="0">
                <a:solidFill>
                  <a:srgbClr val="002060"/>
                </a:solidFill>
                <a:latin typeface="Tahoma" pitchFamily="34" charset="0"/>
                <a:ea typeface="Tahoma" pitchFamily="34" charset="0"/>
                <a:cs typeface="Tahoma" pitchFamily="34" charset="0"/>
              </a:rPr>
            </a:br>
            <a:r>
              <a:rPr lang="en-US" sz="2000" b="1" cap="all" dirty="0" smtClean="0">
                <a:solidFill>
                  <a:srgbClr val="002060"/>
                </a:solidFill>
                <a:latin typeface="Tahoma" pitchFamily="34" charset="0"/>
                <a:ea typeface="Tahoma" pitchFamily="34" charset="0"/>
                <a:cs typeface="Tahoma" pitchFamily="34" charset="0"/>
              </a:rPr>
              <a:t>Categorical, Hybrid and Non disjoint Data (cont’d)</a:t>
            </a:r>
            <a:r>
              <a:rPr lang="en-US" sz="2000" b="1" cap="all" dirty="0" smtClean="0"/>
              <a:t/>
            </a:r>
            <a:br>
              <a:rPr lang="en-US" sz="2000" b="1" cap="all" dirty="0" smtClean="0"/>
            </a:br>
            <a:endParaRPr lang="en-IN" sz="2000" b="1" cap="all" dirty="0" smtClean="0">
              <a:solidFill>
                <a:schemeClr val="accent3">
                  <a:lumMod val="50000"/>
                </a:schemeClr>
              </a:solidFill>
              <a:latin typeface="Algerian" pitchFamily="82" charset="0"/>
              <a:ea typeface="Verdana" pitchFamily="34" charset="0"/>
              <a:cs typeface="Verdana" pitchFamily="34" charset="0"/>
            </a:endParaRPr>
          </a:p>
        </p:txBody>
      </p:sp>
      <p:sp>
        <p:nvSpPr>
          <p:cNvPr id="40963" name="Content Placeholder 2"/>
          <p:cNvSpPr>
            <a:spLocks noGrp="1"/>
          </p:cNvSpPr>
          <p:nvPr>
            <p:ph sz="quarter" idx="1"/>
          </p:nvPr>
        </p:nvSpPr>
        <p:spPr>
          <a:xfrm>
            <a:off x="250825" y="1484313"/>
            <a:ext cx="8642350" cy="576262"/>
          </a:xfrm>
        </p:spPr>
        <p:txBody>
          <a:bodyPr/>
          <a:lstStyle/>
          <a:p>
            <a:pPr>
              <a:buFont typeface="Wingdings 2" pitchFamily="18" charset="2"/>
              <a:buNone/>
            </a:pPr>
            <a:r>
              <a:rPr lang="en-US" sz="2000" b="1" smtClean="0">
                <a:latin typeface="Calibri" pitchFamily="34" charset="0"/>
              </a:rPr>
              <a:t>General Venn diagram for n=3:</a:t>
            </a:r>
          </a:p>
          <a:p>
            <a:pPr>
              <a:buFont typeface="Wingdings 2" pitchFamily="18" charset="2"/>
              <a:buNone/>
            </a:pPr>
            <a:endParaRPr lang="en-US" sz="2000" smtClean="0">
              <a:latin typeface="Calibri" pitchFamily="34" charset="0"/>
            </a:endParaRPr>
          </a:p>
        </p:txBody>
      </p:sp>
      <p:pic>
        <p:nvPicPr>
          <p:cNvPr id="6" name="Picture 5"/>
          <p:cNvPicPr/>
          <p:nvPr/>
        </p:nvPicPr>
        <p:blipFill rotWithShape="1">
          <a:blip r:embed="rId2"/>
          <a:srcRect l="4173" r="4180"/>
          <a:stretch/>
        </p:blipFill>
        <p:spPr bwMode="auto">
          <a:xfrm>
            <a:off x="971550" y="2276475"/>
            <a:ext cx="6913563" cy="3816350"/>
          </a:xfrm>
          <a:prstGeom prst="rect">
            <a:avLst/>
          </a:prstGeom>
          <a:noFill/>
          <a:ln w="19050">
            <a:solidFill>
              <a:schemeClr val="accent3">
                <a:lumMod val="50000"/>
              </a:schemeClr>
            </a:solidFill>
          </a:ln>
          <a:extLst/>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56</a:t>
            </a:fld>
            <a:endParaRPr lang="en-IN"/>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51520" y="116633"/>
            <a:ext cx="8281293" cy="1008112"/>
          </a:xfrm>
        </p:spPr>
        <p:txBody>
          <a:bodyPr>
            <a:noAutofit/>
          </a:bodyPr>
          <a:lstStyle/>
          <a:p>
            <a:pPr eaLnBrk="1" fontAlgn="auto" hangingPunct="1">
              <a:spcAft>
                <a:spcPts val="0"/>
              </a:spcAft>
              <a:defRPr/>
            </a:pPr>
            <a:r>
              <a:rPr lang="en-US" sz="2000" b="1" cap="all" dirty="0">
                <a:solidFill>
                  <a:srgbClr val="002060"/>
                </a:solidFill>
                <a:latin typeface="Tahoma" pitchFamily="34" charset="0"/>
                <a:ea typeface="Tahoma" pitchFamily="34" charset="0"/>
                <a:cs typeface="Tahoma" pitchFamily="34" charset="0"/>
              </a:rPr>
              <a:t>Modifying the SM Quantitative </a:t>
            </a:r>
            <a:r>
              <a:rPr lang="en-US" sz="2000" b="1" cap="all" dirty="0" smtClean="0">
                <a:solidFill>
                  <a:srgbClr val="002060"/>
                </a:solidFill>
                <a:latin typeface="Tahoma" pitchFamily="34" charset="0"/>
                <a:ea typeface="Tahoma" pitchFamily="34" charset="0"/>
                <a:cs typeface="Tahoma" pitchFamily="34" charset="0"/>
              </a:rPr>
              <a:t>Model for</a:t>
            </a:r>
            <a:r>
              <a:rPr lang="en-US" sz="2000" b="1" cap="all" dirty="0">
                <a:solidFill>
                  <a:srgbClr val="002060"/>
                </a:solidFill>
                <a:latin typeface="Tahoma" pitchFamily="34" charset="0"/>
                <a:ea typeface="Tahoma" pitchFamily="34" charset="0"/>
                <a:cs typeface="Tahoma" pitchFamily="34" charset="0"/>
              </a:rPr>
              <a:t/>
            </a:r>
            <a:br>
              <a:rPr lang="en-US" sz="2000" b="1" cap="all" dirty="0">
                <a:solidFill>
                  <a:srgbClr val="002060"/>
                </a:solidFill>
                <a:latin typeface="Tahoma" pitchFamily="34" charset="0"/>
                <a:ea typeface="Tahoma" pitchFamily="34" charset="0"/>
                <a:cs typeface="Tahoma" pitchFamily="34" charset="0"/>
              </a:rPr>
            </a:br>
            <a:r>
              <a:rPr lang="en-US" sz="2000" b="1" cap="all" dirty="0" smtClean="0">
                <a:solidFill>
                  <a:srgbClr val="002060"/>
                </a:solidFill>
                <a:latin typeface="Tahoma" pitchFamily="34" charset="0"/>
                <a:ea typeface="Tahoma" pitchFamily="34" charset="0"/>
                <a:cs typeface="Tahoma" pitchFamily="34" charset="0"/>
              </a:rPr>
              <a:t>Categorical</a:t>
            </a:r>
            <a:r>
              <a:rPr lang="en-US" sz="2000" b="1" cap="all" dirty="0">
                <a:solidFill>
                  <a:srgbClr val="002060"/>
                </a:solidFill>
                <a:latin typeface="Tahoma" pitchFamily="34" charset="0"/>
                <a:ea typeface="Tahoma" pitchFamily="34" charset="0"/>
                <a:cs typeface="Tahoma" pitchFamily="34" charset="0"/>
              </a:rPr>
              <a:t>, Hybrid and Non disjoint </a:t>
            </a:r>
            <a:r>
              <a:rPr lang="en-US" sz="2000" b="1" cap="all" dirty="0" smtClean="0">
                <a:solidFill>
                  <a:srgbClr val="002060"/>
                </a:solidFill>
                <a:latin typeface="Tahoma" pitchFamily="34" charset="0"/>
                <a:ea typeface="Tahoma" pitchFamily="34" charset="0"/>
                <a:cs typeface="Tahoma" pitchFamily="34" charset="0"/>
              </a:rPr>
              <a:t>Data (cont’d)</a:t>
            </a:r>
            <a:r>
              <a:rPr lang="en-US" sz="2400" b="1" cap="all" dirty="0"/>
              <a:t/>
            </a:r>
            <a:br>
              <a:rPr lang="en-US" sz="2400" b="1" cap="all" dirty="0"/>
            </a:br>
            <a:endParaRPr lang="en-IN" sz="2400" b="1" dirty="0" smtClean="0">
              <a:solidFill>
                <a:schemeClr val="accent3">
                  <a:lumMod val="50000"/>
                </a:schemeClr>
              </a:solidFill>
              <a:latin typeface="Algerian" pitchFamily="82" charset="0"/>
              <a:ea typeface="Verdana" pitchFamily="34" charset="0"/>
              <a:cs typeface="Verdana" pitchFamily="34" charset="0"/>
            </a:endParaRPr>
          </a:p>
        </p:txBody>
      </p:sp>
      <p:sp>
        <p:nvSpPr>
          <p:cNvPr id="41987" name="Content Placeholder 2"/>
          <p:cNvSpPr>
            <a:spLocks noGrp="1"/>
          </p:cNvSpPr>
          <p:nvPr>
            <p:ph sz="quarter" idx="1"/>
          </p:nvPr>
        </p:nvSpPr>
        <p:spPr>
          <a:xfrm>
            <a:off x="250825" y="1484313"/>
            <a:ext cx="4537075" cy="4824412"/>
          </a:xfrm>
        </p:spPr>
        <p:txBody>
          <a:bodyPr/>
          <a:lstStyle/>
          <a:p>
            <a:pPr>
              <a:buFont typeface="Wingdings 2" pitchFamily="18" charset="2"/>
              <a:buNone/>
            </a:pPr>
            <a:r>
              <a:rPr lang="en-US" sz="2000" smtClean="0">
                <a:latin typeface="Calibri" pitchFamily="34" charset="0"/>
              </a:rPr>
              <a:t>Let (n=3) for threats in Figure beside.</a:t>
            </a:r>
          </a:p>
          <a:p>
            <a:pPr>
              <a:buFont typeface="Wingdings 2" pitchFamily="18" charset="2"/>
              <a:buNone/>
            </a:pPr>
            <a:endParaRPr lang="en-US" sz="2000" smtClean="0">
              <a:latin typeface="Calibri" pitchFamily="34" charset="0"/>
            </a:endParaRPr>
          </a:p>
          <a:p>
            <a:pPr>
              <a:buFont typeface="Wingdings 2" pitchFamily="18" charset="2"/>
              <a:buNone/>
            </a:pPr>
            <a:r>
              <a:rPr lang="fr-FR" sz="2000" smtClean="0">
                <a:latin typeface="Calibri" pitchFamily="34" charset="0"/>
              </a:rPr>
              <a:t>Let: </a:t>
            </a:r>
          </a:p>
          <a:p>
            <a:pPr>
              <a:buFont typeface="Wingdings 2" pitchFamily="18" charset="2"/>
              <a:buNone/>
            </a:pPr>
            <a:r>
              <a:rPr lang="fr-FR" sz="2000" smtClean="0">
                <a:latin typeface="Calibri" pitchFamily="34" charset="0"/>
              </a:rPr>
              <a:t>P (t</a:t>
            </a:r>
            <a:r>
              <a:rPr lang="fr-FR" sz="2000" baseline="-25000" smtClean="0">
                <a:latin typeface="Calibri" pitchFamily="34" charset="0"/>
              </a:rPr>
              <a:t>1</a:t>
            </a:r>
            <a:r>
              <a:rPr lang="fr-FR" sz="2000" smtClean="0">
                <a:latin typeface="Calibri" pitchFamily="34" charset="0"/>
              </a:rPr>
              <a:t>) = 0.36</a:t>
            </a:r>
            <a:r>
              <a:rPr lang="en-US" sz="2000" smtClean="0">
                <a:latin typeface="Calibri" pitchFamily="34" charset="0"/>
              </a:rPr>
              <a:t> </a:t>
            </a:r>
          </a:p>
          <a:p>
            <a:pPr>
              <a:buFont typeface="Wingdings 2" pitchFamily="18" charset="2"/>
              <a:buNone/>
            </a:pPr>
            <a:r>
              <a:rPr lang="fr-FR" sz="2000" smtClean="0">
                <a:latin typeface="Calibri" pitchFamily="34" charset="0"/>
              </a:rPr>
              <a:t>P (t</a:t>
            </a:r>
            <a:r>
              <a:rPr lang="fr-FR" sz="2000" baseline="-25000" smtClean="0">
                <a:latin typeface="Calibri" pitchFamily="34" charset="0"/>
              </a:rPr>
              <a:t>2</a:t>
            </a:r>
            <a:r>
              <a:rPr lang="fr-FR" sz="2000" smtClean="0">
                <a:latin typeface="Calibri" pitchFamily="34" charset="0"/>
              </a:rPr>
              <a:t>) = 0.46</a:t>
            </a:r>
            <a:r>
              <a:rPr lang="en-US" sz="2000" smtClean="0">
                <a:latin typeface="Calibri" pitchFamily="34" charset="0"/>
              </a:rPr>
              <a:t> </a:t>
            </a:r>
            <a:r>
              <a:rPr lang="fr-FR" sz="2000" smtClean="0">
                <a:latin typeface="Calibri" pitchFamily="34" charset="0"/>
              </a:rPr>
              <a:t>P (t</a:t>
            </a:r>
            <a:r>
              <a:rPr lang="fr-FR" sz="2000" baseline="-25000" smtClean="0">
                <a:latin typeface="Calibri" pitchFamily="34" charset="0"/>
              </a:rPr>
              <a:t>3</a:t>
            </a:r>
            <a:r>
              <a:rPr lang="fr-FR" sz="2000" smtClean="0">
                <a:latin typeface="Calibri" pitchFamily="34" charset="0"/>
              </a:rPr>
              <a:t>) = 0.55</a:t>
            </a:r>
            <a:endParaRPr lang="en-US" sz="2000" smtClean="0">
              <a:latin typeface="Calibri" pitchFamily="34" charset="0"/>
            </a:endParaRPr>
          </a:p>
          <a:p>
            <a:pPr>
              <a:buFont typeface="Wingdings 2" pitchFamily="18" charset="2"/>
              <a:buNone/>
            </a:pPr>
            <a:r>
              <a:rPr lang="fr-FR" sz="2000" smtClean="0">
                <a:latin typeface="Calibri" pitchFamily="34" charset="0"/>
              </a:rPr>
              <a:t>P (t</a:t>
            </a:r>
            <a:r>
              <a:rPr lang="fr-FR" sz="2000" baseline="-25000" smtClean="0">
                <a:latin typeface="Calibri" pitchFamily="34" charset="0"/>
              </a:rPr>
              <a:t>1 </a:t>
            </a:r>
            <a:r>
              <a:rPr lang="fr-FR" sz="2000" smtClean="0">
                <a:latin typeface="Calibri" pitchFamily="34" charset="0"/>
              </a:rPr>
              <a:t>∩ t</a:t>
            </a:r>
            <a:r>
              <a:rPr lang="fr-FR" sz="2000" baseline="-25000" smtClean="0">
                <a:latin typeface="Calibri" pitchFamily="34" charset="0"/>
              </a:rPr>
              <a:t>2</a:t>
            </a:r>
            <a:r>
              <a:rPr lang="fr-FR" sz="2000" smtClean="0">
                <a:latin typeface="Calibri" pitchFamily="34" charset="0"/>
              </a:rPr>
              <a:t> ∩ t</a:t>
            </a:r>
            <a:r>
              <a:rPr lang="fr-FR" sz="2000" baseline="-25000" smtClean="0">
                <a:latin typeface="Calibri" pitchFamily="34" charset="0"/>
              </a:rPr>
              <a:t>3</a:t>
            </a:r>
            <a:r>
              <a:rPr lang="fr-FR" sz="2000" baseline="30000" smtClean="0">
                <a:latin typeface="Calibri" pitchFamily="34" charset="0"/>
              </a:rPr>
              <a:t>c</a:t>
            </a:r>
            <a:r>
              <a:rPr lang="fr-FR" sz="2000" baseline="-25000" smtClean="0">
                <a:latin typeface="Calibri" pitchFamily="34" charset="0"/>
              </a:rPr>
              <a:t>)</a:t>
            </a:r>
            <a:r>
              <a:rPr lang="fr-FR" sz="2000" smtClean="0">
                <a:latin typeface="Calibri" pitchFamily="34" charset="0"/>
              </a:rPr>
              <a:t> = 0.05</a:t>
            </a:r>
            <a:endParaRPr lang="en-US" sz="2000" smtClean="0">
              <a:latin typeface="Calibri" pitchFamily="34" charset="0"/>
            </a:endParaRPr>
          </a:p>
          <a:p>
            <a:pPr>
              <a:buFont typeface="Wingdings 2" pitchFamily="18" charset="2"/>
              <a:buNone/>
            </a:pPr>
            <a:r>
              <a:rPr lang="fr-FR" sz="2000" smtClean="0">
                <a:latin typeface="Calibri" pitchFamily="34" charset="0"/>
              </a:rPr>
              <a:t>P (t</a:t>
            </a:r>
            <a:r>
              <a:rPr lang="fr-FR" sz="2000" baseline="-25000" smtClean="0">
                <a:latin typeface="Calibri" pitchFamily="34" charset="0"/>
              </a:rPr>
              <a:t>1 </a:t>
            </a:r>
            <a:r>
              <a:rPr lang="fr-FR" sz="2000" smtClean="0">
                <a:latin typeface="Calibri" pitchFamily="34" charset="0"/>
              </a:rPr>
              <a:t>∩ t</a:t>
            </a:r>
            <a:r>
              <a:rPr lang="fr-FR" sz="2000" baseline="-25000" smtClean="0">
                <a:latin typeface="Calibri" pitchFamily="34" charset="0"/>
              </a:rPr>
              <a:t>3</a:t>
            </a:r>
            <a:r>
              <a:rPr lang="fr-FR" sz="2000" smtClean="0">
                <a:latin typeface="Calibri" pitchFamily="34" charset="0"/>
              </a:rPr>
              <a:t> ∩ t</a:t>
            </a:r>
            <a:r>
              <a:rPr lang="fr-FR" sz="2000" baseline="-25000" smtClean="0">
                <a:latin typeface="Calibri" pitchFamily="34" charset="0"/>
              </a:rPr>
              <a:t>2</a:t>
            </a:r>
            <a:r>
              <a:rPr lang="fr-FR" sz="2000" baseline="30000" smtClean="0">
                <a:latin typeface="Calibri" pitchFamily="34" charset="0"/>
              </a:rPr>
              <a:t>c</a:t>
            </a:r>
            <a:r>
              <a:rPr lang="fr-FR" sz="2000" smtClean="0">
                <a:latin typeface="Calibri" pitchFamily="34" charset="0"/>
              </a:rPr>
              <a:t>) = 0.1 0.2</a:t>
            </a:r>
            <a:endParaRPr lang="en-US" sz="2000" smtClean="0">
              <a:latin typeface="Calibri" pitchFamily="34" charset="0"/>
            </a:endParaRPr>
          </a:p>
          <a:p>
            <a:pPr>
              <a:buFont typeface="Wingdings 2" pitchFamily="18" charset="2"/>
              <a:buNone/>
            </a:pPr>
            <a:r>
              <a:rPr lang="fr-FR" sz="2000" smtClean="0">
                <a:latin typeface="Calibri" pitchFamily="34" charset="0"/>
              </a:rPr>
              <a:t>P (t</a:t>
            </a:r>
            <a:r>
              <a:rPr lang="fr-FR" sz="2000" baseline="-25000" smtClean="0">
                <a:latin typeface="Calibri" pitchFamily="34" charset="0"/>
              </a:rPr>
              <a:t>3 </a:t>
            </a:r>
            <a:r>
              <a:rPr lang="fr-FR" sz="2000" smtClean="0">
                <a:latin typeface="Calibri" pitchFamily="34" charset="0"/>
              </a:rPr>
              <a:t>∩ t</a:t>
            </a:r>
            <a:r>
              <a:rPr lang="fr-FR" sz="2000" baseline="-25000" smtClean="0">
                <a:latin typeface="Calibri" pitchFamily="34" charset="0"/>
              </a:rPr>
              <a:t>2</a:t>
            </a:r>
            <a:r>
              <a:rPr lang="fr-FR" sz="2000" smtClean="0">
                <a:latin typeface="Calibri" pitchFamily="34" charset="0"/>
              </a:rPr>
              <a:t> ∩ t</a:t>
            </a:r>
            <a:r>
              <a:rPr lang="fr-FR" sz="2000" baseline="-25000" smtClean="0">
                <a:latin typeface="Calibri" pitchFamily="34" charset="0"/>
              </a:rPr>
              <a:t>1</a:t>
            </a:r>
            <a:r>
              <a:rPr lang="fr-FR" sz="2000" baseline="30000" smtClean="0">
                <a:latin typeface="Calibri" pitchFamily="34" charset="0"/>
              </a:rPr>
              <a:t>c</a:t>
            </a:r>
            <a:r>
              <a:rPr lang="fr-FR" sz="2000" smtClean="0">
                <a:latin typeface="Calibri" pitchFamily="34" charset="0"/>
              </a:rPr>
              <a:t>) = 0.2</a:t>
            </a:r>
            <a:endParaRPr lang="en-US" sz="2000" smtClean="0">
              <a:latin typeface="Calibri" pitchFamily="34" charset="0"/>
            </a:endParaRPr>
          </a:p>
          <a:p>
            <a:pPr>
              <a:buFont typeface="Wingdings 2" pitchFamily="18" charset="2"/>
              <a:buNone/>
            </a:pPr>
            <a:r>
              <a:rPr lang="fr-FR" sz="2000" smtClean="0">
                <a:latin typeface="Calibri" pitchFamily="34" charset="0"/>
              </a:rPr>
              <a:t>P (t</a:t>
            </a:r>
            <a:r>
              <a:rPr lang="fr-FR" sz="2000" baseline="-25000" smtClean="0">
                <a:latin typeface="Calibri" pitchFamily="34" charset="0"/>
              </a:rPr>
              <a:t>1 </a:t>
            </a:r>
            <a:r>
              <a:rPr lang="fr-FR" sz="2000" smtClean="0">
                <a:latin typeface="Calibri" pitchFamily="34" charset="0"/>
              </a:rPr>
              <a:t>∩ t</a:t>
            </a:r>
            <a:r>
              <a:rPr lang="fr-FR" sz="2000" baseline="-25000" smtClean="0">
                <a:latin typeface="Calibri" pitchFamily="34" charset="0"/>
              </a:rPr>
              <a:t>2</a:t>
            </a:r>
            <a:r>
              <a:rPr lang="fr-FR" sz="2000" baseline="30000" smtClean="0">
                <a:latin typeface="Calibri" pitchFamily="34" charset="0"/>
              </a:rPr>
              <a:t>c</a:t>
            </a:r>
            <a:r>
              <a:rPr lang="fr-FR" sz="2000" smtClean="0">
                <a:latin typeface="Calibri" pitchFamily="34" charset="0"/>
              </a:rPr>
              <a:t> ∩ t</a:t>
            </a:r>
            <a:r>
              <a:rPr lang="fr-FR" sz="2000" baseline="-25000" smtClean="0">
                <a:latin typeface="Calibri" pitchFamily="34" charset="0"/>
              </a:rPr>
              <a:t>3</a:t>
            </a:r>
            <a:r>
              <a:rPr lang="fr-FR" sz="2000" baseline="30000" smtClean="0">
                <a:latin typeface="Calibri" pitchFamily="34" charset="0"/>
              </a:rPr>
              <a:t>c</a:t>
            </a:r>
            <a:r>
              <a:rPr lang="fr-FR" sz="2000" smtClean="0">
                <a:latin typeface="Calibri" pitchFamily="34" charset="0"/>
              </a:rPr>
              <a:t>) = 0.2 P (t</a:t>
            </a:r>
            <a:r>
              <a:rPr lang="fr-FR" sz="2000" baseline="-25000" smtClean="0">
                <a:latin typeface="Calibri" pitchFamily="34" charset="0"/>
              </a:rPr>
              <a:t>2</a:t>
            </a:r>
            <a:r>
              <a:rPr lang="fr-FR" sz="2000" baseline="30000" smtClean="0">
                <a:latin typeface="Calibri" pitchFamily="34" charset="0"/>
              </a:rPr>
              <a:t> </a:t>
            </a:r>
            <a:r>
              <a:rPr lang="fr-FR" sz="2000" smtClean="0">
                <a:latin typeface="Calibri" pitchFamily="34" charset="0"/>
              </a:rPr>
              <a:t>∩ t</a:t>
            </a:r>
            <a:r>
              <a:rPr lang="fr-FR" sz="2000" baseline="-25000" smtClean="0">
                <a:latin typeface="Calibri" pitchFamily="34" charset="0"/>
              </a:rPr>
              <a:t>1</a:t>
            </a:r>
            <a:r>
              <a:rPr lang="fr-FR" sz="2000" baseline="30000" smtClean="0">
                <a:latin typeface="Calibri" pitchFamily="34" charset="0"/>
              </a:rPr>
              <a:t>c</a:t>
            </a:r>
            <a:r>
              <a:rPr lang="fr-FR" sz="2000" smtClean="0">
                <a:latin typeface="Calibri" pitchFamily="34" charset="0"/>
              </a:rPr>
              <a:t> ∩ t</a:t>
            </a:r>
            <a:r>
              <a:rPr lang="fr-FR" sz="2000" baseline="-25000" smtClean="0">
                <a:latin typeface="Calibri" pitchFamily="34" charset="0"/>
              </a:rPr>
              <a:t>3</a:t>
            </a:r>
            <a:r>
              <a:rPr lang="fr-FR" sz="2000" baseline="30000" smtClean="0">
                <a:latin typeface="Calibri" pitchFamily="34" charset="0"/>
              </a:rPr>
              <a:t>c</a:t>
            </a:r>
            <a:r>
              <a:rPr lang="fr-FR" sz="2000" smtClean="0">
                <a:latin typeface="Calibri" pitchFamily="34" charset="0"/>
              </a:rPr>
              <a:t>) = 0.2 </a:t>
            </a:r>
            <a:endParaRPr lang="en-US" sz="2000" smtClean="0">
              <a:latin typeface="Calibri" pitchFamily="34" charset="0"/>
            </a:endParaRPr>
          </a:p>
          <a:p>
            <a:pPr>
              <a:buFont typeface="Wingdings 2" pitchFamily="18" charset="2"/>
              <a:buNone/>
            </a:pPr>
            <a:r>
              <a:rPr lang="fr-FR" sz="2000" smtClean="0">
                <a:latin typeface="Calibri" pitchFamily="34" charset="0"/>
              </a:rPr>
              <a:t>P (t</a:t>
            </a:r>
            <a:r>
              <a:rPr lang="fr-FR" sz="2000" baseline="-25000" smtClean="0">
                <a:latin typeface="Calibri" pitchFamily="34" charset="0"/>
              </a:rPr>
              <a:t>3 </a:t>
            </a:r>
            <a:r>
              <a:rPr lang="fr-FR" sz="2000" smtClean="0">
                <a:latin typeface="Calibri" pitchFamily="34" charset="0"/>
              </a:rPr>
              <a:t>∩ t</a:t>
            </a:r>
            <a:r>
              <a:rPr lang="fr-FR" sz="2000" baseline="-25000" smtClean="0">
                <a:latin typeface="Calibri" pitchFamily="34" charset="0"/>
              </a:rPr>
              <a:t>2</a:t>
            </a:r>
            <a:r>
              <a:rPr lang="fr-FR" sz="2000" baseline="30000" smtClean="0">
                <a:latin typeface="Calibri" pitchFamily="34" charset="0"/>
              </a:rPr>
              <a:t>c</a:t>
            </a:r>
            <a:r>
              <a:rPr lang="fr-FR" sz="2000" smtClean="0">
                <a:latin typeface="Calibri" pitchFamily="34" charset="0"/>
              </a:rPr>
              <a:t> ∩ t</a:t>
            </a:r>
            <a:r>
              <a:rPr lang="fr-FR" sz="2000" baseline="-25000" smtClean="0">
                <a:latin typeface="Calibri" pitchFamily="34" charset="0"/>
              </a:rPr>
              <a:t>1</a:t>
            </a:r>
            <a:r>
              <a:rPr lang="fr-FR" sz="2000" baseline="30000" smtClean="0">
                <a:latin typeface="Calibri" pitchFamily="34" charset="0"/>
              </a:rPr>
              <a:t>c</a:t>
            </a:r>
            <a:r>
              <a:rPr lang="fr-FR" sz="2000" smtClean="0">
                <a:latin typeface="Calibri" pitchFamily="34" charset="0"/>
              </a:rPr>
              <a:t>) = 0.24</a:t>
            </a:r>
            <a:endParaRPr lang="en-US" sz="2000" smtClean="0">
              <a:latin typeface="Calibri" pitchFamily="34" charset="0"/>
            </a:endParaRPr>
          </a:p>
          <a:p>
            <a:pPr>
              <a:buFont typeface="Wingdings 2" pitchFamily="18" charset="2"/>
              <a:buNone/>
            </a:pPr>
            <a:r>
              <a:rPr lang="fr-FR" sz="2000" smtClean="0">
                <a:latin typeface="Calibri" pitchFamily="34" charset="0"/>
              </a:rPr>
              <a:t>P (t</a:t>
            </a:r>
            <a:r>
              <a:rPr lang="fr-FR" sz="2000" baseline="-25000" smtClean="0">
                <a:latin typeface="Calibri" pitchFamily="34" charset="0"/>
              </a:rPr>
              <a:t>1 </a:t>
            </a:r>
            <a:r>
              <a:rPr lang="fr-FR" sz="2000" smtClean="0">
                <a:latin typeface="Calibri" pitchFamily="34" charset="0"/>
              </a:rPr>
              <a:t>∩ t</a:t>
            </a:r>
            <a:r>
              <a:rPr lang="fr-FR" sz="2000" baseline="-25000" smtClean="0">
                <a:latin typeface="Calibri" pitchFamily="34" charset="0"/>
              </a:rPr>
              <a:t>2</a:t>
            </a:r>
            <a:r>
              <a:rPr lang="fr-FR" sz="2000" smtClean="0">
                <a:latin typeface="Calibri" pitchFamily="34" charset="0"/>
              </a:rPr>
              <a:t> ∩ t</a:t>
            </a:r>
            <a:r>
              <a:rPr lang="fr-FR" sz="2000" baseline="-25000" smtClean="0">
                <a:latin typeface="Calibri" pitchFamily="34" charset="0"/>
              </a:rPr>
              <a:t>3</a:t>
            </a:r>
            <a:r>
              <a:rPr lang="fr-FR" sz="2000" smtClean="0">
                <a:latin typeface="Calibri" pitchFamily="34" charset="0"/>
              </a:rPr>
              <a:t>) = 0.01</a:t>
            </a:r>
            <a:endParaRPr lang="en-US" sz="2000" smtClean="0">
              <a:latin typeface="Calibri" pitchFamily="34" charset="0"/>
            </a:endParaRPr>
          </a:p>
          <a:p>
            <a:pPr>
              <a:buFont typeface="Wingdings 2" pitchFamily="18" charset="2"/>
              <a:buNone/>
            </a:pPr>
            <a:r>
              <a:rPr lang="fr-FR" sz="2000" smtClean="0">
                <a:latin typeface="Calibri" pitchFamily="34" charset="0"/>
              </a:rPr>
              <a:t>P (t</a:t>
            </a:r>
            <a:r>
              <a:rPr lang="fr-FR" sz="2000" baseline="-25000" smtClean="0">
                <a:latin typeface="Calibri" pitchFamily="34" charset="0"/>
              </a:rPr>
              <a:t>1</a:t>
            </a:r>
            <a:r>
              <a:rPr lang="fr-FR" sz="2000" baseline="30000" smtClean="0">
                <a:latin typeface="Calibri" pitchFamily="34" charset="0"/>
              </a:rPr>
              <a:t>c</a:t>
            </a:r>
            <a:r>
              <a:rPr lang="fr-FR" sz="2000" baseline="-25000" smtClean="0">
                <a:latin typeface="Calibri" pitchFamily="34" charset="0"/>
              </a:rPr>
              <a:t> </a:t>
            </a:r>
            <a:r>
              <a:rPr lang="fr-FR" sz="2000" smtClean="0">
                <a:latin typeface="Calibri" pitchFamily="34" charset="0"/>
              </a:rPr>
              <a:t>∩ t</a:t>
            </a:r>
            <a:r>
              <a:rPr lang="fr-FR" sz="2000" baseline="-25000" smtClean="0">
                <a:latin typeface="Calibri" pitchFamily="34" charset="0"/>
              </a:rPr>
              <a:t>2</a:t>
            </a:r>
            <a:r>
              <a:rPr lang="fr-FR" sz="2000" baseline="30000" smtClean="0">
                <a:latin typeface="Calibri" pitchFamily="34" charset="0"/>
              </a:rPr>
              <a:t>c</a:t>
            </a:r>
            <a:r>
              <a:rPr lang="fr-FR" sz="2000" smtClean="0">
                <a:latin typeface="Calibri" pitchFamily="34" charset="0"/>
              </a:rPr>
              <a:t> ∩ t</a:t>
            </a:r>
            <a:r>
              <a:rPr lang="fr-FR" sz="2000" baseline="-25000" smtClean="0">
                <a:latin typeface="Calibri" pitchFamily="34" charset="0"/>
              </a:rPr>
              <a:t>3</a:t>
            </a:r>
            <a:r>
              <a:rPr lang="fr-FR" sz="2000" baseline="30000" smtClean="0">
                <a:latin typeface="Calibri" pitchFamily="34" charset="0"/>
              </a:rPr>
              <a:t>c</a:t>
            </a:r>
            <a:r>
              <a:rPr lang="fr-FR" sz="2000" smtClean="0">
                <a:latin typeface="Calibri" pitchFamily="34" charset="0"/>
              </a:rPr>
              <a:t>) = 0</a:t>
            </a:r>
            <a:endParaRPr lang="en-US" sz="2000" smtClean="0">
              <a:latin typeface="Calibri" pitchFamily="34" charset="0"/>
            </a:endParaRPr>
          </a:p>
        </p:txBody>
      </p:sp>
      <p:pic>
        <p:nvPicPr>
          <p:cNvPr id="41988" name="Picture 5" descr="C:\Users\msahinog\Desktop\CYBER RISK Informatics\Chapter 4\With Title Figures\Chapter 4 Figure 17 W Title.jpg"/>
          <p:cNvPicPr>
            <a:picLocks noChangeAspect="1" noChangeArrowheads="1"/>
          </p:cNvPicPr>
          <p:nvPr/>
        </p:nvPicPr>
        <p:blipFill>
          <a:blip r:embed="rId2">
            <a:extLst>
              <a:ext uri="{28A0092B-C50C-407E-A947-70E740481C1C}">
                <a14:useLocalDpi xmlns:a14="http://schemas.microsoft.com/office/drawing/2010/main" val="0"/>
              </a:ext>
            </a:extLst>
          </a:blip>
          <a:srcRect b="10638"/>
          <a:stretch>
            <a:fillRect/>
          </a:stretch>
        </p:blipFill>
        <p:spPr bwMode="auto">
          <a:xfrm>
            <a:off x="5003800" y="2276475"/>
            <a:ext cx="3671888" cy="3097213"/>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57</a:t>
            </a:fld>
            <a:endParaRPr lang="en-IN"/>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23528" y="404665"/>
            <a:ext cx="8209285" cy="648071"/>
          </a:xfrm>
        </p:spPr>
        <p:txBody>
          <a:bodyPr>
            <a:noAutofit/>
          </a:bodyPr>
          <a:lstStyle/>
          <a:p>
            <a:pPr eaLnBrk="1" fontAlgn="auto" hangingPunct="1">
              <a:spcAft>
                <a:spcPts val="0"/>
              </a:spcAft>
              <a:defRPr/>
            </a:pPr>
            <a:r>
              <a:rPr lang="en-US" sz="2000" b="1" cap="all" dirty="0">
                <a:solidFill>
                  <a:srgbClr val="002060"/>
                </a:solidFill>
                <a:latin typeface="Tahoma" pitchFamily="34" charset="0"/>
                <a:ea typeface="Tahoma" pitchFamily="34" charset="0"/>
                <a:cs typeface="Tahoma" pitchFamily="34" charset="0"/>
              </a:rPr>
              <a:t>Modifying the SM Quantitative </a:t>
            </a:r>
            <a:r>
              <a:rPr lang="en-US" sz="2000" b="1" cap="all" dirty="0" smtClean="0">
                <a:solidFill>
                  <a:srgbClr val="002060"/>
                </a:solidFill>
                <a:latin typeface="Tahoma" pitchFamily="34" charset="0"/>
                <a:ea typeface="Tahoma" pitchFamily="34" charset="0"/>
                <a:cs typeface="Tahoma" pitchFamily="34" charset="0"/>
              </a:rPr>
              <a:t>Model for </a:t>
            </a:r>
            <a:r>
              <a:rPr lang="en-US" sz="2000" b="1" cap="all" dirty="0">
                <a:solidFill>
                  <a:srgbClr val="002060"/>
                </a:solidFill>
                <a:latin typeface="Tahoma" pitchFamily="34" charset="0"/>
                <a:ea typeface="Tahoma" pitchFamily="34" charset="0"/>
                <a:cs typeface="Tahoma" pitchFamily="34" charset="0"/>
              </a:rPr>
              <a:t/>
            </a:r>
            <a:br>
              <a:rPr lang="en-US" sz="2000" b="1" cap="all" dirty="0">
                <a:solidFill>
                  <a:srgbClr val="002060"/>
                </a:solidFill>
                <a:latin typeface="Tahoma" pitchFamily="34" charset="0"/>
                <a:ea typeface="Tahoma" pitchFamily="34" charset="0"/>
                <a:cs typeface="Tahoma" pitchFamily="34" charset="0"/>
              </a:rPr>
            </a:br>
            <a:r>
              <a:rPr lang="en-US" sz="2000" b="1" cap="all" dirty="0" smtClean="0">
                <a:solidFill>
                  <a:srgbClr val="002060"/>
                </a:solidFill>
                <a:latin typeface="Tahoma" pitchFamily="34" charset="0"/>
                <a:ea typeface="Tahoma" pitchFamily="34" charset="0"/>
                <a:cs typeface="Tahoma" pitchFamily="34" charset="0"/>
              </a:rPr>
              <a:t>Categorical</a:t>
            </a:r>
            <a:r>
              <a:rPr lang="en-US" sz="2000" b="1" cap="all" dirty="0">
                <a:solidFill>
                  <a:srgbClr val="002060"/>
                </a:solidFill>
                <a:latin typeface="Tahoma" pitchFamily="34" charset="0"/>
                <a:ea typeface="Tahoma" pitchFamily="34" charset="0"/>
                <a:cs typeface="Tahoma" pitchFamily="34" charset="0"/>
              </a:rPr>
              <a:t>, Hybrid and Non disjoint </a:t>
            </a:r>
            <a:r>
              <a:rPr lang="en-US" sz="2000" b="1" cap="all" dirty="0" smtClean="0">
                <a:solidFill>
                  <a:srgbClr val="002060"/>
                </a:solidFill>
                <a:latin typeface="Tahoma" pitchFamily="34" charset="0"/>
                <a:ea typeface="Tahoma" pitchFamily="34" charset="0"/>
                <a:cs typeface="Tahoma" pitchFamily="34" charset="0"/>
              </a:rPr>
              <a:t>Data (cont’d)</a:t>
            </a:r>
            <a:endParaRPr lang="en-IN" sz="2000" b="1" dirty="0" smtClean="0">
              <a:solidFill>
                <a:schemeClr val="accent3">
                  <a:lumMod val="50000"/>
                </a:schemeClr>
              </a:solidFill>
              <a:latin typeface="Algerian" pitchFamily="82" charset="0"/>
              <a:ea typeface="Verdana" pitchFamily="34" charset="0"/>
              <a:cs typeface="Verdana" pitchFamily="34" charset="0"/>
            </a:endParaRPr>
          </a:p>
        </p:txBody>
      </p:sp>
      <p:sp>
        <p:nvSpPr>
          <p:cNvPr id="43011" name="Content Placeholder 2"/>
          <p:cNvSpPr>
            <a:spLocks noGrp="1"/>
          </p:cNvSpPr>
          <p:nvPr>
            <p:ph sz="quarter" idx="1"/>
          </p:nvPr>
        </p:nvSpPr>
        <p:spPr>
          <a:xfrm>
            <a:off x="250825" y="1484313"/>
            <a:ext cx="8642350" cy="431800"/>
          </a:xfrm>
        </p:spPr>
        <p:txBody>
          <a:bodyPr/>
          <a:lstStyle/>
          <a:p>
            <a:pPr algn="just">
              <a:buFont typeface="Wingdings 2" pitchFamily="18" charset="2"/>
              <a:buNone/>
            </a:pPr>
            <a:r>
              <a:rPr lang="en-US" sz="2000" smtClean="0">
                <a:latin typeface="Calibri" pitchFamily="34" charset="0"/>
              </a:rPr>
              <a:t>The SM tree diagram to represent for a n=2 non disjoint scenario.</a:t>
            </a:r>
          </a:p>
          <a:p>
            <a:pPr>
              <a:buFont typeface="Wingdings 2" pitchFamily="18" charset="2"/>
              <a:buNone/>
            </a:pPr>
            <a:endParaRPr lang="en-US" sz="2000" smtClean="0">
              <a:latin typeface="Calibri" pitchFamily="34" charset="0"/>
            </a:endParaRPr>
          </a:p>
        </p:txBody>
      </p:sp>
      <p:pic>
        <p:nvPicPr>
          <p:cNvPr id="5" name="Picture 4"/>
          <p:cNvPicPr/>
          <p:nvPr/>
        </p:nvPicPr>
        <p:blipFill>
          <a:blip r:embed="rId2"/>
          <a:srcRect/>
          <a:stretch>
            <a:fillRect/>
          </a:stretch>
        </p:blipFill>
        <p:spPr bwMode="auto">
          <a:xfrm>
            <a:off x="1187450" y="2205038"/>
            <a:ext cx="6769100" cy="4032250"/>
          </a:xfrm>
          <a:prstGeom prst="rect">
            <a:avLst/>
          </a:prstGeom>
          <a:noFill/>
          <a:ln w="19050">
            <a:solidFill>
              <a:schemeClr val="accent3">
                <a:lumMod val="50000"/>
              </a:schemeClr>
            </a:solidFill>
          </a:ln>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58</a:t>
            </a:fld>
            <a:endParaRPr lang="en-IN"/>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23528" y="332657"/>
            <a:ext cx="8209285" cy="720080"/>
          </a:xfrm>
        </p:spPr>
        <p:txBody>
          <a:bodyPr>
            <a:noAutofit/>
          </a:bodyPr>
          <a:lstStyle/>
          <a:p>
            <a:pPr eaLnBrk="1" fontAlgn="auto" hangingPunct="1">
              <a:spcAft>
                <a:spcPts val="0"/>
              </a:spcAft>
              <a:defRPr/>
            </a:pPr>
            <a:r>
              <a:rPr lang="en-US" sz="2000" b="1" cap="all" dirty="0">
                <a:solidFill>
                  <a:srgbClr val="002060"/>
                </a:solidFill>
                <a:latin typeface="Tahoma" pitchFamily="34" charset="0"/>
                <a:ea typeface="Tahoma" pitchFamily="34" charset="0"/>
                <a:cs typeface="Tahoma" pitchFamily="34" charset="0"/>
              </a:rPr>
              <a:t>Modifying the SM Quantitative </a:t>
            </a:r>
            <a:r>
              <a:rPr lang="en-US" sz="2000" b="1" cap="all" dirty="0" smtClean="0">
                <a:solidFill>
                  <a:srgbClr val="002060"/>
                </a:solidFill>
                <a:latin typeface="Tahoma" pitchFamily="34" charset="0"/>
                <a:ea typeface="Tahoma" pitchFamily="34" charset="0"/>
                <a:cs typeface="Tahoma" pitchFamily="34" charset="0"/>
              </a:rPr>
              <a:t>Model for </a:t>
            </a:r>
            <a:r>
              <a:rPr lang="en-US" sz="2000" b="1" cap="all" dirty="0">
                <a:solidFill>
                  <a:srgbClr val="002060"/>
                </a:solidFill>
                <a:latin typeface="Tahoma" pitchFamily="34" charset="0"/>
                <a:ea typeface="Tahoma" pitchFamily="34" charset="0"/>
                <a:cs typeface="Tahoma" pitchFamily="34" charset="0"/>
              </a:rPr>
              <a:t/>
            </a:r>
            <a:br>
              <a:rPr lang="en-US" sz="2000" b="1" cap="all" dirty="0">
                <a:solidFill>
                  <a:srgbClr val="002060"/>
                </a:solidFill>
                <a:latin typeface="Tahoma" pitchFamily="34" charset="0"/>
                <a:ea typeface="Tahoma" pitchFamily="34" charset="0"/>
                <a:cs typeface="Tahoma" pitchFamily="34" charset="0"/>
              </a:rPr>
            </a:br>
            <a:r>
              <a:rPr lang="en-US" sz="2000" b="1" cap="all" dirty="0" smtClean="0">
                <a:solidFill>
                  <a:srgbClr val="002060"/>
                </a:solidFill>
                <a:latin typeface="Tahoma" pitchFamily="34" charset="0"/>
                <a:ea typeface="Tahoma" pitchFamily="34" charset="0"/>
                <a:cs typeface="Tahoma" pitchFamily="34" charset="0"/>
              </a:rPr>
              <a:t>Categorical</a:t>
            </a:r>
            <a:r>
              <a:rPr lang="en-US" sz="2000" b="1" cap="all" dirty="0">
                <a:solidFill>
                  <a:srgbClr val="002060"/>
                </a:solidFill>
                <a:latin typeface="Tahoma" pitchFamily="34" charset="0"/>
                <a:ea typeface="Tahoma" pitchFamily="34" charset="0"/>
                <a:cs typeface="Tahoma" pitchFamily="34" charset="0"/>
              </a:rPr>
              <a:t>, Hybrid and Non disjoint </a:t>
            </a:r>
            <a:r>
              <a:rPr lang="en-US" sz="2000" b="1" cap="all" dirty="0" smtClean="0">
                <a:solidFill>
                  <a:srgbClr val="002060"/>
                </a:solidFill>
                <a:latin typeface="Tahoma" pitchFamily="34" charset="0"/>
                <a:ea typeface="Tahoma" pitchFamily="34" charset="0"/>
                <a:cs typeface="Tahoma" pitchFamily="34" charset="0"/>
              </a:rPr>
              <a:t>Data (cont’d)</a:t>
            </a:r>
            <a:endParaRPr lang="en-IN" sz="2000" b="1" dirty="0" smtClean="0">
              <a:solidFill>
                <a:schemeClr val="accent3">
                  <a:lumMod val="50000"/>
                </a:schemeClr>
              </a:solidFill>
              <a:latin typeface="Algerian" pitchFamily="82" charset="0"/>
              <a:ea typeface="Verdana" pitchFamily="34" charset="0"/>
              <a:cs typeface="Verdana" pitchFamily="34" charset="0"/>
            </a:endParaRPr>
          </a:p>
        </p:txBody>
      </p:sp>
      <p:sp>
        <p:nvSpPr>
          <p:cNvPr id="44035" name="Content Placeholder 2"/>
          <p:cNvSpPr>
            <a:spLocks noGrp="1"/>
          </p:cNvSpPr>
          <p:nvPr>
            <p:ph sz="quarter" idx="1"/>
          </p:nvPr>
        </p:nvSpPr>
        <p:spPr>
          <a:xfrm>
            <a:off x="250825" y="1700213"/>
            <a:ext cx="3744913" cy="4105275"/>
          </a:xfrm>
        </p:spPr>
        <p:txBody>
          <a:bodyPr/>
          <a:lstStyle/>
          <a:p>
            <a:pPr algn="just">
              <a:buFont typeface="Wingdings 2" pitchFamily="18" charset="2"/>
              <a:buNone/>
            </a:pPr>
            <a:r>
              <a:rPr lang="en-US" sz="2000" smtClean="0">
                <a:latin typeface="Calibri" pitchFamily="34" charset="0"/>
              </a:rPr>
              <a:t>The Risk Quantifier Software for a n=2 non disjoint converted into a disjoint scenario for the following new example:</a:t>
            </a:r>
          </a:p>
          <a:p>
            <a:pPr algn="just">
              <a:buFont typeface="Wingdings 2" pitchFamily="18" charset="2"/>
              <a:buNone/>
            </a:pPr>
            <a:r>
              <a:rPr lang="en-US" sz="2000" smtClean="0">
                <a:latin typeface="Calibri" pitchFamily="34" charset="0"/>
              </a:rPr>
              <a:t> </a:t>
            </a:r>
          </a:p>
          <a:p>
            <a:pPr algn="just">
              <a:buFont typeface="Wingdings 2" pitchFamily="18" charset="2"/>
              <a:buNone/>
            </a:pPr>
            <a:r>
              <a:rPr lang="en-US" sz="2000" smtClean="0">
                <a:latin typeface="Calibri" pitchFamily="34" charset="0"/>
              </a:rPr>
              <a:t>Input:</a:t>
            </a:r>
            <a:r>
              <a:rPr lang="en-US" sz="2000" b="1" smtClean="0">
                <a:latin typeface="Calibri" pitchFamily="34" charset="0"/>
              </a:rPr>
              <a:t> </a:t>
            </a:r>
            <a:r>
              <a:rPr lang="en-US" sz="2000" smtClean="0">
                <a:latin typeface="Calibri" pitchFamily="34" charset="0"/>
              </a:rPr>
              <a:t>P(v</a:t>
            </a:r>
            <a:r>
              <a:rPr lang="en-US" sz="2000" baseline="-25000" smtClean="0">
                <a:latin typeface="Calibri" pitchFamily="34" charset="0"/>
              </a:rPr>
              <a:t>1</a:t>
            </a:r>
            <a:r>
              <a:rPr lang="en-US" sz="2000" smtClean="0">
                <a:latin typeface="Calibri" pitchFamily="34" charset="0"/>
              </a:rPr>
              <a:t>) = 0.6</a:t>
            </a:r>
            <a:r>
              <a:rPr lang="en-US" sz="2000" b="1" smtClean="0">
                <a:latin typeface="Calibri" pitchFamily="34" charset="0"/>
              </a:rPr>
              <a:t>, </a:t>
            </a:r>
            <a:r>
              <a:rPr lang="en-US" sz="2000" smtClean="0">
                <a:latin typeface="Calibri" pitchFamily="34" charset="0"/>
              </a:rPr>
              <a:t>P(v</a:t>
            </a:r>
            <a:r>
              <a:rPr lang="en-US" sz="2000" baseline="-25000" smtClean="0">
                <a:latin typeface="Calibri" pitchFamily="34" charset="0"/>
              </a:rPr>
              <a:t>2</a:t>
            </a:r>
            <a:r>
              <a:rPr lang="en-US" sz="2000" smtClean="0">
                <a:latin typeface="Calibri" pitchFamily="34" charset="0"/>
              </a:rPr>
              <a:t>) = 0.5P(</a:t>
            </a:r>
            <a:r>
              <a:rPr lang="en-IN" sz="2000" smtClean="0">
                <a:latin typeface="Calibri" pitchFamily="34" charset="0"/>
              </a:rPr>
              <a:t>v</a:t>
            </a:r>
            <a:r>
              <a:rPr lang="en-IN" sz="2000" baseline="-25000" smtClean="0">
                <a:latin typeface="Calibri" pitchFamily="34" charset="0"/>
              </a:rPr>
              <a:t>1</a:t>
            </a:r>
            <a:r>
              <a:rPr lang="en-IN" sz="2000" smtClean="0">
                <a:latin typeface="Calibri" pitchFamily="34" charset="0"/>
              </a:rPr>
              <a:t> ∩ v</a:t>
            </a:r>
            <a:r>
              <a:rPr lang="en-IN" sz="2000" baseline="-25000" smtClean="0">
                <a:latin typeface="Calibri" pitchFamily="34" charset="0"/>
              </a:rPr>
              <a:t>2</a:t>
            </a:r>
            <a:r>
              <a:rPr lang="en-IN" sz="2000" smtClean="0">
                <a:latin typeface="Calibri" pitchFamily="34" charset="0"/>
              </a:rPr>
              <a:t>) </a:t>
            </a:r>
            <a:r>
              <a:rPr lang="en-US" sz="2000" smtClean="0">
                <a:latin typeface="Calibri" pitchFamily="34" charset="0"/>
              </a:rPr>
              <a:t>= 0.2</a:t>
            </a:r>
            <a:r>
              <a:rPr lang="en-US" sz="2000" b="1" smtClean="0">
                <a:latin typeface="Calibri" pitchFamily="34" charset="0"/>
              </a:rPr>
              <a:t>; </a:t>
            </a:r>
            <a:r>
              <a:rPr lang="en-US" sz="2000" smtClean="0">
                <a:latin typeface="Calibri" pitchFamily="34" charset="0"/>
              </a:rPr>
              <a:t>P(</a:t>
            </a:r>
            <a:r>
              <a:rPr lang="en-IN" sz="2000" smtClean="0">
                <a:latin typeface="Calibri" pitchFamily="34" charset="0"/>
              </a:rPr>
              <a:t>v</a:t>
            </a:r>
            <a:r>
              <a:rPr lang="en-IN" sz="2000" baseline="-25000" smtClean="0">
                <a:latin typeface="Calibri" pitchFamily="34" charset="0"/>
              </a:rPr>
              <a:t>1</a:t>
            </a:r>
            <a:r>
              <a:rPr lang="en-IN" sz="2000" smtClean="0">
                <a:latin typeface="Calibri" pitchFamily="34" charset="0"/>
              </a:rPr>
              <a:t>’ ∩ v</a:t>
            </a:r>
            <a:r>
              <a:rPr lang="en-IN" sz="2000" baseline="-25000" smtClean="0">
                <a:latin typeface="Calibri" pitchFamily="34" charset="0"/>
              </a:rPr>
              <a:t>2</a:t>
            </a:r>
            <a:r>
              <a:rPr lang="en-IN" sz="2000" smtClean="0">
                <a:latin typeface="Calibri" pitchFamily="34" charset="0"/>
              </a:rPr>
              <a:t>’) </a:t>
            </a:r>
            <a:r>
              <a:rPr lang="en-US" sz="2000" smtClean="0">
                <a:latin typeface="Calibri" pitchFamily="34" charset="0"/>
              </a:rPr>
              <a:t>= 0.0. </a:t>
            </a:r>
          </a:p>
          <a:p>
            <a:pPr algn="just">
              <a:buFont typeface="Wingdings 2" pitchFamily="18" charset="2"/>
              <a:buNone/>
            </a:pPr>
            <a:endParaRPr lang="en-US" sz="2000" smtClean="0">
              <a:latin typeface="Calibri" pitchFamily="34" charset="0"/>
            </a:endParaRPr>
          </a:p>
          <a:p>
            <a:pPr algn="just">
              <a:buFont typeface="Wingdings 2" pitchFamily="18" charset="2"/>
              <a:buNone/>
            </a:pPr>
            <a:r>
              <a:rPr lang="en-US" sz="2000" smtClean="0">
                <a:latin typeface="Calibri" pitchFamily="34" charset="0"/>
              </a:rPr>
              <a:t>Output</a:t>
            </a:r>
            <a:r>
              <a:rPr lang="en-US" sz="2000" b="1" smtClean="0">
                <a:latin typeface="Calibri" pitchFamily="34" charset="0"/>
              </a:rPr>
              <a:t>: </a:t>
            </a:r>
            <a:r>
              <a:rPr lang="en-IN" sz="2000" smtClean="0">
                <a:latin typeface="Calibri" pitchFamily="34" charset="0"/>
              </a:rPr>
              <a:t>v</a:t>
            </a:r>
            <a:r>
              <a:rPr lang="en-IN" sz="2000" baseline="-25000" smtClean="0">
                <a:latin typeface="Calibri" pitchFamily="34" charset="0"/>
              </a:rPr>
              <a:t>1</a:t>
            </a:r>
            <a:r>
              <a:rPr lang="en-IN" sz="2000" smtClean="0">
                <a:latin typeface="Calibri" pitchFamily="34" charset="0"/>
              </a:rPr>
              <a:t>∩ v</a:t>
            </a:r>
            <a:r>
              <a:rPr lang="en-IN" sz="2000" baseline="-25000" smtClean="0">
                <a:latin typeface="Calibri" pitchFamily="34" charset="0"/>
              </a:rPr>
              <a:t>2</a:t>
            </a:r>
            <a:r>
              <a:rPr lang="en-IN" sz="2000" smtClean="0">
                <a:latin typeface="Calibri" pitchFamily="34" charset="0"/>
              </a:rPr>
              <a:t>’</a:t>
            </a:r>
            <a:r>
              <a:rPr lang="en-US" sz="2000" smtClean="0">
                <a:latin typeface="Calibri" pitchFamily="34" charset="0"/>
              </a:rPr>
              <a:t>=0.6 – 0.2 = 0.4;</a:t>
            </a:r>
            <a:r>
              <a:rPr lang="en-US" sz="2000" b="1" smtClean="0">
                <a:latin typeface="Calibri" pitchFamily="34" charset="0"/>
              </a:rPr>
              <a:t> </a:t>
            </a:r>
            <a:r>
              <a:rPr lang="en-IN" sz="2000" smtClean="0">
                <a:latin typeface="Calibri" pitchFamily="34" charset="0"/>
              </a:rPr>
              <a:t>v</a:t>
            </a:r>
            <a:r>
              <a:rPr lang="en-IN" sz="2000" baseline="-25000" smtClean="0">
                <a:latin typeface="Calibri" pitchFamily="34" charset="0"/>
              </a:rPr>
              <a:t>2</a:t>
            </a:r>
            <a:r>
              <a:rPr lang="en-IN" sz="2000" smtClean="0">
                <a:latin typeface="Calibri" pitchFamily="34" charset="0"/>
              </a:rPr>
              <a:t> ∩ v</a:t>
            </a:r>
            <a:r>
              <a:rPr lang="en-IN" sz="2000" baseline="-25000" smtClean="0">
                <a:latin typeface="Calibri" pitchFamily="34" charset="0"/>
              </a:rPr>
              <a:t>1</a:t>
            </a:r>
            <a:r>
              <a:rPr lang="en-IN" sz="2000" smtClean="0">
                <a:latin typeface="Calibri" pitchFamily="34" charset="0"/>
              </a:rPr>
              <a:t>’</a:t>
            </a:r>
            <a:r>
              <a:rPr lang="en-US" sz="2000" smtClean="0">
                <a:latin typeface="Calibri" pitchFamily="34" charset="0"/>
              </a:rPr>
              <a:t>=0.5–0.2=0.3</a:t>
            </a:r>
            <a:r>
              <a:rPr lang="en-US" sz="2000" b="1" smtClean="0">
                <a:latin typeface="Calibri" pitchFamily="34" charset="0"/>
              </a:rPr>
              <a:t>; </a:t>
            </a:r>
            <a:r>
              <a:rPr lang="en-IN" sz="2000" smtClean="0">
                <a:latin typeface="Calibri" pitchFamily="34" charset="0"/>
              </a:rPr>
              <a:t>v</a:t>
            </a:r>
            <a:r>
              <a:rPr lang="en-IN" sz="2000" baseline="-25000" smtClean="0">
                <a:latin typeface="Calibri" pitchFamily="34" charset="0"/>
              </a:rPr>
              <a:t>1</a:t>
            </a:r>
            <a:r>
              <a:rPr lang="en-IN" sz="2000" smtClean="0">
                <a:latin typeface="Calibri" pitchFamily="34" charset="0"/>
              </a:rPr>
              <a:t> ∩ v</a:t>
            </a:r>
            <a:r>
              <a:rPr lang="en-IN" sz="2000" baseline="-25000" smtClean="0">
                <a:latin typeface="Calibri" pitchFamily="34" charset="0"/>
              </a:rPr>
              <a:t>2</a:t>
            </a:r>
            <a:r>
              <a:rPr lang="en-US" sz="2000" smtClean="0">
                <a:latin typeface="Calibri" pitchFamily="34" charset="0"/>
              </a:rPr>
              <a:t>=0.2</a:t>
            </a:r>
            <a:r>
              <a:rPr lang="en-US" sz="2000" b="1" smtClean="0">
                <a:latin typeface="Calibri" pitchFamily="34" charset="0"/>
              </a:rPr>
              <a:t>; </a:t>
            </a:r>
            <a:r>
              <a:rPr lang="en-IN" sz="2000" smtClean="0">
                <a:latin typeface="Calibri" pitchFamily="34" charset="0"/>
              </a:rPr>
              <a:t>v</a:t>
            </a:r>
            <a:r>
              <a:rPr lang="en-IN" sz="2000" baseline="-25000" smtClean="0">
                <a:latin typeface="Calibri" pitchFamily="34" charset="0"/>
              </a:rPr>
              <a:t>1</a:t>
            </a:r>
            <a:r>
              <a:rPr lang="en-IN" sz="2000" smtClean="0">
                <a:latin typeface="Calibri" pitchFamily="34" charset="0"/>
              </a:rPr>
              <a:t>’∩v</a:t>
            </a:r>
            <a:r>
              <a:rPr lang="en-IN" sz="2000" baseline="-25000" smtClean="0">
                <a:latin typeface="Calibri" pitchFamily="34" charset="0"/>
              </a:rPr>
              <a:t>2</a:t>
            </a:r>
            <a:r>
              <a:rPr lang="en-IN" sz="2000" smtClean="0">
                <a:latin typeface="Calibri" pitchFamily="34" charset="0"/>
              </a:rPr>
              <a:t>’</a:t>
            </a:r>
            <a:r>
              <a:rPr lang="en-US" sz="2000" smtClean="0">
                <a:latin typeface="Calibri" pitchFamily="34" charset="0"/>
              </a:rPr>
              <a:t>=1–(0.4+ 0.3+0.2) = 0.1.</a:t>
            </a:r>
          </a:p>
          <a:p>
            <a:pPr>
              <a:buFont typeface="Wingdings 2" pitchFamily="18" charset="2"/>
              <a:buNone/>
            </a:pPr>
            <a:endParaRPr lang="en-US" sz="2000" smtClean="0">
              <a:latin typeface="Calibri" pitchFamily="34" charset="0"/>
            </a:endParaRPr>
          </a:p>
        </p:txBody>
      </p:sp>
      <p:pic>
        <p:nvPicPr>
          <p:cNvPr id="6" name="Picture 5"/>
          <p:cNvPicPr/>
          <p:nvPr/>
        </p:nvPicPr>
        <p:blipFill>
          <a:blip r:embed="rId2"/>
          <a:srcRect/>
          <a:stretch>
            <a:fillRect/>
          </a:stretch>
        </p:blipFill>
        <p:spPr bwMode="auto">
          <a:xfrm>
            <a:off x="4140200" y="1557338"/>
            <a:ext cx="4679950" cy="4679950"/>
          </a:xfrm>
          <a:prstGeom prst="rect">
            <a:avLst/>
          </a:prstGeom>
          <a:noFill/>
          <a:ln w="19050">
            <a:solidFill>
              <a:schemeClr val="accent3">
                <a:lumMod val="50000"/>
              </a:schemeClr>
            </a:solidFill>
          </a:ln>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59</a:t>
            </a:fld>
            <a:endParaRPr lang="en-IN"/>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95288" y="188913"/>
            <a:ext cx="8424862" cy="863600"/>
          </a:xfrm>
        </p:spPr>
        <p:txBody>
          <a:bodyPr>
            <a:noAutofit/>
          </a:bodyPr>
          <a:lstStyle/>
          <a:p>
            <a:pPr>
              <a:defRPr/>
            </a:pPr>
            <a:r>
              <a:rPr lang="en-US" sz="3200" b="1" cap="all" dirty="0" smtClean="0">
                <a:solidFill>
                  <a:srgbClr val="00B050"/>
                </a:solidFill>
                <a:latin typeface="+mn-lt"/>
              </a:rPr>
              <a:t>Other Scoring Methods</a:t>
            </a:r>
            <a:endParaRPr lang="en-US" sz="3200" b="1" cap="all" dirty="0">
              <a:solidFill>
                <a:srgbClr val="00B050"/>
              </a:solidFill>
              <a:latin typeface="+mn-lt"/>
            </a:endParaRPr>
          </a:p>
        </p:txBody>
      </p:sp>
      <p:sp>
        <p:nvSpPr>
          <p:cNvPr id="17411" name="Content Placeholder 3"/>
          <p:cNvSpPr>
            <a:spLocks noGrp="1"/>
          </p:cNvSpPr>
          <p:nvPr>
            <p:ph sz="quarter" idx="1"/>
          </p:nvPr>
        </p:nvSpPr>
        <p:spPr>
          <a:xfrm>
            <a:off x="611560" y="1557339"/>
            <a:ext cx="8137153" cy="287486"/>
          </a:xfrm>
        </p:spPr>
        <p:txBody>
          <a:bodyPr/>
          <a:lstStyle/>
          <a:p>
            <a:pPr algn="just">
              <a:buClrTx/>
              <a:buFont typeface="Wingdings 2" pitchFamily="18" charset="2"/>
              <a:buNone/>
            </a:pPr>
            <a:r>
              <a:rPr lang="en-US" sz="2000" b="1" dirty="0" smtClean="0">
                <a:latin typeface="Calibri" pitchFamily="34" charset="0"/>
              </a:rPr>
              <a:t>   Common Vulnerability Scoring System (CVSS):</a:t>
            </a:r>
          </a:p>
        </p:txBody>
      </p:sp>
      <p:pic>
        <p:nvPicPr>
          <p:cNvPr id="4" name="Picture 3"/>
          <p:cNvPicPr/>
          <p:nvPr/>
        </p:nvPicPr>
        <p:blipFill>
          <a:blip r:embed="rId2"/>
          <a:srcRect/>
          <a:stretch>
            <a:fillRect/>
          </a:stretch>
        </p:blipFill>
        <p:spPr bwMode="auto">
          <a:xfrm>
            <a:off x="899592" y="1988840"/>
            <a:ext cx="7488238" cy="4248472"/>
          </a:xfrm>
          <a:prstGeom prst="rect">
            <a:avLst/>
          </a:prstGeom>
          <a:noFill/>
          <a:ln w="19050">
            <a:solidFill>
              <a:schemeClr val="accent3">
                <a:lumMod val="50000"/>
              </a:schemeClr>
            </a:solidFill>
          </a:ln>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6</a:t>
            </a:fld>
            <a:endParaRPr lang="en-IN"/>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51520" y="404813"/>
            <a:ext cx="8281293" cy="935955"/>
          </a:xfrm>
        </p:spPr>
        <p:txBody>
          <a:bodyPr>
            <a:noAutofit/>
          </a:bodyPr>
          <a:lstStyle/>
          <a:p>
            <a:pPr eaLnBrk="1" fontAlgn="auto" hangingPunct="1">
              <a:spcAft>
                <a:spcPts val="0"/>
              </a:spcAft>
              <a:defRPr/>
            </a:pPr>
            <a:r>
              <a:rPr lang="en-US" sz="2000" b="1" cap="all" dirty="0" smtClean="0">
                <a:solidFill>
                  <a:srgbClr val="002060"/>
                </a:solidFill>
                <a:latin typeface="Tahoma" pitchFamily="34" charset="0"/>
                <a:ea typeface="Tahoma" pitchFamily="34" charset="0"/>
                <a:cs typeface="Tahoma" pitchFamily="34" charset="0"/>
              </a:rPr>
              <a:t>Modifying the SM Quantitative Model for </a:t>
            </a:r>
            <a:br>
              <a:rPr lang="en-US" sz="2000" b="1" cap="all" dirty="0" smtClean="0">
                <a:solidFill>
                  <a:srgbClr val="002060"/>
                </a:solidFill>
                <a:latin typeface="Tahoma" pitchFamily="34" charset="0"/>
                <a:ea typeface="Tahoma" pitchFamily="34" charset="0"/>
                <a:cs typeface="Tahoma" pitchFamily="34" charset="0"/>
              </a:rPr>
            </a:br>
            <a:r>
              <a:rPr lang="en-US" sz="2000" b="1" cap="all" dirty="0" smtClean="0">
                <a:solidFill>
                  <a:srgbClr val="002060"/>
                </a:solidFill>
                <a:latin typeface="Tahoma" pitchFamily="34" charset="0"/>
                <a:ea typeface="Tahoma" pitchFamily="34" charset="0"/>
                <a:cs typeface="Tahoma" pitchFamily="34" charset="0"/>
              </a:rPr>
              <a:t>Categorical, Hybrid and Non disjoint Data (cont’d) </a:t>
            </a:r>
            <a:br>
              <a:rPr lang="en-US" sz="2000" b="1" cap="all" dirty="0" smtClean="0">
                <a:solidFill>
                  <a:srgbClr val="002060"/>
                </a:solidFill>
                <a:latin typeface="Tahoma" pitchFamily="34" charset="0"/>
                <a:ea typeface="Tahoma" pitchFamily="34" charset="0"/>
                <a:cs typeface="Tahoma" pitchFamily="34" charset="0"/>
              </a:rPr>
            </a:br>
            <a:endParaRPr lang="en-IN" sz="2000" b="1" cap="all" dirty="0" smtClean="0">
              <a:solidFill>
                <a:srgbClr val="002060"/>
              </a:solidFill>
              <a:latin typeface="Tahoma" pitchFamily="34" charset="0"/>
              <a:ea typeface="Tahoma" pitchFamily="34" charset="0"/>
              <a:cs typeface="Tahoma" pitchFamily="34" charset="0"/>
            </a:endParaRPr>
          </a:p>
        </p:txBody>
      </p:sp>
      <p:sp>
        <p:nvSpPr>
          <p:cNvPr id="45059" name="Content Placeholder 2"/>
          <p:cNvSpPr>
            <a:spLocks noGrp="1"/>
          </p:cNvSpPr>
          <p:nvPr>
            <p:ph sz="quarter" idx="1"/>
          </p:nvPr>
        </p:nvSpPr>
        <p:spPr>
          <a:xfrm>
            <a:off x="250825" y="1484313"/>
            <a:ext cx="8642350" cy="360362"/>
          </a:xfrm>
        </p:spPr>
        <p:txBody>
          <a:bodyPr/>
          <a:lstStyle/>
          <a:p>
            <a:pPr algn="just">
              <a:buFont typeface="Wingdings 2" pitchFamily="18" charset="2"/>
              <a:buNone/>
            </a:pPr>
            <a:r>
              <a:rPr lang="en-US" sz="2000" dirty="0" smtClean="0">
                <a:latin typeface="Calibri" pitchFamily="34" charset="0"/>
              </a:rPr>
              <a:t>                The SM tree diagram to represent for a n=3 non disjoint scenario.</a:t>
            </a:r>
          </a:p>
          <a:p>
            <a:pPr>
              <a:buFont typeface="Wingdings 2" pitchFamily="18" charset="2"/>
              <a:buNone/>
            </a:pPr>
            <a:endParaRPr lang="en-US" sz="2000" dirty="0" smtClean="0">
              <a:latin typeface="Calibri" pitchFamily="34" charset="0"/>
            </a:endParaRPr>
          </a:p>
        </p:txBody>
      </p:sp>
      <p:pic>
        <p:nvPicPr>
          <p:cNvPr id="6" name="Picture 5"/>
          <p:cNvPicPr/>
          <p:nvPr/>
        </p:nvPicPr>
        <p:blipFill>
          <a:blip r:embed="rId2"/>
          <a:srcRect/>
          <a:stretch>
            <a:fillRect/>
          </a:stretch>
        </p:blipFill>
        <p:spPr bwMode="auto">
          <a:xfrm>
            <a:off x="2051719" y="1989138"/>
            <a:ext cx="5040561" cy="4319587"/>
          </a:xfrm>
          <a:prstGeom prst="rect">
            <a:avLst/>
          </a:prstGeom>
          <a:noFill/>
          <a:ln w="19050">
            <a:solidFill>
              <a:schemeClr val="accent3">
                <a:lumMod val="50000"/>
              </a:schemeClr>
            </a:solidFill>
          </a:ln>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60</a:t>
            </a:fld>
            <a:endParaRPr lang="en-IN"/>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116013" y="333375"/>
            <a:ext cx="6911975" cy="792163"/>
          </a:xfrm>
        </p:spPr>
        <p:txBody>
          <a:bodyPr>
            <a:noAutofit/>
          </a:bodyPr>
          <a:lstStyle/>
          <a:p>
            <a:pPr eaLnBrk="1" fontAlgn="auto" hangingPunct="1">
              <a:spcAft>
                <a:spcPts val="0"/>
              </a:spcAft>
              <a:defRPr/>
            </a:pPr>
            <a:r>
              <a:rPr lang="en-US" sz="2400" b="1" cap="all" dirty="0" smtClean="0">
                <a:solidFill>
                  <a:srgbClr val="002060"/>
                </a:solidFill>
                <a:latin typeface="Tahoma" pitchFamily="34" charset="0"/>
                <a:ea typeface="Tahoma" pitchFamily="34" charset="0"/>
                <a:cs typeface="Tahoma" pitchFamily="34" charset="0"/>
              </a:rPr>
              <a:t>Maintenance Priority Determination for  3 X 3 X 2 </a:t>
            </a:r>
            <a:r>
              <a:rPr lang="en-US" sz="2400" b="1" cap="all" dirty="0">
                <a:solidFill>
                  <a:srgbClr val="002060"/>
                </a:solidFill>
                <a:latin typeface="Tahoma" pitchFamily="34" charset="0"/>
                <a:ea typeface="Tahoma" pitchFamily="34" charset="0"/>
                <a:cs typeface="Tahoma" pitchFamily="34" charset="0"/>
              </a:rPr>
              <a:t>SECURITY METER </a:t>
            </a:r>
            <a:endParaRPr lang="en-IN" sz="2400" b="1" cap="all" dirty="0" smtClean="0">
              <a:solidFill>
                <a:srgbClr val="002060"/>
              </a:solidFill>
              <a:latin typeface="Tahoma" pitchFamily="34" charset="0"/>
              <a:ea typeface="Tahoma" pitchFamily="34" charset="0"/>
              <a:cs typeface="Tahoma" pitchFamily="34" charset="0"/>
            </a:endParaRPr>
          </a:p>
        </p:txBody>
      </p:sp>
      <p:sp>
        <p:nvSpPr>
          <p:cNvPr id="46083" name="Content Placeholder 2"/>
          <p:cNvSpPr>
            <a:spLocks noGrp="1"/>
          </p:cNvSpPr>
          <p:nvPr>
            <p:ph sz="quarter" idx="1"/>
          </p:nvPr>
        </p:nvSpPr>
        <p:spPr>
          <a:xfrm>
            <a:off x="250825" y="1628774"/>
            <a:ext cx="8642350" cy="4464521"/>
          </a:xfrm>
        </p:spPr>
        <p:txBody>
          <a:bodyPr/>
          <a:lstStyle/>
          <a:p>
            <a:pPr algn="just">
              <a:buFont typeface="Wingdings 2" pitchFamily="18" charset="2"/>
              <a:buNone/>
            </a:pPr>
            <a:r>
              <a:rPr lang="en-US" sz="2000" dirty="0" smtClean="0">
                <a:latin typeface="Calibri" pitchFamily="34" charset="0"/>
              </a:rPr>
              <a:t>Software maintenance, as a general process of making changes to improve a system after its installation can involve, </a:t>
            </a:r>
          </a:p>
          <a:p>
            <a:pPr algn="just">
              <a:buFont typeface="Wingdings 2" pitchFamily="18" charset="2"/>
              <a:buNone/>
            </a:pPr>
            <a:endParaRPr lang="en-US" sz="2000" dirty="0" smtClean="0">
              <a:latin typeface="Calibri" pitchFamily="34" charset="0"/>
            </a:endParaRPr>
          </a:p>
          <a:p>
            <a:pPr algn="just">
              <a:buFont typeface="Wingdings 2" pitchFamily="18" charset="2"/>
              <a:buNone/>
            </a:pPr>
            <a:r>
              <a:rPr lang="en-US" sz="2000" dirty="0" smtClean="0">
                <a:latin typeface="Calibri" pitchFamily="34" charset="0"/>
              </a:rPr>
              <a:t>1) the adaptation of software to a new operating environment, </a:t>
            </a:r>
          </a:p>
          <a:p>
            <a:pPr algn="just">
              <a:buFont typeface="Wingdings 2" pitchFamily="18" charset="2"/>
              <a:buNone/>
            </a:pPr>
            <a:endParaRPr lang="en-US" sz="2000" dirty="0" smtClean="0">
              <a:latin typeface="Calibri" pitchFamily="34" charset="0"/>
            </a:endParaRPr>
          </a:p>
          <a:p>
            <a:pPr algn="just">
              <a:buFont typeface="Wingdings 2" pitchFamily="18" charset="2"/>
              <a:buNone/>
            </a:pPr>
            <a:r>
              <a:rPr lang="en-US" sz="2000" dirty="0" smtClean="0">
                <a:latin typeface="Calibri" pitchFamily="34" charset="0"/>
              </a:rPr>
              <a:t>2) the repair of software faults, ranging from coding errors which are the cheapest to fix, to design errors which are more expensive, and finally to requirement errors, which are the most expensive and </a:t>
            </a:r>
          </a:p>
          <a:p>
            <a:pPr algn="just">
              <a:buFont typeface="Wingdings 2" pitchFamily="18" charset="2"/>
              <a:buNone/>
            </a:pPr>
            <a:endParaRPr lang="en-US" sz="2000" dirty="0" smtClean="0">
              <a:latin typeface="Calibri" pitchFamily="34" charset="0"/>
            </a:endParaRPr>
          </a:p>
          <a:p>
            <a:pPr algn="just">
              <a:buFont typeface="Wingdings 2" pitchFamily="18" charset="2"/>
              <a:buNone/>
            </a:pPr>
            <a:r>
              <a:rPr lang="en-US" sz="2000" dirty="0" smtClean="0">
                <a:latin typeface="Calibri" pitchFamily="34" charset="0"/>
              </a:rPr>
              <a:t>3) adding or modifying the system’s functionality due to internal and external factors such as changing laws and changing markets or business structures.</a:t>
            </a:r>
          </a:p>
          <a:p>
            <a:pPr>
              <a:buFont typeface="Wingdings 2" pitchFamily="18" charset="2"/>
              <a:buNone/>
            </a:pPr>
            <a:endParaRPr lang="en-US" sz="2000" dirty="0" smtClean="0">
              <a:latin typeface="Calibri" pitchFamily="34" charset="0"/>
            </a:endParaRPr>
          </a:p>
        </p:txBody>
      </p:sp>
      <p:sp>
        <p:nvSpPr>
          <p:cNvPr id="46084" name="Rectangle 10"/>
          <p:cNvSpPr>
            <a:spLocks noChangeArrowheads="1"/>
          </p:cNvSpPr>
          <p:nvPr/>
        </p:nvSpPr>
        <p:spPr bwMode="auto">
          <a:xfrm>
            <a:off x="250825" y="5661025"/>
            <a:ext cx="84248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t>are shown in the slide below.</a:t>
            </a:r>
          </a:p>
        </p:txBody>
      </p:sp>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61</a:t>
            </a:fld>
            <a:endParaRPr lang="en-IN"/>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601" name="Picture 618"/>
          <p:cNvPicPr>
            <a:picLocks noChangeAspect="1" noChangeArrowheads="1"/>
          </p:cNvPicPr>
          <p:nvPr/>
        </p:nvPicPr>
        <p:blipFill>
          <a:blip r:embed="rId2"/>
          <a:srcRect/>
          <a:stretch>
            <a:fillRect/>
          </a:stretch>
        </p:blipFill>
        <p:spPr bwMode="auto">
          <a:xfrm>
            <a:off x="1258888" y="765175"/>
            <a:ext cx="6408737" cy="1562100"/>
          </a:xfrm>
          <a:prstGeom prst="rect">
            <a:avLst/>
          </a:prstGeom>
          <a:noFill/>
          <a:ln w="19050">
            <a:solidFill>
              <a:schemeClr val="accent3">
                <a:lumMod val="50000"/>
              </a:schemeClr>
            </a:solidFill>
          </a:ln>
        </p:spPr>
      </p:pic>
      <p:pic>
        <p:nvPicPr>
          <p:cNvPr id="110600" name="Picture 619"/>
          <p:cNvPicPr>
            <a:picLocks noChangeAspect="1" noChangeArrowheads="1"/>
          </p:cNvPicPr>
          <p:nvPr/>
        </p:nvPicPr>
        <p:blipFill>
          <a:blip r:embed="rId3"/>
          <a:srcRect/>
          <a:stretch>
            <a:fillRect/>
          </a:stretch>
        </p:blipFill>
        <p:spPr bwMode="auto">
          <a:xfrm>
            <a:off x="1258888" y="2349500"/>
            <a:ext cx="6408737" cy="1839913"/>
          </a:xfrm>
          <a:prstGeom prst="rect">
            <a:avLst/>
          </a:prstGeom>
          <a:noFill/>
          <a:ln w="19050">
            <a:solidFill>
              <a:schemeClr val="accent3">
                <a:lumMod val="50000"/>
              </a:schemeClr>
            </a:solidFill>
          </a:ln>
        </p:spPr>
      </p:pic>
      <p:pic>
        <p:nvPicPr>
          <p:cNvPr id="110599" name="Picture 620"/>
          <p:cNvPicPr>
            <a:picLocks noChangeAspect="1" noChangeArrowheads="1"/>
          </p:cNvPicPr>
          <p:nvPr/>
        </p:nvPicPr>
        <p:blipFill>
          <a:blip r:embed="rId4"/>
          <a:srcRect/>
          <a:stretch>
            <a:fillRect/>
          </a:stretch>
        </p:blipFill>
        <p:spPr bwMode="auto">
          <a:xfrm>
            <a:off x="1258888" y="3571875"/>
            <a:ext cx="6408737" cy="2562225"/>
          </a:xfrm>
          <a:prstGeom prst="rect">
            <a:avLst/>
          </a:prstGeom>
          <a:noFill/>
          <a:ln w="19050">
            <a:solidFill>
              <a:schemeClr val="accent3">
                <a:lumMod val="50000"/>
              </a:schemeClr>
            </a:solidFill>
          </a:ln>
        </p:spPr>
      </p:pic>
      <p:sp>
        <p:nvSpPr>
          <p:cNvPr id="47109" name="Rectangle 10"/>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47110" name="Rectangle 11"/>
          <p:cNvSpPr>
            <a:spLocks noChangeArrowheads="1"/>
          </p:cNvSpPr>
          <p:nvPr/>
        </p:nvSpPr>
        <p:spPr bwMode="auto">
          <a:xfrm>
            <a:off x="0" y="20193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tabLst>
                <a:tab pos="5029200" algn="r"/>
              </a:tabLst>
            </a:pPr>
            <a:endParaRPr lang="en-US"/>
          </a:p>
        </p:txBody>
      </p:sp>
      <p:sp>
        <p:nvSpPr>
          <p:cNvPr id="47111" name="Rectangle 12"/>
          <p:cNvSpPr>
            <a:spLocks noChangeArrowheads="1"/>
          </p:cNvSpPr>
          <p:nvPr/>
        </p:nvSpPr>
        <p:spPr bwMode="auto">
          <a:xfrm>
            <a:off x="0" y="3571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tabLst>
                <a:tab pos="5029200" algn="r"/>
              </a:tabLst>
            </a:pPr>
            <a:endParaRPr lang="en-US"/>
          </a:p>
        </p:txBody>
      </p:sp>
      <p:sp>
        <p:nvSpPr>
          <p:cNvPr id="47112" name="Rectangle 7"/>
          <p:cNvSpPr>
            <a:spLocks noChangeArrowheads="1"/>
          </p:cNvSpPr>
          <p:nvPr/>
        </p:nvSpPr>
        <p:spPr bwMode="auto">
          <a:xfrm>
            <a:off x="1043609" y="188913"/>
            <a:ext cx="65525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b="1" cap="all" dirty="0" smtClean="0">
                <a:solidFill>
                  <a:srgbClr val="002060"/>
                </a:solidFill>
              </a:rPr>
              <a:t>  Security </a:t>
            </a:r>
            <a:r>
              <a:rPr lang="en-US" sz="1400" b="1" cap="all" dirty="0">
                <a:solidFill>
                  <a:srgbClr val="002060"/>
                </a:solidFill>
              </a:rPr>
              <a:t>Meter calculations for the previous tree </a:t>
            </a:r>
            <a:r>
              <a:rPr lang="en-US" sz="1400" b="1" cap="all" dirty="0" smtClean="0">
                <a:solidFill>
                  <a:srgbClr val="002060"/>
                </a:solidFill>
              </a:rPr>
              <a:t>diagram </a:t>
            </a:r>
            <a:endParaRPr lang="en-US" sz="1400" b="1" cap="all" dirty="0">
              <a:solidFill>
                <a:srgbClr val="002060"/>
              </a:solidFill>
            </a:endParaRPr>
          </a:p>
        </p:txBody>
      </p:sp>
      <p:sp>
        <p:nvSpPr>
          <p:cNvPr id="2" name="Slide Number Placeholder 1"/>
          <p:cNvSpPr>
            <a:spLocks noGrp="1"/>
          </p:cNvSpPr>
          <p:nvPr>
            <p:ph type="sldNum" sz="quarter" idx="12"/>
          </p:nvPr>
        </p:nvSpPr>
        <p:spPr/>
        <p:txBody>
          <a:bodyPr/>
          <a:lstStyle/>
          <a:p>
            <a:pPr>
              <a:defRPr/>
            </a:pPr>
            <a:fld id="{31E11366-28FD-4A65-A7CF-6280BC882A55}" type="slidenum">
              <a:rPr lang="en-IN" smtClean="0"/>
              <a:pPr>
                <a:defRPr/>
              </a:pPr>
              <a:t>62</a:t>
            </a:fld>
            <a:endParaRPr lang="en-IN"/>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3569" y="333375"/>
            <a:ext cx="7344420" cy="792163"/>
          </a:xfrm>
        </p:spPr>
        <p:txBody>
          <a:bodyPr>
            <a:noAutofit/>
          </a:bodyPr>
          <a:lstStyle/>
          <a:p>
            <a:pPr eaLnBrk="1" fontAlgn="auto" hangingPunct="1">
              <a:spcAft>
                <a:spcPts val="0"/>
              </a:spcAft>
              <a:defRPr/>
            </a:pPr>
            <a:r>
              <a:rPr lang="en-US" sz="2400" b="1" cap="all" dirty="0" smtClean="0">
                <a:solidFill>
                  <a:srgbClr val="002060"/>
                </a:solidFill>
                <a:latin typeface="Tahoma" pitchFamily="34" charset="0"/>
                <a:ea typeface="Tahoma" pitchFamily="34" charset="0"/>
                <a:cs typeface="Tahoma" pitchFamily="34" charset="0"/>
              </a:rPr>
              <a:t>Maintenance Priority Determination for  3 X 3 X 2    SECURITY METER (cont’d) </a:t>
            </a:r>
            <a:endParaRPr lang="en-IN" sz="2400" b="1" cap="all" dirty="0" smtClean="0">
              <a:solidFill>
                <a:srgbClr val="002060"/>
              </a:solidFill>
              <a:latin typeface="Tahoma" pitchFamily="34" charset="0"/>
              <a:ea typeface="Tahoma" pitchFamily="34" charset="0"/>
              <a:cs typeface="Tahoma" pitchFamily="34" charset="0"/>
            </a:endParaRPr>
          </a:p>
        </p:txBody>
      </p:sp>
      <p:sp>
        <p:nvSpPr>
          <p:cNvPr id="19459" name="Content Placeholder 2"/>
          <p:cNvSpPr>
            <a:spLocks noGrp="1"/>
          </p:cNvSpPr>
          <p:nvPr>
            <p:ph sz="quarter" idx="1"/>
          </p:nvPr>
        </p:nvSpPr>
        <p:spPr>
          <a:xfrm>
            <a:off x="250825" y="1628775"/>
            <a:ext cx="8642350" cy="792163"/>
          </a:xfrm>
        </p:spPr>
        <p:txBody>
          <a:bodyPr/>
          <a:lstStyle/>
          <a:p>
            <a:pPr algn="just">
              <a:buFont typeface="Wingdings 2" pitchFamily="18" charset="2"/>
              <a:buNone/>
              <a:defRPr/>
            </a:pPr>
            <a:r>
              <a:rPr lang="en-US" sz="2000" b="1" cap="all" dirty="0" smtClean="0">
                <a:latin typeface="Calibri" pitchFamily="34" charset="0"/>
              </a:rPr>
              <a:t>A priori existence and a posteriori defectiveness probabilities of vulnerabilities.</a:t>
            </a:r>
          </a:p>
          <a:p>
            <a:pPr>
              <a:buFont typeface="Wingdings 2" pitchFamily="18" charset="2"/>
              <a:buNone/>
              <a:defRPr/>
            </a:pPr>
            <a:endParaRPr lang="en-US" sz="2000" dirty="0">
              <a:latin typeface="Calibri" pitchFamily="34" charset="0"/>
            </a:endParaRPr>
          </a:p>
        </p:txBody>
      </p:sp>
      <p:pic>
        <p:nvPicPr>
          <p:cNvPr id="113666" name="Picture 2"/>
          <p:cNvPicPr>
            <a:picLocks noChangeAspect="1" noChangeArrowheads="1"/>
          </p:cNvPicPr>
          <p:nvPr/>
        </p:nvPicPr>
        <p:blipFill>
          <a:blip r:embed="rId2"/>
          <a:srcRect/>
          <a:stretch>
            <a:fillRect/>
          </a:stretch>
        </p:blipFill>
        <p:spPr bwMode="auto">
          <a:xfrm>
            <a:off x="1258888" y="2565400"/>
            <a:ext cx="6481762" cy="3527425"/>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63</a:t>
            </a:fld>
            <a:endParaRPr lang="en-IN"/>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23529" y="333375"/>
            <a:ext cx="7704460" cy="792163"/>
          </a:xfrm>
        </p:spPr>
        <p:txBody>
          <a:bodyPr>
            <a:noAutofit/>
          </a:bodyPr>
          <a:lstStyle/>
          <a:p>
            <a:pPr eaLnBrk="1" fontAlgn="auto" hangingPunct="1">
              <a:spcAft>
                <a:spcPts val="0"/>
              </a:spcAft>
              <a:defRPr/>
            </a:pPr>
            <a:r>
              <a:rPr lang="en-US" sz="2400" b="1" cap="all" dirty="0" smtClean="0">
                <a:solidFill>
                  <a:srgbClr val="002060"/>
                </a:solidFill>
                <a:latin typeface="Tahoma" pitchFamily="34" charset="0"/>
                <a:ea typeface="Tahoma" pitchFamily="34" charset="0"/>
                <a:cs typeface="Tahoma" pitchFamily="34" charset="0"/>
              </a:rPr>
              <a:t>Maintenance Priority Determination for  3 X 3 X </a:t>
            </a:r>
            <a:r>
              <a:rPr lang="en-US" sz="2400" b="1" cap="all" dirty="0">
                <a:solidFill>
                  <a:srgbClr val="002060"/>
                </a:solidFill>
                <a:latin typeface="Tahoma" pitchFamily="34" charset="0"/>
                <a:ea typeface="Tahoma" pitchFamily="34" charset="0"/>
                <a:cs typeface="Tahoma" pitchFamily="34" charset="0"/>
              </a:rPr>
              <a:t>2    </a:t>
            </a:r>
            <a:r>
              <a:rPr lang="en-US" sz="2400" b="1" cap="all" dirty="0" smtClean="0">
                <a:solidFill>
                  <a:srgbClr val="002060"/>
                </a:solidFill>
                <a:latin typeface="Tahoma" pitchFamily="34" charset="0"/>
                <a:ea typeface="Tahoma" pitchFamily="34" charset="0"/>
                <a:cs typeface="Tahoma" pitchFamily="34" charset="0"/>
              </a:rPr>
              <a:t>SECURITY </a:t>
            </a:r>
            <a:r>
              <a:rPr lang="en-US" sz="2400" b="1" cap="all" dirty="0">
                <a:solidFill>
                  <a:srgbClr val="002060"/>
                </a:solidFill>
                <a:latin typeface="Tahoma" pitchFamily="34" charset="0"/>
                <a:ea typeface="Tahoma" pitchFamily="34" charset="0"/>
                <a:cs typeface="Tahoma" pitchFamily="34" charset="0"/>
              </a:rPr>
              <a:t>METER (cont’d)   </a:t>
            </a:r>
            <a:endParaRPr lang="en-IN" sz="2400" b="1" dirty="0" smtClean="0">
              <a:solidFill>
                <a:schemeClr val="accent3">
                  <a:lumMod val="50000"/>
                </a:schemeClr>
              </a:solidFill>
              <a:latin typeface="Algerian" pitchFamily="82" charset="0"/>
              <a:ea typeface="Verdana" pitchFamily="34" charset="0"/>
              <a:cs typeface="Verdana" pitchFamily="34" charset="0"/>
            </a:endParaRPr>
          </a:p>
        </p:txBody>
      </p:sp>
      <p:sp>
        <p:nvSpPr>
          <p:cNvPr id="49155" name="Content Placeholder 2"/>
          <p:cNvSpPr>
            <a:spLocks noGrp="1"/>
          </p:cNvSpPr>
          <p:nvPr>
            <p:ph sz="quarter" idx="1"/>
          </p:nvPr>
        </p:nvSpPr>
        <p:spPr>
          <a:xfrm>
            <a:off x="250825" y="1628775"/>
            <a:ext cx="8642350" cy="792163"/>
          </a:xfrm>
        </p:spPr>
        <p:txBody>
          <a:bodyPr/>
          <a:lstStyle/>
          <a:p>
            <a:pPr algn="ctr">
              <a:buFont typeface="Wingdings 2" pitchFamily="18" charset="2"/>
              <a:buNone/>
            </a:pPr>
            <a:r>
              <a:rPr lang="en-US" sz="2000" dirty="0" smtClean="0">
                <a:latin typeface="Calibri" pitchFamily="34" charset="0"/>
              </a:rPr>
              <a:t>Risk Quantifier for 3 x 3 x 2 SM Design with Maintenance </a:t>
            </a:r>
          </a:p>
          <a:p>
            <a:pPr algn="ctr">
              <a:buFont typeface="Wingdings 2" pitchFamily="18" charset="2"/>
              <a:buNone/>
            </a:pPr>
            <a:r>
              <a:rPr lang="en-US" sz="2000" dirty="0" smtClean="0">
                <a:latin typeface="Calibri" pitchFamily="34" charset="0"/>
              </a:rPr>
              <a:t>(</a:t>
            </a:r>
            <a:r>
              <a:rPr lang="en-US" sz="2000" dirty="0" smtClean="0">
                <a:solidFill>
                  <a:srgbClr val="FF0000"/>
                </a:solidFill>
                <a:latin typeface="Calibri" pitchFamily="34" charset="0"/>
              </a:rPr>
              <a:t>!</a:t>
            </a:r>
            <a:r>
              <a:rPr lang="en-US" sz="2000" dirty="0" smtClean="0">
                <a:latin typeface="Calibri" pitchFamily="34" charset="0"/>
              </a:rPr>
              <a:t> Signifies: Needs Overhaul).</a:t>
            </a:r>
          </a:p>
          <a:p>
            <a:pPr>
              <a:buFont typeface="Wingdings 2" pitchFamily="18" charset="2"/>
              <a:buNone/>
            </a:pPr>
            <a:endParaRPr lang="en-US" sz="2000" dirty="0" smtClean="0">
              <a:latin typeface="Calibri" pitchFamily="34" charset="0"/>
            </a:endParaRPr>
          </a:p>
        </p:txBody>
      </p:sp>
      <p:pic>
        <p:nvPicPr>
          <p:cNvPr id="5" name="Picture 4"/>
          <p:cNvPicPr/>
          <p:nvPr/>
        </p:nvPicPr>
        <p:blipFill>
          <a:blip r:embed="rId2"/>
          <a:srcRect/>
          <a:stretch>
            <a:fillRect/>
          </a:stretch>
        </p:blipFill>
        <p:spPr bwMode="auto">
          <a:xfrm>
            <a:off x="971600" y="2567144"/>
            <a:ext cx="6840537" cy="3527425"/>
          </a:xfrm>
          <a:prstGeom prst="rect">
            <a:avLst/>
          </a:prstGeom>
          <a:noFill/>
          <a:ln w="19050">
            <a:solidFill>
              <a:schemeClr val="accent3">
                <a:lumMod val="50000"/>
              </a:schemeClr>
            </a:solidFill>
          </a:ln>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64</a:t>
            </a:fld>
            <a:endParaRPr lang="en-IN"/>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116013" y="333375"/>
            <a:ext cx="6911975" cy="792163"/>
          </a:xfrm>
        </p:spPr>
        <p:txBody>
          <a:bodyPr>
            <a:noAutofit/>
          </a:bodyPr>
          <a:lstStyle/>
          <a:p>
            <a:pPr eaLnBrk="1" fontAlgn="auto" hangingPunct="1">
              <a:spcAft>
                <a:spcPts val="0"/>
              </a:spcAft>
              <a:defRPr/>
            </a:pPr>
            <a:r>
              <a:rPr lang="en-US" sz="2400" b="1" cap="all" dirty="0">
                <a:solidFill>
                  <a:srgbClr val="002060"/>
                </a:solidFill>
                <a:latin typeface="Tahoma" pitchFamily="34" charset="0"/>
                <a:ea typeface="Tahoma" pitchFamily="34" charset="0"/>
                <a:cs typeface="Tahoma" pitchFamily="34" charset="0"/>
              </a:rPr>
              <a:t>Maintenance Priority Determination for  3 X 3 X 2   </a:t>
            </a:r>
            <a:r>
              <a:rPr lang="en-US" sz="2400" b="1" cap="all" dirty="0" smtClean="0">
                <a:solidFill>
                  <a:srgbClr val="002060"/>
                </a:solidFill>
                <a:latin typeface="Tahoma" pitchFamily="34" charset="0"/>
                <a:ea typeface="Tahoma" pitchFamily="34" charset="0"/>
                <a:cs typeface="Tahoma" pitchFamily="34" charset="0"/>
              </a:rPr>
              <a:t>SECURITY METER (</a:t>
            </a:r>
            <a:r>
              <a:rPr lang="en-US" sz="2400" b="1" cap="all" dirty="0">
                <a:solidFill>
                  <a:srgbClr val="002060"/>
                </a:solidFill>
                <a:latin typeface="Tahoma" pitchFamily="34" charset="0"/>
                <a:ea typeface="Tahoma" pitchFamily="34" charset="0"/>
                <a:cs typeface="Tahoma" pitchFamily="34" charset="0"/>
              </a:rPr>
              <a:t>cont’d)  </a:t>
            </a:r>
            <a:endParaRPr lang="en-IN" sz="2400" b="1" dirty="0" smtClean="0">
              <a:solidFill>
                <a:schemeClr val="accent3">
                  <a:lumMod val="50000"/>
                </a:schemeClr>
              </a:solidFill>
              <a:latin typeface="Algerian" pitchFamily="82" charset="0"/>
              <a:ea typeface="Verdana" pitchFamily="34" charset="0"/>
              <a:cs typeface="Verdana" pitchFamily="34" charset="0"/>
            </a:endParaRPr>
          </a:p>
        </p:txBody>
      </p:sp>
      <p:sp>
        <p:nvSpPr>
          <p:cNvPr id="50179" name="Content Placeholder 2"/>
          <p:cNvSpPr>
            <a:spLocks noGrp="1"/>
          </p:cNvSpPr>
          <p:nvPr>
            <p:ph sz="quarter" idx="1"/>
          </p:nvPr>
        </p:nvSpPr>
        <p:spPr>
          <a:xfrm>
            <a:off x="250825" y="1557338"/>
            <a:ext cx="8642350" cy="719137"/>
          </a:xfrm>
        </p:spPr>
        <p:txBody>
          <a:bodyPr/>
          <a:lstStyle/>
          <a:p>
            <a:pPr algn="just">
              <a:buFont typeface="Wingdings 2" pitchFamily="18" charset="2"/>
              <a:buNone/>
            </a:pPr>
            <a:r>
              <a:rPr lang="en-US" sz="1800" dirty="0" smtClean="0">
                <a:latin typeface="Calibri" pitchFamily="34" charset="0"/>
              </a:rPr>
              <a:t>Security Meter calculations for a 3 x 3 x 2 SM Design with data as in the Risk Quantifier.</a:t>
            </a:r>
          </a:p>
          <a:p>
            <a:pPr>
              <a:buFont typeface="Wingdings 2" pitchFamily="18" charset="2"/>
              <a:buNone/>
            </a:pPr>
            <a:endParaRPr lang="en-US" sz="2000" dirty="0" smtClean="0">
              <a:latin typeface="Calibri" pitchFamily="34" charset="0"/>
            </a:endParaRPr>
          </a:p>
        </p:txBody>
      </p:sp>
      <p:pic>
        <p:nvPicPr>
          <p:cNvPr id="6" name="Picture 5"/>
          <p:cNvPicPr/>
          <p:nvPr/>
        </p:nvPicPr>
        <p:blipFill>
          <a:blip r:embed="rId2"/>
          <a:srcRect/>
          <a:stretch>
            <a:fillRect/>
          </a:stretch>
        </p:blipFill>
        <p:spPr bwMode="auto">
          <a:xfrm>
            <a:off x="611188" y="2420938"/>
            <a:ext cx="7921625" cy="3744912"/>
          </a:xfrm>
          <a:prstGeom prst="rect">
            <a:avLst/>
          </a:prstGeom>
          <a:noFill/>
          <a:ln w="19050">
            <a:solidFill>
              <a:schemeClr val="accent3">
                <a:lumMod val="50000"/>
              </a:schemeClr>
            </a:solidFill>
          </a:ln>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65</a:t>
            </a:fld>
            <a:endParaRPr lang="en-IN"/>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39750" y="333375"/>
            <a:ext cx="7993063" cy="719138"/>
          </a:xfrm>
        </p:spPr>
        <p:txBody>
          <a:bodyPr>
            <a:noAutofit/>
          </a:bodyPr>
          <a:lstStyle/>
          <a:p>
            <a:pPr eaLnBrk="1" fontAlgn="auto" hangingPunct="1">
              <a:spcAft>
                <a:spcPts val="0"/>
              </a:spcAft>
              <a:defRPr/>
            </a:pPr>
            <a:r>
              <a:rPr lang="en-US" sz="1800" b="1" cap="all" dirty="0">
                <a:solidFill>
                  <a:srgbClr val="002060"/>
                </a:solidFill>
                <a:latin typeface="Tahoma" pitchFamily="34" charset="0"/>
                <a:ea typeface="Tahoma" pitchFamily="34" charset="0"/>
                <a:cs typeface="Tahoma" pitchFamily="34" charset="0"/>
              </a:rPr>
              <a:t>Privacy Meter (PM): </a:t>
            </a:r>
            <a:br>
              <a:rPr lang="en-US" sz="1800" b="1" cap="all" dirty="0">
                <a:solidFill>
                  <a:srgbClr val="002060"/>
                </a:solidFill>
                <a:latin typeface="Tahoma" pitchFamily="34" charset="0"/>
                <a:ea typeface="Tahoma" pitchFamily="34" charset="0"/>
                <a:cs typeface="Tahoma" pitchFamily="34" charset="0"/>
              </a:rPr>
            </a:br>
            <a:r>
              <a:rPr lang="en-US" sz="1800" b="1" cap="all" dirty="0">
                <a:solidFill>
                  <a:srgbClr val="002060"/>
                </a:solidFill>
                <a:latin typeface="Tahoma" pitchFamily="34" charset="0"/>
                <a:ea typeface="Tahoma" pitchFamily="34" charset="0"/>
                <a:cs typeface="Tahoma" pitchFamily="34" charset="0"/>
              </a:rPr>
              <a:t>How to Quantify the RISK OF Breach of Privacy</a:t>
            </a:r>
            <a:endParaRPr lang="en-IN" sz="1800" b="1" cap="all" dirty="0" smtClean="0">
              <a:solidFill>
                <a:srgbClr val="002060"/>
              </a:solidFill>
              <a:latin typeface="Tahoma" pitchFamily="34" charset="0"/>
              <a:ea typeface="Tahoma" pitchFamily="34" charset="0"/>
              <a:cs typeface="Tahoma" pitchFamily="34" charset="0"/>
            </a:endParaRPr>
          </a:p>
        </p:txBody>
      </p:sp>
      <p:sp>
        <p:nvSpPr>
          <p:cNvPr id="51203" name="Content Placeholder 2"/>
          <p:cNvSpPr>
            <a:spLocks noGrp="1"/>
          </p:cNvSpPr>
          <p:nvPr>
            <p:ph sz="quarter" idx="1"/>
          </p:nvPr>
        </p:nvSpPr>
        <p:spPr>
          <a:xfrm>
            <a:off x="250825" y="1557339"/>
            <a:ext cx="8642350" cy="503510"/>
          </a:xfrm>
        </p:spPr>
        <p:txBody>
          <a:bodyPr/>
          <a:lstStyle/>
          <a:p>
            <a:pPr algn="just">
              <a:buFont typeface="Wingdings 2" pitchFamily="18" charset="2"/>
              <a:buNone/>
            </a:pPr>
            <a:r>
              <a:rPr lang="en-US" sz="1800" dirty="0" smtClean="0">
                <a:latin typeface="Calibri" pitchFamily="34" charset="0"/>
              </a:rPr>
              <a:t>Tree Diagram for the 3 x 3 x 2 SM Design to accommodate the </a:t>
            </a:r>
            <a:r>
              <a:rPr lang="en-US" sz="1800" dirty="0" err="1" smtClean="0">
                <a:latin typeface="Calibri" pitchFamily="34" charset="0"/>
              </a:rPr>
              <a:t>apriori</a:t>
            </a:r>
            <a:r>
              <a:rPr lang="en-US" sz="1800" dirty="0" smtClean="0">
                <a:latin typeface="Calibri" pitchFamily="34" charset="0"/>
              </a:rPr>
              <a:t> and a posteriori risks.</a:t>
            </a:r>
          </a:p>
        </p:txBody>
      </p:sp>
      <p:pic>
        <p:nvPicPr>
          <p:cNvPr id="7" name="Picture 6"/>
          <p:cNvPicPr/>
          <p:nvPr/>
        </p:nvPicPr>
        <p:blipFill>
          <a:blip r:embed="rId2"/>
          <a:srcRect/>
          <a:stretch>
            <a:fillRect/>
          </a:stretch>
        </p:blipFill>
        <p:spPr bwMode="auto">
          <a:xfrm>
            <a:off x="395288" y="2349500"/>
            <a:ext cx="8208962" cy="3887788"/>
          </a:xfrm>
          <a:prstGeom prst="rect">
            <a:avLst/>
          </a:prstGeom>
          <a:noFill/>
          <a:ln w="19050">
            <a:solidFill>
              <a:schemeClr val="accent3">
                <a:lumMod val="50000"/>
              </a:schemeClr>
            </a:solidFill>
          </a:ln>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66</a:t>
            </a:fld>
            <a:endParaRPr lang="en-IN"/>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39750" y="333375"/>
            <a:ext cx="7993063" cy="719138"/>
          </a:xfrm>
        </p:spPr>
        <p:txBody>
          <a:bodyPr>
            <a:noAutofit/>
          </a:bodyPr>
          <a:lstStyle/>
          <a:p>
            <a:pPr eaLnBrk="1" fontAlgn="auto" hangingPunct="1">
              <a:spcAft>
                <a:spcPts val="0"/>
              </a:spcAft>
              <a:defRPr/>
            </a:pPr>
            <a:r>
              <a:rPr lang="en-US" sz="1800" b="1" cap="all" dirty="0">
                <a:solidFill>
                  <a:srgbClr val="002060"/>
                </a:solidFill>
                <a:latin typeface="Tahoma" pitchFamily="34" charset="0"/>
                <a:ea typeface="Tahoma" pitchFamily="34" charset="0"/>
                <a:cs typeface="Tahoma" pitchFamily="34" charset="0"/>
              </a:rPr>
              <a:t>Privacy Meter (PM): </a:t>
            </a:r>
            <a:br>
              <a:rPr lang="en-US" sz="1800" b="1" cap="all" dirty="0">
                <a:solidFill>
                  <a:srgbClr val="002060"/>
                </a:solidFill>
                <a:latin typeface="Tahoma" pitchFamily="34" charset="0"/>
                <a:ea typeface="Tahoma" pitchFamily="34" charset="0"/>
                <a:cs typeface="Tahoma" pitchFamily="34" charset="0"/>
              </a:rPr>
            </a:br>
            <a:r>
              <a:rPr lang="en-US" sz="1800" b="1" cap="all" dirty="0">
                <a:solidFill>
                  <a:srgbClr val="002060"/>
                </a:solidFill>
                <a:latin typeface="Tahoma" pitchFamily="34" charset="0"/>
                <a:ea typeface="Tahoma" pitchFamily="34" charset="0"/>
                <a:cs typeface="Tahoma" pitchFamily="34" charset="0"/>
              </a:rPr>
              <a:t>How to Quantify the RISK OF Breach of </a:t>
            </a:r>
            <a:r>
              <a:rPr lang="en-US" sz="1800" b="1" cap="all" dirty="0" smtClean="0">
                <a:solidFill>
                  <a:srgbClr val="002060"/>
                </a:solidFill>
                <a:latin typeface="Tahoma" pitchFamily="34" charset="0"/>
                <a:ea typeface="Tahoma" pitchFamily="34" charset="0"/>
                <a:cs typeface="Tahoma" pitchFamily="34" charset="0"/>
              </a:rPr>
              <a:t>Privacy (cont’d)</a:t>
            </a:r>
            <a:endParaRPr lang="en-IN" sz="1800" b="1" dirty="0" smtClean="0">
              <a:solidFill>
                <a:schemeClr val="accent3">
                  <a:lumMod val="50000"/>
                </a:schemeClr>
              </a:solidFill>
              <a:latin typeface="Algerian" pitchFamily="82" charset="0"/>
              <a:ea typeface="Verdana" pitchFamily="34" charset="0"/>
              <a:cs typeface="Verdana" pitchFamily="34" charset="0"/>
            </a:endParaRPr>
          </a:p>
        </p:txBody>
      </p:sp>
      <p:sp>
        <p:nvSpPr>
          <p:cNvPr id="52227" name="Content Placeholder 2"/>
          <p:cNvSpPr>
            <a:spLocks noGrp="1"/>
          </p:cNvSpPr>
          <p:nvPr>
            <p:ph sz="quarter" idx="1"/>
          </p:nvPr>
        </p:nvSpPr>
        <p:spPr>
          <a:xfrm>
            <a:off x="250825" y="1557338"/>
            <a:ext cx="8642350" cy="719137"/>
          </a:xfrm>
        </p:spPr>
        <p:txBody>
          <a:bodyPr/>
          <a:lstStyle/>
          <a:p>
            <a:pPr algn="just">
              <a:buFont typeface="Wingdings 2" pitchFamily="18" charset="2"/>
              <a:buNone/>
            </a:pPr>
            <a:r>
              <a:rPr lang="en-US" sz="2000" dirty="0" smtClean="0">
                <a:latin typeface="Calibri" pitchFamily="34" charset="0"/>
              </a:rPr>
              <a:t>Tree Diagram for the 3 x 3 x 2 SM Design to accommodate the a priori and </a:t>
            </a:r>
          </a:p>
          <a:p>
            <a:pPr algn="just">
              <a:buFont typeface="Wingdings 2" pitchFamily="18" charset="2"/>
              <a:buNone/>
            </a:pPr>
            <a:r>
              <a:rPr lang="en-US" sz="2000" dirty="0" smtClean="0">
                <a:latin typeface="Calibri" pitchFamily="34" charset="0"/>
              </a:rPr>
              <a:t>a posteriori risks.</a:t>
            </a:r>
          </a:p>
        </p:txBody>
      </p:sp>
      <p:pic>
        <p:nvPicPr>
          <p:cNvPr id="7" name="Picture 6"/>
          <p:cNvPicPr/>
          <p:nvPr/>
        </p:nvPicPr>
        <p:blipFill>
          <a:blip r:embed="rId2"/>
          <a:srcRect/>
          <a:stretch>
            <a:fillRect/>
          </a:stretch>
        </p:blipFill>
        <p:spPr bwMode="auto">
          <a:xfrm>
            <a:off x="395288" y="2349500"/>
            <a:ext cx="8208962" cy="3887788"/>
          </a:xfrm>
          <a:prstGeom prst="rect">
            <a:avLst/>
          </a:prstGeom>
          <a:noFill/>
          <a:ln w="19050">
            <a:solidFill>
              <a:schemeClr val="accent3">
                <a:lumMod val="50000"/>
              </a:schemeClr>
            </a:solidFill>
          </a:ln>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67</a:t>
            </a:fld>
            <a:endParaRPr lang="en-IN"/>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39750" y="260648"/>
            <a:ext cx="7993063" cy="792088"/>
          </a:xfrm>
        </p:spPr>
        <p:txBody>
          <a:bodyPr>
            <a:noAutofit/>
          </a:bodyPr>
          <a:lstStyle/>
          <a:p>
            <a:pPr eaLnBrk="1" fontAlgn="auto" hangingPunct="1">
              <a:spcAft>
                <a:spcPts val="0"/>
              </a:spcAft>
              <a:defRPr/>
            </a:pPr>
            <a:r>
              <a:rPr lang="en-US" sz="1800" b="1" cap="all" dirty="0">
                <a:solidFill>
                  <a:srgbClr val="002060"/>
                </a:solidFill>
                <a:latin typeface="Tahoma" pitchFamily="34" charset="0"/>
                <a:ea typeface="Tahoma" pitchFamily="34" charset="0"/>
                <a:cs typeface="Tahoma" pitchFamily="34" charset="0"/>
              </a:rPr>
              <a:t>Privacy Meter (PM): </a:t>
            </a:r>
            <a:r>
              <a:rPr lang="en-US" sz="1800" b="1" cap="all" dirty="0" smtClean="0">
                <a:solidFill>
                  <a:srgbClr val="002060"/>
                </a:solidFill>
                <a:latin typeface="Tahoma" pitchFamily="34" charset="0"/>
                <a:ea typeface="Tahoma" pitchFamily="34" charset="0"/>
                <a:cs typeface="Tahoma" pitchFamily="34" charset="0"/>
              </a:rPr>
              <a:t/>
            </a:r>
            <a:br>
              <a:rPr lang="en-US" sz="1800" b="1" cap="all" dirty="0" smtClean="0">
                <a:solidFill>
                  <a:srgbClr val="002060"/>
                </a:solidFill>
                <a:latin typeface="Tahoma" pitchFamily="34" charset="0"/>
                <a:ea typeface="Tahoma" pitchFamily="34" charset="0"/>
                <a:cs typeface="Tahoma" pitchFamily="34" charset="0"/>
              </a:rPr>
            </a:br>
            <a:r>
              <a:rPr lang="en-US" sz="1800" b="1" cap="all" dirty="0" smtClean="0">
                <a:solidFill>
                  <a:srgbClr val="002060"/>
                </a:solidFill>
                <a:latin typeface="Tahoma" pitchFamily="34" charset="0"/>
                <a:ea typeface="Tahoma" pitchFamily="34" charset="0"/>
                <a:cs typeface="Tahoma" pitchFamily="34" charset="0"/>
              </a:rPr>
              <a:t>How </a:t>
            </a:r>
            <a:r>
              <a:rPr lang="en-US" sz="1800" b="1" cap="all" dirty="0">
                <a:solidFill>
                  <a:srgbClr val="002060"/>
                </a:solidFill>
                <a:latin typeface="Tahoma" pitchFamily="34" charset="0"/>
                <a:ea typeface="Tahoma" pitchFamily="34" charset="0"/>
                <a:cs typeface="Tahoma" pitchFamily="34" charset="0"/>
              </a:rPr>
              <a:t>to Quantify the RISK OF </a:t>
            </a:r>
            <a:r>
              <a:rPr lang="en-US" sz="1800" b="1" cap="all" dirty="0" smtClean="0">
                <a:solidFill>
                  <a:srgbClr val="002060"/>
                </a:solidFill>
                <a:latin typeface="Tahoma" pitchFamily="34" charset="0"/>
                <a:ea typeface="Tahoma" pitchFamily="34" charset="0"/>
                <a:cs typeface="Tahoma" pitchFamily="34" charset="0"/>
              </a:rPr>
              <a:t>Breach of Privacy (cont’d)</a:t>
            </a:r>
            <a:endParaRPr lang="en-IN" sz="1800" b="1" dirty="0" smtClean="0">
              <a:solidFill>
                <a:srgbClr val="002060"/>
              </a:solidFill>
              <a:latin typeface="Algerian" pitchFamily="82" charset="0"/>
              <a:ea typeface="Verdana" pitchFamily="34" charset="0"/>
              <a:cs typeface="Verdana" pitchFamily="34" charset="0"/>
            </a:endParaRPr>
          </a:p>
        </p:txBody>
      </p:sp>
      <p:sp>
        <p:nvSpPr>
          <p:cNvPr id="53251" name="Content Placeholder 2"/>
          <p:cNvSpPr>
            <a:spLocks noGrp="1"/>
          </p:cNvSpPr>
          <p:nvPr>
            <p:ph sz="quarter" idx="1"/>
          </p:nvPr>
        </p:nvSpPr>
        <p:spPr>
          <a:xfrm>
            <a:off x="250825" y="1341438"/>
            <a:ext cx="8569325" cy="4824412"/>
          </a:xfrm>
        </p:spPr>
        <p:txBody>
          <a:bodyPr/>
          <a:lstStyle/>
          <a:p>
            <a:pPr algn="just">
              <a:buFont typeface="Wingdings 2" pitchFamily="18" charset="2"/>
              <a:buNone/>
            </a:pPr>
            <a:r>
              <a:rPr lang="en-US" sz="2000" b="1" smtClean="0">
                <a:latin typeface="Calibri" pitchFamily="34" charset="0"/>
              </a:rPr>
              <a:t> Methodology:</a:t>
            </a:r>
          </a:p>
          <a:p>
            <a:pPr algn="just">
              <a:buClrTx/>
              <a:buFont typeface="Wingdings" pitchFamily="2" charset="2"/>
              <a:buChar char="ü"/>
            </a:pPr>
            <a:r>
              <a:rPr lang="en-US" sz="2000" smtClean="0">
                <a:latin typeface="Calibri" pitchFamily="34" charset="0"/>
              </a:rPr>
              <a:t>In repairable systems, repair actions take place in response to the observed failures and the system is returned to the field as good as new. A stochastic model could be experiencing a constant rate of failure (CFR), an increasing (IFR) or a decreasing rate (DFR). In a homogeneous Poisson Process (HPP), or Poisson, there are no trends and the rate is CFR.</a:t>
            </a:r>
          </a:p>
          <a:p>
            <a:pPr algn="just">
              <a:buClrTx/>
              <a:buFont typeface="Wingdings" pitchFamily="2" charset="2"/>
              <a:buChar char="ü"/>
            </a:pPr>
            <a:endParaRPr lang="en-US" sz="2000" b="1" smtClean="0">
              <a:latin typeface="Calibri" pitchFamily="34" charset="0"/>
            </a:endParaRPr>
          </a:p>
          <a:p>
            <a:pPr algn="just">
              <a:buClrTx/>
              <a:buFont typeface="Wingdings" pitchFamily="2" charset="2"/>
              <a:buChar char="ü"/>
            </a:pPr>
            <a:r>
              <a:rPr lang="en-US" sz="2000" smtClean="0">
                <a:latin typeface="Calibri" pitchFamily="34" charset="0"/>
              </a:rPr>
              <a:t>Further, there may occur more than a single breach at an interval for the NHPP where the size of events at each interval is represented by a compound Poisson process. That is, if the governing process is NHPP, and the size of clusters is geometric with forgetfulness property, the compound Poisson is Poisson ^ Geometric. If otherwise, the outcomes within a cluster are correlated assuming a compounding probability mass function of logarithmic series, then the CP is defined to be Poisson^ logarithmic series or a Negative Binomial.</a:t>
            </a:r>
          </a:p>
          <a:p>
            <a:pPr algn="just">
              <a:buFont typeface="Wingdings 2" pitchFamily="18" charset="2"/>
              <a:buNone/>
            </a:pPr>
            <a:endParaRPr lang="en-US" sz="2000" b="1"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68</a:t>
            </a:fld>
            <a:endParaRPr lang="en-IN"/>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39750" y="333375"/>
            <a:ext cx="7993063" cy="719138"/>
          </a:xfrm>
        </p:spPr>
        <p:txBody>
          <a:bodyPr>
            <a:noAutofit/>
          </a:bodyPr>
          <a:lstStyle/>
          <a:p>
            <a:pPr eaLnBrk="1" fontAlgn="auto" hangingPunct="1">
              <a:spcAft>
                <a:spcPts val="0"/>
              </a:spcAft>
              <a:defRPr/>
            </a:pPr>
            <a:r>
              <a:rPr lang="en-US" sz="1800" b="1" cap="all" dirty="0">
                <a:solidFill>
                  <a:srgbClr val="002060"/>
                </a:solidFill>
                <a:latin typeface="Tahoma" pitchFamily="34" charset="0"/>
                <a:ea typeface="Tahoma" pitchFamily="34" charset="0"/>
                <a:cs typeface="Tahoma" pitchFamily="34" charset="0"/>
              </a:rPr>
              <a:t>Privacy Meter (PM): </a:t>
            </a:r>
            <a:br>
              <a:rPr lang="en-US" sz="1800" b="1" cap="all" dirty="0">
                <a:solidFill>
                  <a:srgbClr val="002060"/>
                </a:solidFill>
                <a:latin typeface="Tahoma" pitchFamily="34" charset="0"/>
                <a:ea typeface="Tahoma" pitchFamily="34" charset="0"/>
                <a:cs typeface="Tahoma" pitchFamily="34" charset="0"/>
              </a:rPr>
            </a:br>
            <a:r>
              <a:rPr lang="en-US" sz="1800" b="1" cap="all" dirty="0">
                <a:solidFill>
                  <a:srgbClr val="002060"/>
                </a:solidFill>
                <a:latin typeface="Tahoma" pitchFamily="34" charset="0"/>
                <a:ea typeface="Tahoma" pitchFamily="34" charset="0"/>
                <a:cs typeface="Tahoma" pitchFamily="34" charset="0"/>
              </a:rPr>
              <a:t>How to Quantify the RISK OF Breach of Privacy (cont’d)</a:t>
            </a:r>
            <a:endParaRPr lang="en-IN" sz="1800" b="1" dirty="0" smtClean="0">
              <a:solidFill>
                <a:srgbClr val="002060"/>
              </a:solidFill>
              <a:latin typeface="Tahoma" pitchFamily="34" charset="0"/>
              <a:ea typeface="Tahoma" pitchFamily="34" charset="0"/>
              <a:cs typeface="Tahoma" pitchFamily="34" charset="0"/>
            </a:endParaRPr>
          </a:p>
        </p:txBody>
      </p:sp>
      <p:sp>
        <p:nvSpPr>
          <p:cNvPr id="54275" name="Content Placeholder 2"/>
          <p:cNvSpPr>
            <a:spLocks noGrp="1"/>
          </p:cNvSpPr>
          <p:nvPr>
            <p:ph sz="quarter" idx="1"/>
          </p:nvPr>
        </p:nvSpPr>
        <p:spPr>
          <a:xfrm>
            <a:off x="323850" y="1412875"/>
            <a:ext cx="8569325" cy="4824413"/>
          </a:xfrm>
        </p:spPr>
        <p:txBody>
          <a:bodyPr/>
          <a:lstStyle/>
          <a:p>
            <a:pPr>
              <a:buFont typeface="Wingdings 2" pitchFamily="18" charset="2"/>
              <a:buNone/>
            </a:pPr>
            <a:r>
              <a:rPr lang="en-US" sz="2000" b="1" smtClean="0">
                <a:latin typeface="Calibri" pitchFamily="34" charset="0"/>
              </a:rPr>
              <a:t>Privacy Risk-o-Meter Assessment and Management Examples:</a:t>
            </a:r>
          </a:p>
          <a:p>
            <a:pPr>
              <a:buFont typeface="Wingdings 2" pitchFamily="18" charset="2"/>
              <a:buNone/>
            </a:pPr>
            <a:r>
              <a:rPr lang="en-US" sz="2000" smtClean="0">
                <a:latin typeface="Calibri" pitchFamily="34" charset="0"/>
              </a:rPr>
              <a:t>Probability Tables (before the Countermeasures are taken).</a:t>
            </a:r>
            <a:endParaRPr lang="en-US" sz="2000" b="1" smtClean="0">
              <a:latin typeface="Calibri" pitchFamily="34" charset="0"/>
            </a:endParaRPr>
          </a:p>
        </p:txBody>
      </p:sp>
      <p:pic>
        <p:nvPicPr>
          <p:cNvPr id="4" name="Picture 3"/>
          <p:cNvPicPr/>
          <p:nvPr/>
        </p:nvPicPr>
        <p:blipFill>
          <a:blip r:embed="rId2"/>
          <a:srcRect/>
          <a:stretch>
            <a:fillRect/>
          </a:stretch>
        </p:blipFill>
        <p:spPr bwMode="auto">
          <a:xfrm>
            <a:off x="827088" y="2420938"/>
            <a:ext cx="7200900" cy="1584325"/>
          </a:xfrm>
          <a:prstGeom prst="rect">
            <a:avLst/>
          </a:prstGeom>
          <a:noFill/>
          <a:ln w="19050">
            <a:solidFill>
              <a:schemeClr val="accent3">
                <a:lumMod val="50000"/>
              </a:schemeClr>
            </a:solidFill>
            <a:miter lim="800000"/>
            <a:headEnd/>
            <a:tailEnd/>
          </a:ln>
        </p:spPr>
      </p:pic>
      <p:pic>
        <p:nvPicPr>
          <p:cNvPr id="5" name="Picture 4"/>
          <p:cNvPicPr/>
          <p:nvPr/>
        </p:nvPicPr>
        <p:blipFill>
          <a:blip r:embed="rId3"/>
          <a:srcRect/>
          <a:stretch>
            <a:fillRect/>
          </a:stretch>
        </p:blipFill>
        <p:spPr bwMode="auto">
          <a:xfrm>
            <a:off x="2627784" y="4221163"/>
            <a:ext cx="4176464" cy="1944687"/>
          </a:xfrm>
          <a:prstGeom prst="rect">
            <a:avLst/>
          </a:prstGeom>
          <a:noFill/>
          <a:ln w="19050">
            <a:solidFill>
              <a:schemeClr val="accent3">
                <a:lumMod val="50000"/>
              </a:schemeClr>
            </a:solidFill>
          </a:ln>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69</a:t>
            </a:fld>
            <a:endParaRPr lang="en-IN"/>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95288" y="188913"/>
            <a:ext cx="8424862" cy="863600"/>
          </a:xfrm>
        </p:spPr>
        <p:txBody>
          <a:bodyPr>
            <a:noAutofit/>
          </a:bodyPr>
          <a:lstStyle/>
          <a:p>
            <a:pPr>
              <a:defRPr/>
            </a:pPr>
            <a:r>
              <a:rPr lang="en-US" sz="3200" b="1" cap="all" dirty="0">
                <a:solidFill>
                  <a:srgbClr val="00B050"/>
                </a:solidFill>
              </a:rPr>
              <a:t>Other Scoring </a:t>
            </a:r>
            <a:r>
              <a:rPr lang="en-US" sz="3200" b="1" cap="all" dirty="0" smtClean="0">
                <a:solidFill>
                  <a:srgbClr val="00B050"/>
                </a:solidFill>
              </a:rPr>
              <a:t>Methods </a:t>
            </a:r>
            <a:r>
              <a:rPr lang="en-US" sz="2800" b="1" cap="all" dirty="0" smtClean="0">
                <a:solidFill>
                  <a:srgbClr val="00B050"/>
                </a:solidFill>
              </a:rPr>
              <a:t>(CONT’D)</a:t>
            </a:r>
            <a:endParaRPr lang="en-US" sz="2800" b="1" cap="small" dirty="0">
              <a:solidFill>
                <a:srgbClr val="00B050"/>
              </a:solidFill>
              <a:latin typeface="Algerian" pitchFamily="82" charset="0"/>
            </a:endParaRPr>
          </a:p>
        </p:txBody>
      </p:sp>
      <p:sp>
        <p:nvSpPr>
          <p:cNvPr id="18435" name="Content Placeholder 3"/>
          <p:cNvSpPr>
            <a:spLocks noGrp="1"/>
          </p:cNvSpPr>
          <p:nvPr>
            <p:ph sz="quarter" idx="1"/>
          </p:nvPr>
        </p:nvSpPr>
        <p:spPr>
          <a:xfrm>
            <a:off x="395288" y="1557338"/>
            <a:ext cx="8353425" cy="358775"/>
          </a:xfrm>
        </p:spPr>
        <p:txBody>
          <a:bodyPr/>
          <a:lstStyle/>
          <a:p>
            <a:pPr algn="just">
              <a:buClrTx/>
              <a:buFont typeface="Wingdings 2" pitchFamily="18" charset="2"/>
              <a:buNone/>
            </a:pPr>
            <a:r>
              <a:rPr lang="en-US" sz="2000" b="1" dirty="0" smtClean="0">
                <a:latin typeface="Calibri" pitchFamily="34" charset="0"/>
              </a:rPr>
              <a:t>National Vulnerability Database Version 2.2 (NVD):</a:t>
            </a:r>
          </a:p>
        </p:txBody>
      </p:sp>
      <p:pic>
        <p:nvPicPr>
          <p:cNvPr id="5" name="Picture 4"/>
          <p:cNvPicPr/>
          <p:nvPr/>
        </p:nvPicPr>
        <p:blipFill rotWithShape="1">
          <a:blip r:embed="rId2" cstate="print">
            <a:extLst/>
          </a:blip>
          <a:srcRect t="23219" b="-1780"/>
          <a:stretch/>
        </p:blipFill>
        <p:spPr bwMode="auto">
          <a:xfrm>
            <a:off x="899592" y="2276872"/>
            <a:ext cx="7272808" cy="3600400"/>
          </a:xfrm>
          <a:prstGeom prst="rect">
            <a:avLst/>
          </a:prstGeom>
          <a:noFill/>
          <a:ln w="19050">
            <a:solidFill>
              <a:schemeClr val="accent3">
                <a:lumMod val="50000"/>
              </a:schemeClr>
            </a:solidFill>
          </a:ln>
          <a:scene3d>
            <a:camera prst="orthographicFront"/>
            <a:lightRig rig="threePt" dir="t"/>
          </a:scene3d>
          <a:sp3d>
            <a:bevelT h="6350"/>
            <a:bevelB h="12700"/>
          </a:sp3d>
          <a:extLst/>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7</a:t>
            </a:fld>
            <a:endParaRPr lang="en-IN"/>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39750" y="333375"/>
            <a:ext cx="7993063" cy="719138"/>
          </a:xfrm>
        </p:spPr>
        <p:txBody>
          <a:bodyPr>
            <a:noAutofit/>
          </a:bodyPr>
          <a:lstStyle/>
          <a:p>
            <a:pPr eaLnBrk="1" fontAlgn="auto" hangingPunct="1">
              <a:spcAft>
                <a:spcPts val="0"/>
              </a:spcAft>
              <a:defRPr/>
            </a:pPr>
            <a:r>
              <a:rPr lang="en-US" sz="1800" b="1" cap="all" dirty="0">
                <a:solidFill>
                  <a:srgbClr val="002060"/>
                </a:solidFill>
                <a:latin typeface="Tahoma" pitchFamily="34" charset="0"/>
                <a:ea typeface="Tahoma" pitchFamily="34" charset="0"/>
                <a:cs typeface="Tahoma" pitchFamily="34" charset="0"/>
              </a:rPr>
              <a:t>Privacy Meter (PM): </a:t>
            </a:r>
            <a:br>
              <a:rPr lang="en-US" sz="1800" b="1" cap="all" dirty="0">
                <a:solidFill>
                  <a:srgbClr val="002060"/>
                </a:solidFill>
                <a:latin typeface="Tahoma" pitchFamily="34" charset="0"/>
                <a:ea typeface="Tahoma" pitchFamily="34" charset="0"/>
                <a:cs typeface="Tahoma" pitchFamily="34" charset="0"/>
              </a:rPr>
            </a:br>
            <a:r>
              <a:rPr lang="en-US" sz="1800" b="1" cap="all" dirty="0">
                <a:solidFill>
                  <a:srgbClr val="002060"/>
                </a:solidFill>
                <a:latin typeface="Tahoma" pitchFamily="34" charset="0"/>
                <a:ea typeface="Tahoma" pitchFamily="34" charset="0"/>
                <a:cs typeface="Tahoma" pitchFamily="34" charset="0"/>
              </a:rPr>
              <a:t>How to Quantify the RISK OF Breach of Privacy (cont’d)</a:t>
            </a:r>
            <a:endParaRPr lang="en-IN" sz="1800" b="1" dirty="0" smtClean="0">
              <a:solidFill>
                <a:schemeClr val="accent3">
                  <a:lumMod val="50000"/>
                </a:schemeClr>
              </a:solidFill>
              <a:latin typeface="Algerian" pitchFamily="82" charset="0"/>
              <a:ea typeface="Verdana" pitchFamily="34" charset="0"/>
              <a:cs typeface="Verdana" pitchFamily="34" charset="0"/>
            </a:endParaRPr>
          </a:p>
        </p:txBody>
      </p:sp>
      <p:sp>
        <p:nvSpPr>
          <p:cNvPr id="19459" name="Content Placeholder 2"/>
          <p:cNvSpPr>
            <a:spLocks noGrp="1"/>
          </p:cNvSpPr>
          <p:nvPr>
            <p:ph sz="quarter" idx="1"/>
          </p:nvPr>
        </p:nvSpPr>
        <p:spPr>
          <a:xfrm>
            <a:off x="287337" y="1412875"/>
            <a:ext cx="8569325" cy="4824413"/>
          </a:xfrm>
        </p:spPr>
        <p:txBody>
          <a:bodyPr/>
          <a:lstStyle/>
          <a:p>
            <a:pPr>
              <a:buFont typeface="Wingdings 2" pitchFamily="18" charset="2"/>
              <a:buNone/>
              <a:defRPr/>
            </a:pPr>
            <a:r>
              <a:rPr lang="en-US" sz="2000" b="1" dirty="0" smtClean="0">
                <a:latin typeface="Calibri" pitchFamily="34" charset="0"/>
              </a:rPr>
              <a:t>Privacy Risk-o-Meter Assessment and Management Examples:</a:t>
            </a:r>
          </a:p>
          <a:p>
            <a:pPr>
              <a:buFont typeface="Wingdings 2" pitchFamily="18" charset="2"/>
              <a:buNone/>
              <a:defRPr/>
            </a:pPr>
            <a:r>
              <a:rPr lang="en-US" sz="2000" cap="all" dirty="0" smtClean="0">
                <a:latin typeface="Calibri" pitchFamily="34" charset="0"/>
              </a:rPr>
              <a:t>Probability Table (after the Countermeasures are applied).</a:t>
            </a:r>
            <a:endParaRPr lang="en-US" sz="2000" cap="all" dirty="0">
              <a:latin typeface="Calibri" pitchFamily="34" charset="0"/>
            </a:endParaRPr>
          </a:p>
        </p:txBody>
      </p:sp>
      <p:pic>
        <p:nvPicPr>
          <p:cNvPr id="6" name="Picture 5"/>
          <p:cNvPicPr/>
          <p:nvPr/>
        </p:nvPicPr>
        <p:blipFill>
          <a:blip r:embed="rId2"/>
          <a:srcRect/>
          <a:stretch>
            <a:fillRect/>
          </a:stretch>
        </p:blipFill>
        <p:spPr bwMode="auto">
          <a:xfrm>
            <a:off x="611188" y="2349500"/>
            <a:ext cx="7705725" cy="1439863"/>
          </a:xfrm>
          <a:prstGeom prst="rect">
            <a:avLst/>
          </a:prstGeom>
          <a:noFill/>
          <a:ln w="19050">
            <a:solidFill>
              <a:schemeClr val="accent3">
                <a:lumMod val="50000"/>
              </a:schemeClr>
            </a:solidFill>
            <a:miter lim="800000"/>
            <a:headEnd/>
            <a:tailEnd/>
          </a:ln>
        </p:spPr>
      </p:pic>
      <p:pic>
        <p:nvPicPr>
          <p:cNvPr id="55301" name="Picture 6"/>
          <p:cNvPicPr>
            <a:picLocks noChangeAspect="1" noChangeArrowheads="1"/>
          </p:cNvPicPr>
          <p:nvPr/>
        </p:nvPicPr>
        <p:blipFill>
          <a:blip r:embed="rId3">
            <a:extLst>
              <a:ext uri="{28A0092B-C50C-407E-A947-70E740481C1C}">
                <a14:useLocalDpi xmlns:a14="http://schemas.microsoft.com/office/drawing/2010/main" val="0"/>
              </a:ext>
            </a:extLst>
          </a:blip>
          <a:srcRect t="-2148" b="1201"/>
          <a:stretch>
            <a:fillRect/>
          </a:stretch>
        </p:blipFill>
        <p:spPr bwMode="auto">
          <a:xfrm>
            <a:off x="2555776" y="3933825"/>
            <a:ext cx="4248720" cy="2303463"/>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70</a:t>
            </a:fld>
            <a:endParaRPr lang="en-IN"/>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39750" y="333375"/>
            <a:ext cx="7993063" cy="719138"/>
          </a:xfrm>
        </p:spPr>
        <p:txBody>
          <a:bodyPr>
            <a:noAutofit/>
          </a:bodyPr>
          <a:lstStyle/>
          <a:p>
            <a:pPr eaLnBrk="1" fontAlgn="auto" hangingPunct="1">
              <a:spcAft>
                <a:spcPts val="0"/>
              </a:spcAft>
              <a:defRPr/>
            </a:pPr>
            <a:r>
              <a:rPr lang="en-US" sz="1800" b="1" cap="all" dirty="0">
                <a:solidFill>
                  <a:srgbClr val="002060"/>
                </a:solidFill>
                <a:latin typeface="Tahoma" pitchFamily="34" charset="0"/>
                <a:ea typeface="Tahoma" pitchFamily="34" charset="0"/>
                <a:cs typeface="Tahoma" pitchFamily="34" charset="0"/>
              </a:rPr>
              <a:t>Privacy Meter (PM): </a:t>
            </a:r>
            <a:br>
              <a:rPr lang="en-US" sz="1800" b="1" cap="all" dirty="0">
                <a:solidFill>
                  <a:srgbClr val="002060"/>
                </a:solidFill>
                <a:latin typeface="Tahoma" pitchFamily="34" charset="0"/>
                <a:ea typeface="Tahoma" pitchFamily="34" charset="0"/>
                <a:cs typeface="Tahoma" pitchFamily="34" charset="0"/>
              </a:rPr>
            </a:br>
            <a:r>
              <a:rPr lang="en-US" sz="1800" b="1" cap="all" dirty="0">
                <a:solidFill>
                  <a:srgbClr val="002060"/>
                </a:solidFill>
                <a:latin typeface="Tahoma" pitchFamily="34" charset="0"/>
                <a:ea typeface="Tahoma" pitchFamily="34" charset="0"/>
                <a:cs typeface="Tahoma" pitchFamily="34" charset="0"/>
              </a:rPr>
              <a:t>How to Quantify the RISK OF Breach of Privacy (cont’d)</a:t>
            </a:r>
            <a:endParaRPr lang="en-IN" sz="1800" b="1" cap="all" dirty="0" smtClean="0">
              <a:solidFill>
                <a:srgbClr val="002060"/>
              </a:solidFill>
              <a:latin typeface="Tahoma" pitchFamily="34" charset="0"/>
              <a:ea typeface="Tahoma" pitchFamily="34" charset="0"/>
              <a:cs typeface="Tahoma" pitchFamily="34" charset="0"/>
            </a:endParaRPr>
          </a:p>
        </p:txBody>
      </p:sp>
      <p:sp>
        <p:nvSpPr>
          <p:cNvPr id="56323" name="Content Placeholder 2"/>
          <p:cNvSpPr>
            <a:spLocks noGrp="1"/>
          </p:cNvSpPr>
          <p:nvPr>
            <p:ph sz="quarter" idx="1"/>
          </p:nvPr>
        </p:nvSpPr>
        <p:spPr>
          <a:xfrm>
            <a:off x="323850" y="1484313"/>
            <a:ext cx="8569325" cy="4824412"/>
          </a:xfrm>
        </p:spPr>
        <p:txBody>
          <a:bodyPr/>
          <a:lstStyle/>
          <a:p>
            <a:pPr>
              <a:buFont typeface="Wingdings 2" pitchFamily="18" charset="2"/>
              <a:buNone/>
            </a:pPr>
            <a:r>
              <a:rPr lang="en-US" sz="2000" b="1" dirty="0" smtClean="0">
                <a:latin typeface="Calibri" pitchFamily="34" charset="0"/>
              </a:rPr>
              <a:t>Privacy Risk-o-Meter Assessment and Management Examples:</a:t>
            </a:r>
          </a:p>
          <a:p>
            <a:pPr algn="just">
              <a:buClrTx/>
              <a:buFont typeface="Wingdings" pitchFamily="2" charset="2"/>
              <a:buChar char="ü"/>
            </a:pPr>
            <a:r>
              <a:rPr lang="en-US" sz="2000" dirty="0" smtClean="0">
                <a:latin typeface="Calibri" pitchFamily="34" charset="0"/>
              </a:rPr>
              <a:t>After the countermeasures are taken, P(X ≥ 260) = 0.0041</a:t>
            </a:r>
            <a:r>
              <a:rPr lang="en-US" sz="2000" dirty="0" smtClean="0">
                <a:solidFill>
                  <a:srgbClr val="C00000"/>
                </a:solidFill>
                <a:latin typeface="Calibri" pitchFamily="34" charset="0"/>
              </a:rPr>
              <a:t>=</a:t>
            </a:r>
            <a:r>
              <a:rPr lang="en-US" sz="2000" dirty="0" smtClean="0">
                <a:latin typeface="Calibri" pitchFamily="34" charset="0"/>
              </a:rPr>
              <a:t> 0.4%. The risk defined by the bank has been mitigated by a margin of 34.56% to a low of 0.4% from a high of 34.96%. </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The risk has been mitigated by a solid 34.56%, amounting to a benefit of 34.56 x $100,000 = $ 3,456,000, if each 1% slot on the average signifies a benefit of $100,000 in avoiding identity thefts. Overall, the bank is profiting almost $3.5 million from this transaction, i.e., by not losing from future identity thefts and privacy breaches, since the $3.5 million benefit advantages clearly exceed the $500,000 cost for improvement. </a:t>
            </a:r>
          </a:p>
          <a:p>
            <a:pPr algn="just">
              <a:buClrTx/>
              <a:buFont typeface="Wingdings" pitchFamily="2" charset="2"/>
              <a:buChar char="ü"/>
            </a:pPr>
            <a:endParaRPr lang="en-US" sz="2000" dirty="0" smtClean="0">
              <a:latin typeface="Calibri" pitchFamily="34" charset="0"/>
            </a:endParaRPr>
          </a:p>
          <a:p>
            <a:pPr algn="just">
              <a:buClrTx/>
              <a:buFont typeface="Wingdings" pitchFamily="2" charset="2"/>
              <a:buChar char="ü"/>
            </a:pPr>
            <a:r>
              <a:rPr lang="en-US" sz="2000" dirty="0" smtClean="0">
                <a:latin typeface="Calibri" pitchFamily="34" charset="0"/>
              </a:rPr>
              <a:t>Profit = Benefit−Cost = $ 100(.3496 - .004074) x100, 000 (benefit) −$500,000 (cost) =$2,955,716 .</a:t>
            </a:r>
          </a:p>
          <a:p>
            <a:pPr algn="just"/>
            <a:endParaRPr lang="en-US" sz="2000" dirty="0" smtClean="0">
              <a:latin typeface="Calibri" pitchFamily="34" charset="0"/>
            </a:endParaRPr>
          </a:p>
          <a:p>
            <a:pPr>
              <a:buFont typeface="Wingdings 2" pitchFamily="18" charset="2"/>
              <a:buNone/>
            </a:pPr>
            <a:endParaRPr lang="en-US" sz="2000" b="1"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71</a:t>
            </a:fld>
            <a:endParaRPr lang="en-IN"/>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39750" y="333375"/>
            <a:ext cx="8064500" cy="719138"/>
          </a:xfrm>
        </p:spPr>
        <p:txBody>
          <a:bodyPr>
            <a:noAutofit/>
          </a:bodyPr>
          <a:lstStyle/>
          <a:p>
            <a:pPr>
              <a:defRPr/>
            </a:pPr>
            <a:r>
              <a:rPr lang="en-US" sz="2000" b="1" cap="small" dirty="0">
                <a:solidFill>
                  <a:srgbClr val="002060"/>
                </a:solidFill>
                <a:latin typeface="Tahoma" pitchFamily="34" charset="0"/>
                <a:ea typeface="Tahoma" pitchFamily="34" charset="0"/>
                <a:cs typeface="Tahoma" pitchFamily="34" charset="0"/>
              </a:rPr>
              <a:t>POLISH DECODING (DECOMPRESSION) ALGORITHM</a:t>
            </a:r>
          </a:p>
        </p:txBody>
      </p:sp>
      <p:sp>
        <p:nvSpPr>
          <p:cNvPr id="57347" name="Content Placeholder 2"/>
          <p:cNvSpPr>
            <a:spLocks noGrp="1"/>
          </p:cNvSpPr>
          <p:nvPr>
            <p:ph sz="quarter" idx="1"/>
          </p:nvPr>
        </p:nvSpPr>
        <p:spPr>
          <a:xfrm>
            <a:off x="323850" y="1773238"/>
            <a:ext cx="8569325" cy="4535487"/>
          </a:xfrm>
        </p:spPr>
        <p:txBody>
          <a:bodyPr/>
          <a:lstStyle/>
          <a:p>
            <a:pPr algn="just">
              <a:buFont typeface="Wingdings 2" pitchFamily="18" charset="2"/>
              <a:buNone/>
            </a:pPr>
            <a:r>
              <a:rPr lang="en-US" sz="2000" smtClean="0">
                <a:latin typeface="Calibri" pitchFamily="34" charset="0"/>
              </a:rPr>
              <a:t>The following is the approach taken to recreate the RBD from a given Polish notation:</a:t>
            </a:r>
          </a:p>
          <a:p>
            <a:pPr algn="just">
              <a:buFont typeface="Wingdings 2" pitchFamily="18" charset="2"/>
              <a:buNone/>
            </a:pPr>
            <a:r>
              <a:rPr lang="en-US" sz="2000" smtClean="0">
                <a:latin typeface="Calibri" pitchFamily="34" charset="0"/>
              </a:rPr>
              <a:t> </a:t>
            </a:r>
          </a:p>
          <a:p>
            <a:pPr algn="just">
              <a:buFont typeface="Wingdings 2" pitchFamily="18" charset="2"/>
              <a:buNone/>
            </a:pPr>
            <a:r>
              <a:rPr lang="en-US" sz="2000" smtClean="0">
                <a:latin typeface="Calibri" pitchFamily="34" charset="0"/>
              </a:rPr>
              <a:t>1. Accept the Polish notation from the user. The Polish notation consists of nodes (numbers) and operators (* or +). </a:t>
            </a:r>
          </a:p>
          <a:p>
            <a:pPr algn="just">
              <a:buFont typeface="Wingdings 2" pitchFamily="18" charset="2"/>
              <a:buNone/>
            </a:pPr>
            <a:endParaRPr lang="en-US" sz="2000" smtClean="0">
              <a:latin typeface="Calibri" pitchFamily="34" charset="0"/>
            </a:endParaRPr>
          </a:p>
          <a:p>
            <a:pPr algn="just">
              <a:buFont typeface="Wingdings 2" pitchFamily="18" charset="2"/>
              <a:buNone/>
            </a:pPr>
            <a:r>
              <a:rPr lang="en-US" sz="2000" smtClean="0">
                <a:latin typeface="Calibri" pitchFamily="34" charset="0"/>
              </a:rPr>
              <a:t>2.  Parse the Polish notation to identify the nodes and operations.</a:t>
            </a:r>
          </a:p>
          <a:p>
            <a:pPr algn="just">
              <a:buFont typeface="Wingdings 2" pitchFamily="18" charset="2"/>
              <a:buNone/>
            </a:pPr>
            <a:endParaRPr lang="en-US" sz="2000" smtClean="0">
              <a:latin typeface="Calibri" pitchFamily="34" charset="0"/>
            </a:endParaRPr>
          </a:p>
          <a:p>
            <a:pPr algn="just">
              <a:buFont typeface="Wingdings 2" pitchFamily="18" charset="2"/>
              <a:buNone/>
            </a:pPr>
            <a:r>
              <a:rPr lang="en-US" sz="2000" smtClean="0">
                <a:latin typeface="Calibri" pitchFamily="34" charset="0"/>
              </a:rPr>
              <a:t>3. Identify the node pairs that connect. Use the existing Java components and the node pairs that are identified to draw the RBD.</a:t>
            </a:r>
          </a:p>
          <a:p>
            <a:pPr algn="just"/>
            <a:endParaRPr lang="en-US" sz="2000" smtClean="0">
              <a:latin typeface="Calibri" pitchFamily="34" charset="0"/>
            </a:endParaRPr>
          </a:p>
          <a:p>
            <a:pPr>
              <a:buFont typeface="Wingdings 2" pitchFamily="18" charset="2"/>
              <a:buNone/>
            </a:pPr>
            <a:endParaRPr lang="en-US" sz="2000" b="1"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72</a:t>
            </a:fld>
            <a:endParaRPr lang="en-IN"/>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3568" y="188640"/>
            <a:ext cx="8064500" cy="719138"/>
          </a:xfrm>
        </p:spPr>
        <p:txBody>
          <a:bodyPr>
            <a:noAutofit/>
          </a:bodyPr>
          <a:lstStyle/>
          <a:p>
            <a:pPr>
              <a:defRPr/>
            </a:pPr>
            <a:r>
              <a:rPr lang="en-US" sz="2000" b="1" cap="small" dirty="0" smtClean="0">
                <a:solidFill>
                  <a:srgbClr val="002060"/>
                </a:solidFill>
                <a:latin typeface="Tahoma" pitchFamily="34" charset="0"/>
                <a:ea typeface="Tahoma" pitchFamily="34" charset="0"/>
                <a:cs typeface="Tahoma" pitchFamily="34" charset="0"/>
              </a:rPr>
              <a:t>POLISH DECODING (DECOMPRESSION) ALGORITHM (cont’d)</a:t>
            </a:r>
            <a:endParaRPr lang="en-US" sz="2000" b="1" cap="small" dirty="0">
              <a:solidFill>
                <a:srgbClr val="002060"/>
              </a:solidFill>
              <a:latin typeface="Tahoma" pitchFamily="34" charset="0"/>
              <a:ea typeface="Tahoma" pitchFamily="34" charset="0"/>
              <a:cs typeface="Tahoma" pitchFamily="34" charset="0"/>
            </a:endParaRPr>
          </a:p>
        </p:txBody>
      </p:sp>
      <p:sp>
        <p:nvSpPr>
          <p:cNvPr id="58371" name="Content Placeholder 2"/>
          <p:cNvSpPr>
            <a:spLocks noGrp="1"/>
          </p:cNvSpPr>
          <p:nvPr>
            <p:ph sz="quarter" idx="1"/>
          </p:nvPr>
        </p:nvSpPr>
        <p:spPr>
          <a:xfrm>
            <a:off x="323850" y="1484313"/>
            <a:ext cx="8569325" cy="5113337"/>
          </a:xfrm>
        </p:spPr>
        <p:txBody>
          <a:bodyPr/>
          <a:lstStyle/>
          <a:p>
            <a:pPr algn="just">
              <a:buFont typeface="Wingdings 2" pitchFamily="18" charset="2"/>
              <a:buNone/>
            </a:pPr>
            <a:r>
              <a:rPr lang="en-US" sz="2000" smtClean="0">
                <a:latin typeface="Calibri" pitchFamily="34" charset="0"/>
              </a:rPr>
              <a:t>A stack algorithm was employed to accomplish the above. </a:t>
            </a:r>
          </a:p>
          <a:p>
            <a:pPr algn="just">
              <a:buFont typeface="Wingdings 2" pitchFamily="18" charset="2"/>
              <a:buNone/>
            </a:pPr>
            <a:endParaRPr lang="en-US" sz="2000" smtClean="0">
              <a:latin typeface="Calibri" pitchFamily="34" charset="0"/>
            </a:endParaRPr>
          </a:p>
          <a:p>
            <a:pPr>
              <a:buFont typeface="Wingdings 2" pitchFamily="18" charset="2"/>
              <a:buNone/>
            </a:pPr>
            <a:r>
              <a:rPr lang="en-US" sz="2000" smtClean="0">
                <a:latin typeface="Calibri" pitchFamily="34" charset="0"/>
              </a:rPr>
              <a:t>1. Push into the stack until an operator is encountered.</a:t>
            </a:r>
          </a:p>
          <a:p>
            <a:pPr>
              <a:buFont typeface="Wingdings 2" pitchFamily="18" charset="2"/>
              <a:buNone/>
            </a:pPr>
            <a:r>
              <a:rPr lang="en-US" sz="2000" smtClean="0">
                <a:latin typeface="Calibri" pitchFamily="34" charset="0"/>
              </a:rPr>
              <a:t>2. If the operator is a * (nodes in series):</a:t>
            </a:r>
          </a:p>
          <a:p>
            <a:pPr>
              <a:buFont typeface="Wingdings 2" pitchFamily="18" charset="2"/>
              <a:buNone/>
            </a:pPr>
            <a:r>
              <a:rPr lang="en-US" sz="2000" smtClean="0">
                <a:latin typeface="Calibri" pitchFamily="34" charset="0"/>
              </a:rPr>
              <a:t>	 a.   Pop the top two elements (nodes) of the stack.</a:t>
            </a:r>
          </a:p>
          <a:p>
            <a:pPr>
              <a:buFont typeface="Wingdings 2" pitchFamily="18" charset="2"/>
              <a:buNone/>
            </a:pPr>
            <a:r>
              <a:rPr lang="en-US" sz="2000" smtClean="0">
                <a:latin typeface="Calibri" pitchFamily="34" charset="0"/>
              </a:rPr>
              <a:t>	 b.   Form a node pair.</a:t>
            </a:r>
          </a:p>
          <a:p>
            <a:pPr>
              <a:buFont typeface="Wingdings 2" pitchFamily="18" charset="2"/>
              <a:buNone/>
            </a:pPr>
            <a:r>
              <a:rPr lang="es-ES" sz="2000" smtClean="0">
                <a:latin typeface="Calibri" pitchFamily="34" charset="0"/>
              </a:rPr>
              <a:t>      c.   Concatenate the nodes and node pairs.</a:t>
            </a:r>
            <a:endParaRPr lang="en-US" sz="2000" smtClean="0">
              <a:latin typeface="Calibri" pitchFamily="34" charset="0"/>
            </a:endParaRPr>
          </a:p>
          <a:p>
            <a:pPr>
              <a:buFont typeface="Wingdings 2" pitchFamily="18" charset="2"/>
              <a:buNone/>
            </a:pPr>
            <a:r>
              <a:rPr lang="es-ES" sz="2000" smtClean="0">
                <a:latin typeface="Calibri" pitchFamily="34" charset="0"/>
              </a:rPr>
              <a:t> </a:t>
            </a:r>
            <a:r>
              <a:rPr lang="en-US" sz="2000" smtClean="0">
                <a:latin typeface="Calibri" pitchFamily="34" charset="0"/>
              </a:rPr>
              <a:t>     d.   Push the concatenated string onto the top of the stack.</a:t>
            </a:r>
          </a:p>
          <a:p>
            <a:pPr>
              <a:buFont typeface="Wingdings 2" pitchFamily="18" charset="2"/>
              <a:buNone/>
            </a:pPr>
            <a:r>
              <a:rPr lang="en-US" sz="2000" smtClean="0">
                <a:latin typeface="Calibri" pitchFamily="34" charset="0"/>
              </a:rPr>
              <a:t>3. If the operator is a + (nodes in parallel)</a:t>
            </a:r>
          </a:p>
          <a:p>
            <a:pPr>
              <a:buFont typeface="Wingdings 2" pitchFamily="18" charset="2"/>
              <a:buNone/>
            </a:pPr>
            <a:r>
              <a:rPr lang="en-US" sz="2000" smtClean="0">
                <a:latin typeface="Calibri" pitchFamily="34" charset="0"/>
              </a:rPr>
              <a:t>      a. Pop the top two elements (nodes) of the stack.</a:t>
            </a:r>
          </a:p>
          <a:p>
            <a:pPr>
              <a:buFont typeface="Wingdings 2" pitchFamily="18" charset="2"/>
              <a:buNone/>
            </a:pPr>
            <a:r>
              <a:rPr lang="en-US" sz="2000" smtClean="0">
                <a:latin typeface="Calibri" pitchFamily="34" charset="0"/>
              </a:rPr>
              <a:t>      b. Concatenate the operator between the two nodes.</a:t>
            </a:r>
          </a:p>
          <a:p>
            <a:pPr>
              <a:buFont typeface="Wingdings 2" pitchFamily="18" charset="2"/>
              <a:buNone/>
            </a:pPr>
            <a:r>
              <a:rPr lang="en-US" sz="2000" smtClean="0">
                <a:latin typeface="Calibri" pitchFamily="34" charset="0"/>
              </a:rPr>
              <a:t>      c. Push the concatenated string on to the top of the stack.</a:t>
            </a:r>
          </a:p>
          <a:p>
            <a:pPr>
              <a:buFont typeface="Wingdings 2" pitchFamily="18" charset="2"/>
              <a:buNone/>
            </a:pPr>
            <a:r>
              <a:rPr lang="en-US" sz="2000" smtClean="0">
                <a:latin typeface="Calibri" pitchFamily="34" charset="0"/>
              </a:rPr>
              <a:t>4. Continue performing the foregoing steps until the end of the Polish notation.</a:t>
            </a:r>
          </a:p>
          <a:p>
            <a:pPr>
              <a:buFont typeface="Wingdings 2" pitchFamily="18" charset="2"/>
              <a:buNone/>
            </a:pPr>
            <a:endParaRPr lang="en-US" sz="2000" b="1"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73</a:t>
            </a:fld>
            <a:endParaRPr lang="en-IN"/>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39750" y="333375"/>
            <a:ext cx="8064500" cy="719138"/>
          </a:xfrm>
        </p:spPr>
        <p:txBody>
          <a:bodyPr>
            <a:noAutofit/>
          </a:bodyPr>
          <a:lstStyle/>
          <a:p>
            <a:pPr>
              <a:defRPr/>
            </a:pPr>
            <a:r>
              <a:rPr lang="en-US" sz="2000" b="1" cap="small" dirty="0">
                <a:solidFill>
                  <a:srgbClr val="002060"/>
                </a:solidFill>
                <a:latin typeface="Tahoma" pitchFamily="34" charset="0"/>
                <a:ea typeface="Tahoma" pitchFamily="34" charset="0"/>
                <a:cs typeface="Tahoma" pitchFamily="34" charset="0"/>
              </a:rPr>
              <a:t>POLISH DECODING (DECOMPRESSION) ALGORITHM (cont’d)</a:t>
            </a:r>
            <a:endParaRPr lang="en-US" sz="2000" b="1" cap="small" dirty="0">
              <a:solidFill>
                <a:schemeClr val="accent3">
                  <a:lumMod val="50000"/>
                </a:schemeClr>
              </a:solidFill>
              <a:latin typeface="Algerian" pitchFamily="82" charset="0"/>
            </a:endParaRPr>
          </a:p>
        </p:txBody>
      </p:sp>
      <p:sp>
        <p:nvSpPr>
          <p:cNvPr id="1028" name="Content Placeholder 2"/>
          <p:cNvSpPr>
            <a:spLocks noGrp="1"/>
          </p:cNvSpPr>
          <p:nvPr>
            <p:ph sz="quarter" idx="1"/>
          </p:nvPr>
        </p:nvSpPr>
        <p:spPr>
          <a:xfrm>
            <a:off x="323850" y="1484313"/>
            <a:ext cx="8569325" cy="1081087"/>
          </a:xfrm>
        </p:spPr>
        <p:txBody>
          <a:bodyPr/>
          <a:lstStyle/>
          <a:p>
            <a:pPr algn="just">
              <a:buFont typeface="Wingdings 2" pitchFamily="18" charset="2"/>
              <a:buNone/>
            </a:pPr>
            <a:r>
              <a:rPr lang="en-US" sz="2000" smtClean="0">
                <a:latin typeface="Calibri" pitchFamily="34" charset="0"/>
              </a:rPr>
              <a:t>If the topology is of prime interest, the decoding algorithm is of value to transport very complex networks safely and discreetly with extremely complicated Polish notations hard to decipher such as shown in below.</a:t>
            </a:r>
          </a:p>
          <a:p>
            <a:pPr>
              <a:buFont typeface="Wingdings 2" pitchFamily="18" charset="2"/>
              <a:buNone/>
            </a:pPr>
            <a:endParaRPr lang="en-US" sz="2000" b="1" smtClean="0">
              <a:latin typeface="Calibri" pitchFamily="34" charset="0"/>
            </a:endParaRPr>
          </a:p>
        </p:txBody>
      </p:sp>
      <p:sp>
        <p:nvSpPr>
          <p:cNvPr id="102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26" name="Object 1"/>
          <p:cNvGraphicFramePr>
            <a:graphicFrameLocks noChangeAspect="1"/>
          </p:cNvGraphicFramePr>
          <p:nvPr/>
        </p:nvGraphicFramePr>
        <p:xfrm>
          <a:off x="539750" y="2781300"/>
          <a:ext cx="7993063" cy="3168650"/>
        </p:xfrm>
        <a:graphic>
          <a:graphicData uri="http://schemas.openxmlformats.org/presentationml/2006/ole">
            <mc:AlternateContent xmlns:mc="http://schemas.openxmlformats.org/markup-compatibility/2006">
              <mc:Choice xmlns:v="urn:schemas-microsoft-com:vml" Requires="v">
                <p:oleObj spid="_x0000_s1063" name="Picture" r:id="rId3" imgW="4258440" imgH="3372480" progId="Word.Picture.8">
                  <p:embed/>
                </p:oleObj>
              </mc:Choice>
              <mc:Fallback>
                <p:oleObj name="Picture" r:id="rId3" imgW="4258440" imgH="3372480" progId="Word.Picture.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l="22331" t="23317" b="4338"/>
                      <a:stretch>
                        <a:fillRect/>
                      </a:stretch>
                    </p:blipFill>
                    <p:spPr bwMode="auto">
                      <a:xfrm>
                        <a:off x="539750" y="2781300"/>
                        <a:ext cx="7993063" cy="3168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74</a:t>
            </a:fld>
            <a:endParaRPr lang="en-IN"/>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39750" y="333375"/>
            <a:ext cx="8064500" cy="719138"/>
          </a:xfrm>
        </p:spPr>
        <p:txBody>
          <a:bodyPr>
            <a:noAutofit/>
          </a:bodyPr>
          <a:lstStyle/>
          <a:p>
            <a:pPr>
              <a:defRPr/>
            </a:pPr>
            <a:r>
              <a:rPr lang="en-US" sz="2400" b="1" cap="all" dirty="0" smtClean="0">
                <a:solidFill>
                  <a:srgbClr val="002060"/>
                </a:solidFill>
                <a:latin typeface="Tahoma" pitchFamily="34" charset="0"/>
                <a:ea typeface="Tahoma" pitchFamily="34" charset="0"/>
                <a:cs typeface="Tahoma" pitchFamily="34" charset="0"/>
              </a:rPr>
              <a:t>Discussions and Conclusion</a:t>
            </a:r>
            <a:endParaRPr lang="en-US" sz="2400" b="1" cap="all" dirty="0">
              <a:solidFill>
                <a:srgbClr val="002060"/>
              </a:solidFill>
              <a:latin typeface="Tahoma" pitchFamily="34" charset="0"/>
              <a:ea typeface="Tahoma" pitchFamily="34" charset="0"/>
              <a:cs typeface="Tahoma" pitchFamily="34" charset="0"/>
            </a:endParaRPr>
          </a:p>
        </p:txBody>
      </p:sp>
      <p:sp>
        <p:nvSpPr>
          <p:cNvPr id="59395" name="Content Placeholder 2"/>
          <p:cNvSpPr>
            <a:spLocks noGrp="1"/>
          </p:cNvSpPr>
          <p:nvPr>
            <p:ph sz="quarter" idx="1"/>
          </p:nvPr>
        </p:nvSpPr>
        <p:spPr>
          <a:xfrm>
            <a:off x="323528" y="1484784"/>
            <a:ext cx="8569325" cy="4752528"/>
          </a:xfrm>
        </p:spPr>
        <p:txBody>
          <a:bodyPr/>
          <a:lstStyle/>
          <a:p>
            <a:pPr algn="just">
              <a:buClrTx/>
              <a:buFont typeface="Wingdings" pitchFamily="2" charset="2"/>
              <a:buChar char="ü"/>
            </a:pPr>
            <a:r>
              <a:rPr lang="en-US" sz="2000" dirty="0" smtClean="0">
                <a:latin typeface="Calibri" pitchFamily="34" charset="0"/>
              </a:rPr>
              <a:t>The incentives for evaluating security risks are so compelling and indispensable that we should and could, rather than might, be making meaningful estimates </a:t>
            </a:r>
            <a:r>
              <a:rPr lang="en-US" sz="2000" i="1" dirty="0" smtClean="0">
                <a:latin typeface="Calibri" pitchFamily="34" charset="0"/>
              </a:rPr>
              <a:t>[G. </a:t>
            </a:r>
            <a:r>
              <a:rPr lang="en-US" sz="2000" i="1" dirty="0" err="1" smtClean="0">
                <a:latin typeface="Calibri" pitchFamily="34" charset="0"/>
              </a:rPr>
              <a:t>Cybenko</a:t>
            </a:r>
            <a:r>
              <a:rPr lang="en-US" sz="2000" i="1" dirty="0" smtClean="0">
                <a:latin typeface="Calibri" pitchFamily="34" charset="0"/>
              </a:rPr>
              <a:t>, Why Johnny Can’t Evaluate Risk, IEEE Security and Privacy, 4(5), 2006]. </a:t>
            </a:r>
            <a:r>
              <a:rPr lang="en-US" sz="2000" dirty="0" smtClean="0">
                <a:latin typeface="Calibri" pitchFamily="34" charset="0"/>
              </a:rPr>
              <a:t>The difficulty in data collection and parameter estimation pose a challenge to practitioners in the testing field. </a:t>
            </a:r>
          </a:p>
          <a:p>
            <a:pPr algn="just">
              <a:buClrTx/>
              <a:buFont typeface="Wingdings" pitchFamily="2" charset="2"/>
              <a:buChar char="ü"/>
            </a:pPr>
            <a:r>
              <a:rPr lang="en-US" sz="2000" dirty="0" smtClean="0">
                <a:latin typeface="Calibri" pitchFamily="34" charset="0"/>
              </a:rPr>
              <a:t>The author has employed the concept of a simple relative frequency approach, otherwise known as a counting technique [</a:t>
            </a:r>
            <a:r>
              <a:rPr lang="en-US" sz="2000" i="1" dirty="0" smtClean="0">
                <a:latin typeface="Calibri" pitchFamily="34" charset="0"/>
              </a:rPr>
              <a:t>M. Sahinoglu, Security Meter: A Practical Decision Tree Model to Quantify Risk, </a:t>
            </a:r>
            <a:r>
              <a:rPr lang="en-US" sz="2000" i="1" dirty="0">
                <a:latin typeface="Calibri" pitchFamily="34" charset="0"/>
              </a:rPr>
              <a:t>IEEE Security and Privacy, </a:t>
            </a:r>
            <a:r>
              <a:rPr lang="en-US" sz="2000" i="1" dirty="0" smtClean="0">
                <a:latin typeface="Calibri" pitchFamily="34" charset="0"/>
              </a:rPr>
              <a:t>3(2), 2005]</a:t>
            </a:r>
            <a:endParaRPr lang="en-US" sz="2000" b="1" dirty="0" smtClean="0">
              <a:latin typeface="Calibri" pitchFamily="34" charset="0"/>
            </a:endParaRPr>
          </a:p>
          <a:p>
            <a:pPr algn="just">
              <a:buClrTx/>
              <a:buFont typeface="Wingdings" pitchFamily="2" charset="2"/>
              <a:buChar char="ü"/>
            </a:pPr>
            <a:r>
              <a:rPr lang="en-US" sz="2000" dirty="0" smtClean="0">
                <a:latin typeface="Calibri" pitchFamily="34" charset="0"/>
              </a:rPr>
              <a:t>The overlap method with its extreme speed and additional advantages, such as multistate treatment of components is also studied in this chapter through algorithms for hand calculations as the subject matter of a new RBD trend. The set of algorithms presented for students and readers toward earlier unsolvable complex networks, now feasible by hand calculations is a powerful alternative to commercial software only.</a:t>
            </a:r>
            <a:endParaRPr lang="en-US" sz="2000" b="1" dirty="0" smtClean="0">
              <a:latin typeface="Calibri" pitchFamily="34" charset="0"/>
            </a:endParaRPr>
          </a:p>
        </p:txBody>
      </p:sp>
      <p:sp>
        <p:nvSpPr>
          <p:cNvPr id="59396"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75</a:t>
            </a:fld>
            <a:endParaRPr lang="en-IN"/>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Title 1"/>
          <p:cNvSpPr>
            <a:spLocks noGrp="1"/>
          </p:cNvSpPr>
          <p:nvPr>
            <p:ph type="ctrTitle"/>
          </p:nvPr>
        </p:nvSpPr>
        <p:spPr>
          <a:xfrm>
            <a:off x="685800" y="381000"/>
            <a:ext cx="7772400" cy="1247800"/>
          </a:xfrm>
        </p:spPr>
        <p:txBody>
          <a:bodyPr/>
          <a:lstStyle/>
          <a:p>
            <a:pPr eaLnBrk="1" hangingPunct="1">
              <a:defRPr/>
            </a:pPr>
            <a:r>
              <a:rPr lang="en-US" dirty="0">
                <a:solidFill>
                  <a:srgbClr val="FF0000"/>
                </a:solidFill>
              </a:rPr>
              <a:t>THANK YOU!</a:t>
            </a:r>
            <a:endParaRPr lang="en-IN" b="1" dirty="0" smtClean="0">
              <a:solidFill>
                <a:schemeClr val="accent3">
                  <a:lumMod val="50000"/>
                </a:schemeClr>
              </a:solidFill>
              <a:latin typeface="Andalus" pitchFamily="18" charset="-78"/>
              <a:cs typeface="Andalus" pitchFamily="18" charset="-78"/>
            </a:endParaRPr>
          </a:p>
        </p:txBody>
      </p:sp>
      <p:sp>
        <p:nvSpPr>
          <p:cNvPr id="2" name="Slide Number Placeholder 1"/>
          <p:cNvSpPr>
            <a:spLocks noGrp="1"/>
          </p:cNvSpPr>
          <p:nvPr>
            <p:ph type="sldNum" sz="quarter" idx="12"/>
          </p:nvPr>
        </p:nvSpPr>
        <p:spPr/>
        <p:txBody>
          <a:bodyPr/>
          <a:lstStyle/>
          <a:p>
            <a:pPr>
              <a:defRPr/>
            </a:pPr>
            <a:fld id="{4098E31A-AFD7-4F31-8D62-F3A03EDFF207}" type="slidenum">
              <a:rPr lang="en-IN" smtClean="0"/>
              <a:pPr>
                <a:defRPr/>
              </a:pPr>
              <a:t>76</a:t>
            </a:fld>
            <a:endParaRPr lang="en-IN"/>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cap="all" dirty="0">
                <a:solidFill>
                  <a:srgbClr val="00B050"/>
                </a:solidFill>
              </a:rPr>
              <a:t>Other Scoring Methods (CONT’D)</a:t>
            </a:r>
            <a:endParaRPr lang="en-US" sz="2800" dirty="0"/>
          </a:p>
        </p:txBody>
      </p:sp>
      <p:pic>
        <p:nvPicPr>
          <p:cNvPr id="4" name="Content Placeholder 3"/>
          <p:cNvPicPr>
            <a:picLocks noGrp="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301625" y="1268760"/>
            <a:ext cx="8504238" cy="4680520"/>
          </a:xfrm>
          <a:prstGeom prst="rect">
            <a:avLst/>
          </a:prstGeom>
          <a:noFill/>
          <a:ln>
            <a:noFill/>
          </a:ln>
        </p:spPr>
      </p:pic>
      <p:sp>
        <p:nvSpPr>
          <p:cNvPr id="3" name="Slide Number Placeholder 2"/>
          <p:cNvSpPr>
            <a:spLocks noGrp="1"/>
          </p:cNvSpPr>
          <p:nvPr>
            <p:ph type="sldNum" sz="quarter" idx="12"/>
          </p:nvPr>
        </p:nvSpPr>
        <p:spPr/>
        <p:txBody>
          <a:bodyPr/>
          <a:lstStyle/>
          <a:p>
            <a:pPr>
              <a:defRPr/>
            </a:pPr>
            <a:fld id="{7AF4AC83-D1D7-454D-B1F4-7768E1E9134A}" type="slidenum">
              <a:rPr lang="en-IN" smtClean="0"/>
              <a:pPr>
                <a:defRPr/>
              </a:pPr>
              <a:t>8</a:t>
            </a:fld>
            <a:endParaRPr lang="en-IN"/>
          </a:p>
        </p:txBody>
      </p:sp>
    </p:spTree>
    <p:extLst>
      <p:ext uri="{BB962C8B-B14F-4D97-AF65-F5344CB8AC3E}">
        <p14:creationId xmlns:p14="http://schemas.microsoft.com/office/powerpoint/2010/main" val="757365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95288" y="188913"/>
            <a:ext cx="8424862" cy="863600"/>
          </a:xfrm>
        </p:spPr>
        <p:txBody>
          <a:bodyPr>
            <a:noAutofit/>
          </a:bodyPr>
          <a:lstStyle/>
          <a:p>
            <a:pPr>
              <a:defRPr/>
            </a:pPr>
            <a:r>
              <a:rPr lang="en-US" sz="2800" b="1" cap="all" dirty="0">
                <a:solidFill>
                  <a:srgbClr val="00B050"/>
                </a:solidFill>
              </a:rPr>
              <a:t>Other Scoring Methods </a:t>
            </a:r>
            <a:r>
              <a:rPr lang="en-US" sz="2400" b="1" cap="all" dirty="0">
                <a:solidFill>
                  <a:srgbClr val="00B050"/>
                </a:solidFill>
              </a:rPr>
              <a:t>(CONT’D)</a:t>
            </a:r>
            <a:endParaRPr lang="en-US" sz="3600" b="1" cap="small" dirty="0">
              <a:solidFill>
                <a:schemeClr val="accent3">
                  <a:lumMod val="50000"/>
                </a:schemeClr>
              </a:solidFill>
              <a:latin typeface="Algerian" pitchFamily="82" charset="0"/>
            </a:endParaRPr>
          </a:p>
        </p:txBody>
      </p:sp>
      <p:sp>
        <p:nvSpPr>
          <p:cNvPr id="19459" name="Content Placeholder 3"/>
          <p:cNvSpPr>
            <a:spLocks noGrp="1"/>
          </p:cNvSpPr>
          <p:nvPr>
            <p:ph sz="quarter" idx="1"/>
          </p:nvPr>
        </p:nvSpPr>
        <p:spPr>
          <a:xfrm>
            <a:off x="395288" y="1557338"/>
            <a:ext cx="8281987" cy="358775"/>
          </a:xfrm>
        </p:spPr>
        <p:txBody>
          <a:bodyPr/>
          <a:lstStyle/>
          <a:p>
            <a:pPr algn="just">
              <a:buClrTx/>
              <a:buFont typeface="Wingdings 2" pitchFamily="18" charset="2"/>
              <a:buNone/>
            </a:pPr>
            <a:r>
              <a:rPr lang="en-US" sz="2000" b="1" smtClean="0">
                <a:latin typeface="Calibri" pitchFamily="34" charset="0"/>
              </a:rPr>
              <a:t>JVNRSS: CVSS Version 2.0 (JVN):</a:t>
            </a:r>
          </a:p>
        </p:txBody>
      </p:sp>
      <p:pic>
        <p:nvPicPr>
          <p:cNvPr id="7" name="Picture 6"/>
          <p:cNvPicPr/>
          <p:nvPr/>
        </p:nvPicPr>
        <p:blipFill>
          <a:blip r:embed="rId2"/>
          <a:srcRect/>
          <a:stretch>
            <a:fillRect/>
          </a:stretch>
        </p:blipFill>
        <p:spPr bwMode="auto">
          <a:xfrm>
            <a:off x="827088" y="2133600"/>
            <a:ext cx="7345362" cy="4032250"/>
          </a:xfrm>
          <a:prstGeom prst="rect">
            <a:avLst/>
          </a:prstGeom>
          <a:noFill/>
          <a:ln w="19050">
            <a:solidFill>
              <a:schemeClr val="accent3">
                <a:lumMod val="50000"/>
              </a:schemeClr>
            </a:solidFill>
          </a:ln>
        </p:spPr>
      </p:pic>
      <p:sp>
        <p:nvSpPr>
          <p:cNvPr id="2" name="Slide Number Placeholder 1"/>
          <p:cNvSpPr>
            <a:spLocks noGrp="1"/>
          </p:cNvSpPr>
          <p:nvPr>
            <p:ph type="sldNum" sz="quarter" idx="12"/>
          </p:nvPr>
        </p:nvSpPr>
        <p:spPr/>
        <p:txBody>
          <a:bodyPr/>
          <a:lstStyle/>
          <a:p>
            <a:pPr>
              <a:defRPr/>
            </a:pPr>
            <a:fld id="{7AF4AC83-D1D7-454D-B1F4-7768E1E9134A}" type="slidenum">
              <a:rPr lang="en-IN" smtClean="0"/>
              <a:pPr>
                <a:defRPr/>
              </a:pPr>
              <a:t>9</a:t>
            </a:fld>
            <a:endParaRPr lang="en-IN"/>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36258</TotalTime>
  <Words>5279</Words>
  <Application>Microsoft Office PowerPoint</Application>
  <PresentationFormat>On-screen Show (4:3)</PresentationFormat>
  <Paragraphs>609</Paragraphs>
  <Slides>76</Slides>
  <Notes>9</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76</vt:i4>
      </vt:variant>
    </vt:vector>
  </HeadingPairs>
  <TitlesOfParts>
    <vt:vector size="80" baseType="lpstr">
      <vt:lpstr>Civic</vt:lpstr>
      <vt:lpstr>Worksheet</vt:lpstr>
      <vt:lpstr>Bitmap Image</vt:lpstr>
      <vt:lpstr>Picture</vt:lpstr>
      <vt:lpstr>                           </vt:lpstr>
      <vt:lpstr>  LEARNING  OBJECTIVES </vt:lpstr>
      <vt:lpstr>Abstract</vt:lpstr>
      <vt:lpstr> INTRODUCTION </vt:lpstr>
      <vt:lpstr>  What Other Scoring Methods are Available? </vt:lpstr>
      <vt:lpstr>Other Scoring Methods</vt:lpstr>
      <vt:lpstr>Other Scoring Methods (CONT’D)</vt:lpstr>
      <vt:lpstr>Other Scoring Methods (CONT’D)</vt:lpstr>
      <vt:lpstr>Other Scoring Methods (CONT’D)</vt:lpstr>
      <vt:lpstr>Scope of Risk Assessment</vt:lpstr>
      <vt:lpstr>Purpose of Risk Assessment</vt:lpstr>
      <vt:lpstr>Basic Terminology</vt:lpstr>
      <vt:lpstr>Basic Terminology (Cont’d)</vt:lpstr>
      <vt:lpstr>Basic Terminology (Cont’d)</vt:lpstr>
      <vt:lpstr>Basic Terminology (Cont’d)</vt:lpstr>
      <vt:lpstr>Security Meter (Sm) Model Design</vt:lpstr>
      <vt:lpstr>Input/Output Table for Risk Assessment </vt:lpstr>
      <vt:lpstr>Security Meter (Sm) Model Design</vt:lpstr>
      <vt:lpstr>Security Meter (Sm) Model Design (cont’d)</vt:lpstr>
      <vt:lpstr>Security Meter (Sm) Model Design (cont’d)</vt:lpstr>
      <vt:lpstr>Addition and Multiplication Laws of Probability </vt:lpstr>
      <vt:lpstr>Simplified Computer Security Risk Tree Diagram with the Security-Meter Design to Illustrate the Multiplication Law</vt:lpstr>
      <vt:lpstr>A Real World Example to Implement the Security-Meter Design using Survey Results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Table 7: Game Theoretic Cost-Optimal Risk Management by Neumann and Nash</vt:lpstr>
      <vt:lpstr>Table 8: Diagonal Loss Matrix (Cols 1-3,5 of Neumann; Col 12 of Nash)</vt:lpstr>
      <vt:lpstr>Mathematical Observations</vt:lpstr>
      <vt:lpstr>PowerPoint Presentation</vt:lpstr>
      <vt:lpstr>Nonlinear Minimization of the Portfolio Variance (= Average of the sum of squares of the deviations from the mean value under each scenario ) s.t. a constraint on the expected return of the portfolio.</vt:lpstr>
      <vt:lpstr>Portfolio Approach (Markowitz Nonlinear Optimization Solution by LINGO Software):</vt:lpstr>
      <vt:lpstr>Nonlinear Portfolio Risk Table</vt:lpstr>
      <vt:lpstr>Conclusion: COCOA  (Cost Optimal Countermeasure Allocation)</vt:lpstr>
      <vt:lpstr>Java Coded Game-Theoretic Optimal Solution</vt:lpstr>
      <vt:lpstr>MONTE CARLO SIMULATION  AND MATH-STATISTICAL TRIPLE PRODUCT RULE </vt:lpstr>
      <vt:lpstr>MONTE CARLO SIMULATION  AND MATH-STATISTICAL TRIPLE PRODUCT RULE (cont’d) </vt:lpstr>
      <vt:lpstr>MONTE CARLO SIMULATION  AND MATH-STATISTICAL TRIPLE PRODUCT RULE (cont’d) </vt:lpstr>
      <vt:lpstr>MONTE CARLO SIMULATION  AND MATH-STATISTICAL TRIPLE PRODUCT RULE (cont’d) </vt:lpstr>
      <vt:lpstr>MONTE CARLO SIMULATION  AND MATH-STATISTICAL TRIPLE PRODUCT RULE (cont’d) </vt:lpstr>
      <vt:lpstr>MONTE CARLO SIMULATION  AND MATH-STATISTICAL TRIPLE PRODUCT RULE (cont’d) </vt:lpstr>
      <vt:lpstr>MONTE CARLO SIMULATION  AND MATH-STATISTICAL TRIPLE PRODUCT RULE (cont’d) </vt:lpstr>
      <vt:lpstr>Modifying the SM Quantitative Model for Categorical, Hybrid and Non disjoint Data </vt:lpstr>
      <vt:lpstr>Modifying the SM Quantitative Model for Categorical, Hybrid and Non disjoint Data (cont’d) </vt:lpstr>
      <vt:lpstr>   Modifying the SM Quantitative Model for Categorical, Hybrid and Non disjoint Data (cont’d)  </vt:lpstr>
      <vt:lpstr>Modifying the SM Quantitative Model for Categorical, Hybrid and Non disjoint Data (cont’d) </vt:lpstr>
      <vt:lpstr>Modifying the SM Quantitative Model for Categorical, Hybrid and Non disjoint Data (cont’d) </vt:lpstr>
      <vt:lpstr>Modifying the SM Quantitative Model for Categorical, Hybrid and Non disjoint Data (cont’d) </vt:lpstr>
      <vt:lpstr>  Modifying the SM Quantitative Model for Categorical, Hybrid and Non disjoint Data (cont’d) </vt:lpstr>
      <vt:lpstr>Modifying the SM Quantitative Model for Categorical, Hybrid and Non disjoint Data (cont’d) </vt:lpstr>
      <vt:lpstr>Modifying the SM Quantitative Model for Categorical, Hybrid and Non disjoint Data (cont’d) </vt:lpstr>
      <vt:lpstr>Modifying the SM Quantitative Model for Categorical, Hybrid and Non disjoint Data (cont’d) </vt:lpstr>
      <vt:lpstr>Modifying the SM Quantitative Model for Categorical, Hybrid and Non disjoint Data (cont’d) </vt:lpstr>
      <vt:lpstr>Modifying the SM Quantitative Model for  Categorical, Hybrid and Non disjoint Data (cont’d)</vt:lpstr>
      <vt:lpstr>Modifying the SM Quantitative Model for  Categorical, Hybrid and Non disjoint Data (cont’d)</vt:lpstr>
      <vt:lpstr>Modifying the SM Quantitative Model for  Categorical, Hybrid and Non disjoint Data (cont’d)  </vt:lpstr>
      <vt:lpstr>Maintenance Priority Determination for  3 X 3 X 2 SECURITY METER </vt:lpstr>
      <vt:lpstr>PowerPoint Presentation</vt:lpstr>
      <vt:lpstr>Maintenance Priority Determination for  3 X 3 X 2    SECURITY METER (cont’d) </vt:lpstr>
      <vt:lpstr>Maintenance Priority Determination for  3 X 3 X 2    SECURITY METER (cont’d)   </vt:lpstr>
      <vt:lpstr>Maintenance Priority Determination for  3 X 3 X 2   SECURITY METER (cont’d)  </vt:lpstr>
      <vt:lpstr>Privacy Meter (PM):  How to Quantify the RISK OF Breach of Privacy</vt:lpstr>
      <vt:lpstr>Privacy Meter (PM):  How to Quantify the RISK OF Breach of Privacy (cont’d)</vt:lpstr>
      <vt:lpstr>Privacy Meter (PM):  How to Quantify the RISK OF Breach of Privacy (cont’d)</vt:lpstr>
      <vt:lpstr>Privacy Meter (PM):  How to Quantify the RISK OF Breach of Privacy (cont’d)</vt:lpstr>
      <vt:lpstr>Privacy Meter (PM):  How to Quantify the RISK OF Breach of Privacy (cont’d)</vt:lpstr>
      <vt:lpstr>Privacy Meter (PM):  How to Quantify the RISK OF Breach of Privacy (cont’d)</vt:lpstr>
      <vt:lpstr>POLISH DECODING (DECOMPRESSION) ALGORITHM</vt:lpstr>
      <vt:lpstr>POLISH DECODING (DECOMPRESSION) ALGORITHM (cont’d)</vt:lpstr>
      <vt:lpstr>POLISH DECODING (DECOMPRESSION) ALGORITHM (cont’d)</vt:lpstr>
      <vt:lpstr>Discussions and Conclusion</vt:lpstr>
      <vt:lpstr>THANK YOU!</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Authentication and Authorization</dc:title>
  <dc:creator>Vinay</dc:creator>
  <cp:lastModifiedBy>Mehmet Sahinoglu</cp:lastModifiedBy>
  <cp:revision>2372</cp:revision>
  <cp:lastPrinted>2016-06-05T22:13:06Z</cp:lastPrinted>
  <dcterms:created xsi:type="dcterms:W3CDTF">2014-04-14T23:07:45Z</dcterms:created>
  <dcterms:modified xsi:type="dcterms:W3CDTF">2016-08-03T21:13:13Z</dcterms:modified>
</cp:coreProperties>
</file>